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Lst>
  <p:sldSz cy="5143500" cx="9144000"/>
  <p:notesSz cx="6858000" cy="9144000"/>
  <p:embeddedFontLst>
    <p:embeddedFont>
      <p:font typeface="Roboto"/>
      <p:regular r:id="rId92"/>
      <p:bold r:id="rId93"/>
      <p:italic r:id="rId94"/>
      <p:boldItalic r:id="rId95"/>
    </p:embeddedFont>
    <p:embeddedFont>
      <p:font typeface="Roboto Condensed"/>
      <p:regular r:id="rId96"/>
      <p:bold r:id="rId97"/>
      <p:italic r:id="rId98"/>
      <p:boldItalic r:id="rId99"/>
    </p:embeddedFont>
    <p:embeddedFont>
      <p:font typeface="Roboto Mono"/>
      <p:regular r:id="rId100"/>
      <p:bold r:id="rId101"/>
      <p:italic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F7FD5D87-92B5-46CA-8A73-A5F56FFAE8DB}">
  <a:tblStyle styleId="{F7FD5D87-92B5-46CA-8A73-A5F56FFAE8DB}"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RobotoMono-boldItalic.fntdata"/><Relationship Id="rId102" Type="http://schemas.openxmlformats.org/officeDocument/2006/relationships/font" Target="fonts/RobotoMono-italic.fntdata"/><Relationship Id="rId101" Type="http://schemas.openxmlformats.org/officeDocument/2006/relationships/font" Target="fonts/RobotoMono-bold.fntdata"/><Relationship Id="rId100" Type="http://schemas.openxmlformats.org/officeDocument/2006/relationships/font" Target="fonts/RobotoMono-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oboto-boldItalic.fntdata"/><Relationship Id="rId94" Type="http://schemas.openxmlformats.org/officeDocument/2006/relationships/font" Target="fonts/Roboto-italic.fntdata"/><Relationship Id="rId97" Type="http://schemas.openxmlformats.org/officeDocument/2006/relationships/font" Target="fonts/RobotoCondensed-bold.fntdata"/><Relationship Id="rId96" Type="http://schemas.openxmlformats.org/officeDocument/2006/relationships/font" Target="fonts/RobotoCondensed-regular.fntdata"/><Relationship Id="rId11" Type="http://schemas.openxmlformats.org/officeDocument/2006/relationships/slide" Target="slides/slide6.xml"/><Relationship Id="rId99" Type="http://schemas.openxmlformats.org/officeDocument/2006/relationships/font" Target="fonts/RobotoCondensed-boldItalic.fntdata"/><Relationship Id="rId10" Type="http://schemas.openxmlformats.org/officeDocument/2006/relationships/slide" Target="slides/slide5.xml"/><Relationship Id="rId98" Type="http://schemas.openxmlformats.org/officeDocument/2006/relationships/font" Target="fonts/RobotoCondense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font" Target="fonts/Roboto-bold.fntdata"/><Relationship Id="rId92" Type="http://schemas.openxmlformats.org/officeDocument/2006/relationships/font" Target="fonts/Roboto-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oud.google.com/compute/docs/networking#firewall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oud.google.com/cdn/docs/overview" TargetMode="External"/><Relationship Id="rId3" Type="http://schemas.openxmlformats.org/officeDocument/2006/relationships/hyperlink" Target="https://cloud.google.com/dns/overview"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oud.google.com/monitoring/docs/concepts" TargetMode="External"/><Relationship Id="rId3" Type="http://schemas.openxmlformats.org/officeDocument/2006/relationships/hyperlink" Target="https://cloud.google.com/logging/docs/concepts"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oud.google.com/cdn/docs/overview"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Okay, computing, you know, doing things, analyzing or sorting stuff.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Currently there are three likely paths for compute .1 building and configuring </a:t>
            </a:r>
            <a:r>
              <a:rPr lang="en"/>
              <a:t>Virtual machines</a:t>
            </a:r>
            <a:r>
              <a:rPr lang="en"/>
              <a:t> - or VMs.  Second  easier and easier ways to move to experiment with containers. Third, they are looking to ditch their systems and “go serverless.”  Where they have code, and somebody runs that code for them independent of having to build and configure the actual systems that run this. </a:t>
            </a:r>
          </a:p>
          <a:p>
            <a:pPr lvl="0">
              <a:spcBef>
                <a:spcPts val="0"/>
              </a:spcBef>
              <a:buNone/>
            </a:pPr>
            <a:r>
              <a:t/>
            </a:r>
            <a:endParaRPr/>
          </a:p>
          <a:p>
            <a:pPr lvl="0">
              <a:spcBef>
                <a:spcPts val="0"/>
              </a:spcBef>
              <a:buNone/>
            </a:pPr>
            <a:r>
              <a:rPr lang="en"/>
              <a:t>There are some of you who might remember the term “Platform as a Service.”  Shhhhhhhhhhhh don’t tell anyone you know the dirty secret that Serverless is the name people use to market PaaS to people who fell into </a:t>
            </a:r>
            <a:r>
              <a:rPr lang="en"/>
              <a:t>Gartner's</a:t>
            </a:r>
            <a:r>
              <a:rPr lang="en"/>
              <a:t> trough of </a:t>
            </a:r>
            <a:r>
              <a:rPr lang="en"/>
              <a:t>disillusionment</a:t>
            </a:r>
            <a:r>
              <a:rPr lang="en"/>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So let’s start with VM’s</a:t>
            </a:r>
          </a:p>
          <a:p>
            <a:pPr lvl="0">
              <a:spcBef>
                <a:spcPts val="0"/>
              </a:spcBef>
              <a:buNone/>
            </a:pPr>
            <a:r>
              <a:t/>
            </a:r>
            <a:endParaRPr/>
          </a:p>
          <a:p>
            <a:pPr lvl="0">
              <a:spcBef>
                <a:spcPts val="0"/>
              </a:spcBef>
              <a:buNone/>
            </a:pPr>
            <a:r>
              <a:rPr lang="en"/>
              <a:t>With </a:t>
            </a:r>
            <a:r>
              <a:rPr lang="en"/>
              <a:t>Virtual machines</a:t>
            </a:r>
            <a:r>
              <a:rPr lang="en"/>
              <a:t>, we have a pretty straightforward path.  If you want a VM on GCP, you want Compute Engine. They are your basic virtual machine. You setup them up, you are root, you install what you want.  </a:t>
            </a:r>
          </a:p>
          <a:p>
            <a:pPr lvl="0">
              <a:spcBef>
                <a:spcPts val="0"/>
              </a:spcBef>
              <a:buNone/>
            </a:pPr>
            <a:r>
              <a:t/>
            </a:r>
            <a:endParaRPr/>
          </a:p>
          <a:p>
            <a:pPr lvl="0">
              <a:spcBef>
                <a:spcPts val="0"/>
              </a:spcBef>
              <a:buNone/>
            </a:pPr>
            <a:r>
              <a:rPr lang="en"/>
              <a:t>They’re pretty flexible in how you set them up.  You can setup anywhere between 1 to 64 processors depending on your needs, and they you can assign memory equal to .9 to 6.5 GB per server.  For example (with easy math) you choose 10 processors, you can have as much memory as you want between 9GB and 65GB. </a:t>
            </a:r>
          </a:p>
          <a:p>
            <a:pPr lvl="0">
              <a:spcBef>
                <a:spcPts val="0"/>
              </a:spcBef>
              <a:buNone/>
            </a:pPr>
            <a:r>
              <a:t/>
            </a:r>
            <a:endParaRPr/>
          </a:p>
          <a:p>
            <a:pPr lvl="0">
              <a:spcBef>
                <a:spcPts val="0"/>
              </a:spcBef>
              <a:buNone/>
            </a:pPr>
            <a:r>
              <a:rPr lang="en"/>
              <a:t>You can choose from one of our prebuilt OS images, including debian, SUSE, Red Hat, and other linux distros.  You can also pick from a couple of flavors of Windows. Yes Virginia, you can run Windows on GCP. </a:t>
            </a:r>
          </a:p>
          <a:p>
            <a:pPr lvl="0">
              <a:spcBef>
                <a:spcPts val="0"/>
              </a:spcBef>
              <a:buNone/>
            </a:pPr>
            <a:r>
              <a:t/>
            </a:r>
            <a:endParaRPr/>
          </a:p>
          <a:p>
            <a:pPr lvl="0">
              <a:spcBef>
                <a:spcPts val="0"/>
              </a:spcBef>
              <a:buNone/>
            </a:pPr>
            <a:r>
              <a:rPr lang="en"/>
              <a:t>They’re very fast to spin up. We like to say they take 10s of seconds.  As in you are in your hotel room testing things out, they spin up in 20 seconds. If you are speaking and demoing this in front of an audience, they take 80 seconds. I don’t how they know, but they know. In my experience, can expect a GCE instance to spin up and be doing work in about 60 seconds. </a:t>
            </a:r>
          </a:p>
          <a:p>
            <a:pPr lvl="0">
              <a:spcBef>
                <a:spcPts val="0"/>
              </a:spcBef>
              <a:buNone/>
            </a:pPr>
            <a:r>
              <a:t/>
            </a:r>
            <a:endParaRPr/>
          </a:p>
          <a:p>
            <a:pPr lvl="0">
              <a:spcBef>
                <a:spcPts val="0"/>
              </a:spcBef>
              <a:buNone/>
            </a:pPr>
            <a:r>
              <a:rPr lang="en"/>
              <a:t>One of the other great things about GCE is SSH through the browser.  You don’t have to mess with keys or anything, you just click a button and BOOM you’re in the machine. Simple easy. You can still download certs and connect through your favorite SSH client if you have one.  But SSH in browser will be your favorite. </a:t>
            </a:r>
          </a:p>
          <a:p>
            <a:pPr lvl="0">
              <a:spcBef>
                <a:spcPts val="0"/>
              </a:spcBef>
              <a:buNone/>
            </a:pPr>
            <a:r>
              <a:t/>
            </a:r>
            <a:endParaRPr/>
          </a:p>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2" name="Shape 3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Cloud Launcher is a collection of premade software images used for quickly getting known, popular software packages up and running on a VM.  Need a machine running Mongo?  Go to Cloud Launcher and just create a launcher instance. We don’t manage the software, you still have to administer the machine just like you would any other VM.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Determine if you have time.  If you do:</a:t>
            </a:r>
          </a:p>
          <a:p>
            <a:pPr lvl="0">
              <a:spcBef>
                <a:spcPts val="0"/>
              </a:spcBef>
              <a:buNone/>
            </a:pPr>
            <a:r>
              <a:rPr lang="en"/>
              <a:t>VM screen</a:t>
            </a:r>
          </a:p>
          <a:p>
            <a:pPr lvl="0">
              <a:spcBef>
                <a:spcPts val="0"/>
              </a:spcBef>
              <a:buNone/>
            </a:pPr>
            <a:r>
              <a:rPr lang="en"/>
              <a:t>Create VM</a:t>
            </a:r>
          </a:p>
          <a:p>
            <a:pPr lvl="0" rtl="0">
              <a:spcBef>
                <a:spcPts val="0"/>
              </a:spcBef>
              <a:buNone/>
            </a:pPr>
            <a:r>
              <a:rPr lang="en"/>
              <a:t>SSH into it.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How many people are playing with containers today? </a:t>
            </a:r>
          </a:p>
          <a:p>
            <a:pPr lvl="0">
              <a:spcBef>
                <a:spcPts val="0"/>
              </a:spcBef>
              <a:buNone/>
            </a:pPr>
            <a:r>
              <a:rPr lang="en"/>
              <a:t>How many are using in production? </a:t>
            </a:r>
          </a:p>
          <a:p>
            <a:pPr lvl="0">
              <a:spcBef>
                <a:spcPts val="0"/>
              </a:spcBef>
              <a:buNone/>
            </a:pPr>
            <a:r>
              <a:rPr lang="en"/>
              <a:t>How many made the mistake of saying the word “Docker” out loud and had a whole conference spring up around them?</a:t>
            </a:r>
          </a:p>
          <a:p>
            <a:pPr lvl="0">
              <a:spcBef>
                <a:spcPts val="0"/>
              </a:spcBef>
              <a:buNone/>
            </a:pPr>
            <a:r>
              <a:t/>
            </a:r>
            <a:endParaRPr/>
          </a:p>
          <a:p>
            <a:pPr lvl="0" rtl="0">
              <a:spcBef>
                <a:spcPts val="0"/>
              </a:spcBef>
              <a:buNone/>
            </a:pPr>
            <a:r>
              <a:rPr lang="en"/>
              <a:t>If needed explain </a:t>
            </a:r>
            <a:r>
              <a:rPr lang="en"/>
              <a:t>containers</a:t>
            </a:r>
            <a:r>
              <a:rPr lang="en"/>
              <a:t>.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For containers our first option is Container Engine. Container engine is hosted Kubernetes.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3" name="Shape 3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Kubernetes is what we call a Container Orchestration system. You can call it Cloud Operating System if it helps you wrap your mind around it. If containers a processors, Kubernetes keeps them all running and not colliding.   It allows you to run large number of redundant containers, and bundle those containers up into workloads - whether thats a set of scheduled jobs, or a microservice, whatever. . And it makes building complex workloads  pretty easy. </a:t>
            </a:r>
          </a:p>
          <a:p>
            <a:pPr lvl="0">
              <a:spcBef>
                <a:spcPts val="0"/>
              </a:spcBef>
              <a:buNone/>
            </a:pPr>
            <a:r>
              <a:t/>
            </a:r>
            <a:endParaRPr/>
          </a:p>
          <a:p>
            <a:pPr lvl="0">
              <a:spcBef>
                <a:spcPts val="0"/>
              </a:spcBef>
              <a:buNone/>
            </a:pPr>
            <a:r>
              <a:rPr lang="en"/>
              <a:t>You tell Kubernetes (in a configuration file equivalent) that I want single instance of a private database </a:t>
            </a:r>
            <a:r>
              <a:rPr lang="en">
                <a:solidFill>
                  <a:schemeClr val="dk1"/>
                </a:solidFill>
              </a:rPr>
              <a:t>service</a:t>
            </a:r>
            <a:r>
              <a:rPr lang="en"/>
              <a:t>, 4 redundant instances of a public api </a:t>
            </a:r>
            <a:r>
              <a:rPr lang="en">
                <a:solidFill>
                  <a:schemeClr val="dk1"/>
                </a:solidFill>
              </a:rPr>
              <a:t>service</a:t>
            </a:r>
            <a:r>
              <a:rPr lang="en"/>
              <a:t>, and 3 redundant instances of a public front end service and kubernetes just makes it happen. And one of the best things here, I can keep filling up these machines with containers, until I run out of resources - helping you get the most out of the hardware. </a:t>
            </a:r>
          </a:p>
          <a:p>
            <a:pPr lvl="0">
              <a:spcBef>
                <a:spcPts val="0"/>
              </a:spcBef>
              <a:buNone/>
            </a:pPr>
            <a:r>
              <a:t/>
            </a:r>
            <a:endParaRPr/>
          </a:p>
          <a:p>
            <a:pPr lvl="0" rtl="0">
              <a:spcBef>
                <a:spcPts val="0"/>
              </a:spcBef>
              <a:buNone/>
            </a:pPr>
            <a:r>
              <a:rPr lang="en"/>
              <a:t>And it will keep that number running. If one segfaults or something, it will just spin up another copy of the container.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From a system side, there’s a bit to setup to run Kubernetes. </a:t>
            </a:r>
          </a:p>
          <a:p>
            <a:pPr lvl="0">
              <a:spcBef>
                <a:spcPts val="0"/>
              </a:spcBef>
              <a:buNone/>
            </a:pPr>
            <a:r>
              <a:t/>
            </a:r>
            <a:endParaRPr/>
          </a:p>
          <a:p>
            <a:pPr lvl="0">
              <a:spcBef>
                <a:spcPts val="0"/>
              </a:spcBef>
              <a:buNone/>
            </a:pPr>
            <a:r>
              <a:rPr lang="en"/>
              <a:t>You have to build out a master and nodes.</a:t>
            </a:r>
          </a:p>
          <a:p>
            <a:pPr lvl="0">
              <a:spcBef>
                <a:spcPts val="0"/>
              </a:spcBef>
              <a:buNone/>
            </a:pPr>
            <a:r>
              <a:rPr lang="en"/>
              <a:t>Then you have to install Kubernetes services on the machines. </a:t>
            </a:r>
          </a:p>
          <a:p>
            <a:pPr lvl="0">
              <a:spcBef>
                <a:spcPts val="0"/>
              </a:spcBef>
              <a:buNone/>
            </a:pPr>
            <a:r>
              <a:rPr lang="en"/>
              <a:t>Then you have to setup a network. </a:t>
            </a:r>
          </a:p>
          <a:p>
            <a:pPr lvl="0">
              <a:spcBef>
                <a:spcPts val="0"/>
              </a:spcBef>
              <a:buNone/>
            </a:pPr>
            <a:r>
              <a:rPr lang="en"/>
              <a:t>You’ll have to add Load balancers and deal with ingress</a:t>
            </a:r>
          </a:p>
          <a:p>
            <a:pPr lvl="0">
              <a:spcBef>
                <a:spcPts val="0"/>
              </a:spcBef>
              <a:buNone/>
            </a:pPr>
            <a:r>
              <a:rPr lang="en"/>
              <a:t>Then you have to setup DNS and service discovery.</a:t>
            </a:r>
          </a:p>
          <a:p>
            <a:pPr lvl="0">
              <a:spcBef>
                <a:spcPts val="0"/>
              </a:spcBef>
              <a:buNone/>
            </a:pPr>
            <a:r>
              <a:rPr lang="en"/>
              <a:t>Once that’s done you’ll probably want to setup logging and you might as well go for monitoring too. </a:t>
            </a:r>
          </a:p>
          <a:p>
            <a:pPr lvl="0">
              <a:spcBef>
                <a:spcPts val="0"/>
              </a:spcBef>
              <a:buNone/>
            </a:pPr>
            <a:r>
              <a:t/>
            </a:r>
            <a:endParaRPr/>
          </a:p>
          <a:p>
            <a:pPr lvl="0">
              <a:spcBef>
                <a:spcPts val="0"/>
              </a:spcBef>
              <a:buNone/>
            </a:pPr>
            <a:r>
              <a:rPr lang="en"/>
              <a:t>And you probably want persistent disks that live outside of your containers. Cause ephemeral for user data is not, ya know, something anyone wants.</a:t>
            </a:r>
          </a:p>
          <a:p>
            <a:pPr lvl="0">
              <a:spcBef>
                <a:spcPts val="0"/>
              </a:spcBef>
              <a:buNone/>
            </a:pPr>
            <a:r>
              <a:t/>
            </a:r>
            <a:endParaRPr/>
          </a:p>
          <a:p>
            <a:pPr lvl="0">
              <a:spcBef>
                <a:spcPts val="0"/>
              </a:spcBef>
              <a:buNone/>
            </a:pPr>
            <a:r>
              <a:t/>
            </a:r>
            <a:endParaRPr/>
          </a:p>
          <a:p>
            <a:pPr lvl="0">
              <a:spcBef>
                <a:spcPts val="0"/>
              </a:spcBef>
              <a:buNone/>
            </a:pPr>
            <a:r>
              <a:rPr lang="en"/>
              <a:t>That’s not to mention patching Kubernetes</a:t>
            </a:r>
          </a:p>
          <a:p>
            <a:pPr lvl="0">
              <a:spcBef>
                <a:spcPts val="0"/>
              </a:spcBef>
              <a:buNone/>
            </a:pPr>
            <a:r>
              <a:rPr lang="en"/>
              <a:t>And patching the OS on the nodes. </a:t>
            </a:r>
          </a:p>
          <a:p>
            <a:pPr lvl="0">
              <a:spcBef>
                <a:spcPts val="0"/>
              </a:spcBef>
              <a:buNone/>
            </a:pPr>
            <a:r>
              <a:t/>
            </a:r>
            <a:endParaRPr/>
          </a:p>
          <a:p>
            <a:pPr lvl="0" rtl="0">
              <a:spcBef>
                <a:spcPts val="0"/>
              </a:spcBef>
              <a:buNone/>
            </a:pPr>
            <a:r>
              <a:rPr lang="en"/>
              <a:t>That’s a fair amount of work.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5" name="Shape 425"/>
        <p:cNvGrpSpPr/>
        <p:nvPr/>
      </p:nvGrpSpPr>
      <p:grpSpPr>
        <a:xfrm>
          <a:off x="0" y="0"/>
          <a:ext cx="0" cy="0"/>
          <a:chOff x="0" y="0"/>
          <a:chExt cx="0" cy="0"/>
        </a:xfrm>
      </p:grpSpPr>
      <p:sp>
        <p:nvSpPr>
          <p:cNvPr id="426" name="Shape 4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7" name="Shape 4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Or just push this button. </a:t>
            </a:r>
          </a:p>
          <a:p>
            <a:pPr lvl="0">
              <a:spcBef>
                <a:spcPts val="0"/>
              </a:spcBef>
              <a:buNone/>
            </a:pPr>
            <a:r>
              <a:t/>
            </a:r>
            <a:endParaRPr/>
          </a:p>
          <a:p>
            <a:pPr lvl="0" rtl="0">
              <a:spcBef>
                <a:spcPts val="0"/>
              </a:spcBef>
              <a:buNone/>
            </a:pPr>
            <a:r>
              <a:rPr lang="en"/>
              <a:t>And we’ll spin all that up. And take care of updates, and upgrading hosts. GKE also handles autoscaling.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9" name="Shape 469"/>
        <p:cNvGrpSpPr/>
        <p:nvPr/>
      </p:nvGrpSpPr>
      <p:grpSpPr>
        <a:xfrm>
          <a:off x="0" y="0"/>
          <a:ext cx="0" cy="0"/>
          <a:chOff x="0" y="0"/>
          <a:chExt cx="0" cy="0"/>
        </a:xfrm>
      </p:grpSpPr>
      <p:sp>
        <p:nvSpPr>
          <p:cNvPr id="470" name="Shape 4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1" name="Shape 4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Again, do I have time. </a:t>
            </a:r>
          </a:p>
          <a:p>
            <a:pPr lvl="0">
              <a:spcBef>
                <a:spcPts val="0"/>
              </a:spcBef>
              <a:buNone/>
            </a:pPr>
            <a:r>
              <a:t/>
            </a:r>
            <a:endParaRPr/>
          </a:p>
          <a:p>
            <a:pPr lvl="0">
              <a:spcBef>
                <a:spcPts val="0"/>
              </a:spcBef>
              <a:buNone/>
            </a:pPr>
            <a:r>
              <a:rPr lang="en"/>
              <a:t>But if so, launch 6 container systems at once. </a:t>
            </a:r>
          </a:p>
          <a:p>
            <a:pPr lvl="0">
              <a:spcBef>
                <a:spcPts val="0"/>
              </a:spcBef>
              <a:buNone/>
            </a:pPr>
            <a:r>
              <a:t/>
            </a:r>
            <a:endParaRPr/>
          </a:p>
          <a:p>
            <a:pPr lvl="0">
              <a:spcBef>
                <a:spcPts val="0"/>
              </a:spcBef>
              <a:buNone/>
            </a:pPr>
            <a:r>
              <a:rPr lang="en"/>
              <a:t>Don’t launch them, just show them running. </a:t>
            </a:r>
          </a:p>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5" name="Shape 475"/>
        <p:cNvGrpSpPr/>
        <p:nvPr/>
      </p:nvGrpSpPr>
      <p:grpSpPr>
        <a:xfrm>
          <a:off x="0" y="0"/>
          <a:ext cx="0" cy="0"/>
          <a:chOff x="0" y="0"/>
          <a:chExt cx="0" cy="0"/>
        </a:xfrm>
      </p:grpSpPr>
      <p:sp>
        <p:nvSpPr>
          <p:cNvPr id="476" name="Shape 4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7" name="Shape 4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So that is the short story of explaining Container Engine.  It’s managed Kubernetes. It’s containers as a service. It’s got smart defaults setup for monitoring, logging, dns etc.  It’s all setup for you.  You also gain the ability to have systems that auto scale. </a:t>
            </a:r>
            <a:r>
              <a:rPr lang="en"/>
              <a:t>Autoscaling</a:t>
            </a:r>
            <a:r>
              <a:rPr lang="en"/>
              <a:t> is available for containers on Kubernetes, but not by default for the nodes that run it.  With GKE you are running Kubernetes on a managed Compute Engine setup, and one of the benefits of that is </a:t>
            </a:r>
            <a:r>
              <a:rPr lang="en"/>
              <a:t>autoscaling</a:t>
            </a:r>
            <a:r>
              <a:rPr lang="en"/>
              <a:t> of GCE machines in a managed group. </a:t>
            </a:r>
          </a:p>
          <a:p>
            <a:pPr lvl="0">
              <a:spcBef>
                <a:spcPts val="0"/>
              </a:spcBef>
              <a:buNone/>
            </a:pPr>
            <a:r>
              <a:t/>
            </a:r>
            <a:endParaRPr/>
          </a:p>
          <a:p>
            <a:pPr lvl="0">
              <a:spcBef>
                <a:spcPts val="0"/>
              </a:spcBef>
              <a:buNone/>
            </a:pPr>
            <a:r>
              <a:rPr lang="en"/>
              <a:t>Now we get to App Engine flexible </a:t>
            </a:r>
            <a:r>
              <a:rPr lang="en"/>
              <a:t>environment</a:t>
            </a:r>
            <a:r>
              <a:rPr lang="en"/>
              <a:t>. App Engine can do a lot of things, I’m going to be talking about it in serverless as well. But flexible environment is a feature that uses Docker under the covers to run your application. Now you don’t ever have to mess with Docker if you don’t want to on flexible runtime, if you just upload your code in a language that we have support for, then we’ll just run it and Docker never surfaces. </a:t>
            </a:r>
          </a:p>
          <a:p>
            <a:pPr lvl="0">
              <a:spcBef>
                <a:spcPts val="0"/>
              </a:spcBef>
              <a:buNone/>
            </a:pPr>
            <a:r>
              <a:t/>
            </a:r>
            <a:endParaRPr/>
          </a:p>
          <a:p>
            <a:pPr lvl="0" rtl="0">
              <a:spcBef>
                <a:spcPts val="0"/>
              </a:spcBef>
              <a:buNone/>
            </a:pPr>
            <a:r>
              <a:rPr lang="en"/>
              <a:t>BUT if you WANT to play with Docker, flexible environment has a setting called Custom runtime that allows you to run any Dockerfile you want. This will give you a running </a:t>
            </a:r>
            <a:r>
              <a:rPr lang="en"/>
              <a:t>instance</a:t>
            </a:r>
            <a:r>
              <a:rPr lang="en"/>
              <a:t> of your container, along with the ability for your containerized service to scale out as the number of requests grows.  It will also give you a single url to host your service at. You don’t have to setup a hostname and all that if you don’t want to. (you of course can do so if you wish)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4" name="Shape 484"/>
        <p:cNvGrpSpPr/>
        <p:nvPr/>
      </p:nvGrpSpPr>
      <p:grpSpPr>
        <a:xfrm>
          <a:off x="0" y="0"/>
          <a:ext cx="0" cy="0"/>
          <a:chOff x="0" y="0"/>
          <a:chExt cx="0" cy="0"/>
        </a:xfrm>
      </p:grpSpPr>
      <p:sp>
        <p:nvSpPr>
          <p:cNvPr id="485" name="Shape 4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6" name="Shape 4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solidFill>
                  <a:schemeClr val="dk1"/>
                </a:solidFill>
              </a:rPr>
              <a:t>There is also Container Registry. You can use it to serve up Docker images for either Container Engine or App Engine flexible environment.  You can also use it to serve images down to develop locally on Docker.  The big win here is that Container Registry allows you to make these private and authenticate using your Google Cloud credentials. </a:t>
            </a:r>
          </a:p>
          <a:p>
            <a:pPr lvl="0">
              <a:spcBef>
                <a:spcPts val="0"/>
              </a:spcBef>
              <a:buNone/>
            </a:pPr>
            <a:r>
              <a:t/>
            </a:r>
            <a:endParaRPr>
              <a:solidFill>
                <a:schemeClr val="dk1"/>
              </a:solidFill>
            </a:endParaRPr>
          </a:p>
          <a:p>
            <a:pPr lvl="0">
              <a:spcBef>
                <a:spcPts val="0"/>
              </a:spcBef>
              <a:buNone/>
            </a:pPr>
            <a:r>
              <a:rPr lang="en">
                <a:solidFill>
                  <a:schemeClr val="dk1"/>
                </a:solidFill>
              </a:rPr>
              <a:t>Another Container tool - that we just added today, is Container Builder.  It’s designed to offload the process of building container images to the cloud instead of locally.  There are a few major benefits to this. You don’t have to move image files across the network.  And this can all be built in and integrated to your CI systems. </a:t>
            </a:r>
          </a:p>
          <a:p>
            <a:pPr lvl="0">
              <a:spcBef>
                <a:spcPts val="0"/>
              </a:spcBef>
              <a:buClr>
                <a:schemeClr val="dk1"/>
              </a:buClr>
              <a:buSzPct val="100000"/>
              <a:buFont typeface="Arial"/>
              <a:buNone/>
            </a:pPr>
            <a:r>
              <a:t/>
            </a:r>
            <a:endParaRPr>
              <a:solidFill>
                <a:schemeClr val="dk1"/>
              </a:solidFill>
            </a:endParaRPr>
          </a:p>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3" name="Shape 493"/>
        <p:cNvGrpSpPr/>
        <p:nvPr/>
      </p:nvGrpSpPr>
      <p:grpSpPr>
        <a:xfrm>
          <a:off x="0" y="0"/>
          <a:ext cx="0" cy="0"/>
          <a:chOff x="0" y="0"/>
          <a:chExt cx="0" cy="0"/>
        </a:xfrm>
      </p:grpSpPr>
      <p:sp>
        <p:nvSpPr>
          <p:cNvPr id="494" name="Shape 4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5" name="Shape 4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Okay now to serverless.  </a:t>
            </a:r>
          </a:p>
          <a:p>
            <a:pPr lvl="0">
              <a:spcBef>
                <a:spcPts val="0"/>
              </a:spcBef>
              <a:buNone/>
            </a:pPr>
            <a:r>
              <a:rPr lang="en"/>
              <a:t>So we have two flavors of App Engine, flexible and standard. Flexible under the covers as I stated before uses containers.  But you don’t have to use containers.  If you use one of these languages you don’t ever have to interact with a Dockerfile. You get a premade docker image with all of the Cloud SDK’s already built and configured. You just upload code.  If you want to extend the Dockerfile and add extra software, you certainly can. </a:t>
            </a:r>
          </a:p>
          <a:p>
            <a:pPr lvl="0">
              <a:spcBef>
                <a:spcPts val="0"/>
              </a:spcBef>
              <a:buNone/>
            </a:pPr>
            <a:r>
              <a:t/>
            </a:r>
            <a:endParaRPr/>
          </a:p>
          <a:p>
            <a:pPr lvl="0">
              <a:spcBef>
                <a:spcPts val="0"/>
              </a:spcBef>
              <a:buNone/>
            </a:pPr>
            <a:r>
              <a:rPr lang="en"/>
              <a:t>Now for standard. Standard does not use Docker under the covers, and it is very locked down.  You cannot use anything other than code written in a supported language. For example if you use PHP, you can use PHP frameworks written in PHP, but you cannot use an extension written in C. In return you get the ability to scale very fast. Like in milliseconds. You also get the ability to scale down to zero running instances.  So if you have very spiky load conditions this can help you meet user demand.</a:t>
            </a:r>
          </a:p>
          <a:p>
            <a:pPr lvl="0">
              <a:spcBef>
                <a:spcPts val="0"/>
              </a:spcBef>
              <a:buNone/>
            </a:pPr>
            <a:r>
              <a:t/>
            </a:r>
            <a:endParaRPr/>
          </a:p>
          <a:p>
            <a:pPr lvl="0">
              <a:spcBef>
                <a:spcPts val="0"/>
              </a:spcBef>
              <a:buNone/>
            </a:pPr>
            <a:r>
              <a:rPr lang="en"/>
              <a:t>Last but not least is Cloud Functions.  The basic unit of app engine is an application, for Cloud Functions it’s obviously a function. You write a small function that does one thing, and trigger it to run based on an event.  That event can be triggered by a number of types of events, and it runs the function.  </a:t>
            </a:r>
            <a:r>
              <a:rPr lang="en"/>
              <a:t>Canonical</a:t>
            </a:r>
            <a:r>
              <a:rPr lang="en"/>
              <a:t> example is adding an email notification to some event. Why write up a whole app to just do what is the equivalent one function. Now you don’t have to. </a:t>
            </a:r>
          </a:p>
          <a:p>
            <a:pPr lvl="0">
              <a:spcBef>
                <a:spcPts val="0"/>
              </a:spcBef>
              <a:buNone/>
            </a:pPr>
            <a:r>
              <a:t/>
            </a:r>
            <a:endParaRPr/>
          </a:p>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4" name="Shape 504"/>
        <p:cNvGrpSpPr/>
        <p:nvPr/>
      </p:nvGrpSpPr>
      <p:grpSpPr>
        <a:xfrm>
          <a:off x="0" y="0"/>
          <a:ext cx="0" cy="0"/>
          <a:chOff x="0" y="0"/>
          <a:chExt cx="0" cy="0"/>
        </a:xfrm>
      </p:grpSpPr>
      <p:sp>
        <p:nvSpPr>
          <p:cNvPr id="505" name="Shape 5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6" name="Shape 5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0" name="Shape 510"/>
        <p:cNvGrpSpPr/>
        <p:nvPr/>
      </p:nvGrpSpPr>
      <p:grpSpPr>
        <a:xfrm>
          <a:off x="0" y="0"/>
          <a:ext cx="0" cy="0"/>
          <a:chOff x="0" y="0"/>
          <a:chExt cx="0" cy="0"/>
        </a:xfrm>
      </p:grpSpPr>
      <p:sp>
        <p:nvSpPr>
          <p:cNvPr id="511" name="Shape 5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2" name="Shape 5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Networking tends be about connecting resources, locking those connections down, and making sure that those resources are as accessible as possible.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1" name="Shape 521"/>
        <p:cNvGrpSpPr/>
        <p:nvPr/>
      </p:nvGrpSpPr>
      <p:grpSpPr>
        <a:xfrm>
          <a:off x="0" y="0"/>
          <a:ext cx="0" cy="0"/>
          <a:chOff x="0" y="0"/>
          <a:chExt cx="0" cy="0"/>
        </a:xfrm>
      </p:grpSpPr>
      <p:sp>
        <p:nvSpPr>
          <p:cNvPr id="522" name="Shape 5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3" name="Shape 5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Cloud virtual network is a private network space that you can setup for you resources.  You can connect machines and setup custom routes to non Google sites. </a:t>
            </a:r>
          </a:p>
          <a:p>
            <a:pPr lvl="0" rtl="0">
              <a:spcBef>
                <a:spcPts val="0"/>
              </a:spcBef>
              <a:buNone/>
            </a:pPr>
            <a:r>
              <a:t/>
            </a:r>
            <a:endParaRPr/>
          </a:p>
          <a:p>
            <a:pPr lvl="0" rtl="0">
              <a:spcBef>
                <a:spcPts val="0"/>
              </a:spcBef>
              <a:buNone/>
            </a:pPr>
            <a:r>
              <a:rPr lang="en"/>
              <a:t>Cloud interconnect is about peering.  You basically have a direct connection to our network for communication to your on prem resources. </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Research:</a:t>
            </a:r>
          </a:p>
          <a:p>
            <a:pPr lvl="0" rtl="0">
              <a:spcBef>
                <a:spcPts val="0"/>
              </a:spcBef>
              <a:buNone/>
            </a:pPr>
            <a:r>
              <a:rPr lang="en"/>
              <a:t>https://cloud.google.com/interconnect/docs</a:t>
            </a:r>
          </a:p>
          <a:p>
            <a:pPr lvl="0" rtl="0">
              <a:spcBef>
                <a:spcPts val="0"/>
              </a:spcBef>
              <a:buNone/>
            </a:pPr>
            <a:r>
              <a:rPr lang="en"/>
              <a:t>https://cloud.google.com/compute/docs/vpn/overview</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https://cloud.google.com/compute/docs/vpn/creating-vpns</a:t>
            </a:r>
          </a:p>
          <a:p>
            <a:pPr lvl="0" rtl="0">
              <a:spcBef>
                <a:spcPts val="0"/>
              </a:spcBef>
              <a:buNone/>
            </a:pPr>
            <a:r>
              <a:rPr lang="en" u="sng">
                <a:solidFill>
                  <a:schemeClr val="hlink"/>
                </a:solidFill>
                <a:hlinkClick r:id="rId2"/>
              </a:rPr>
              <a:t>https://cloud.google.com/compute/docs/networking#firewalls</a:t>
            </a:r>
          </a:p>
          <a:p>
            <a:pPr lvl="0" rtl="0">
              <a:spcBef>
                <a:spcPts val="0"/>
              </a:spcBef>
              <a:buNone/>
            </a:pPr>
            <a:r>
              <a:t/>
            </a:r>
            <a:endParaRPr/>
          </a:p>
          <a:p>
            <a:pPr lvl="0" rtl="0">
              <a:spcBef>
                <a:spcPts val="0"/>
              </a:spcBef>
              <a:buNone/>
            </a:pPr>
            <a:r>
              <a:rPr lang="en"/>
              <a:t>VPNs at GCP are for connecting to VPN gateways, they’re not for users, they are for machines and networks.  With that limitation in mind, you can use them to setup a secure tunnel using any IPSEC gateway. We have documentation for connecting to various VPN gateways in use at several other cloud providers.</a:t>
            </a:r>
          </a:p>
          <a:p>
            <a:pPr lvl="0" rtl="0">
              <a:spcBef>
                <a:spcPts val="0"/>
              </a:spcBef>
              <a:buNone/>
            </a:pPr>
            <a:r>
              <a:t/>
            </a:r>
            <a:endParaRPr/>
          </a:p>
          <a:p>
            <a:pPr lvl="0" rtl="0">
              <a:spcBef>
                <a:spcPts val="0"/>
              </a:spcBef>
              <a:buNone/>
            </a:pPr>
            <a:r>
              <a:rPr lang="en"/>
              <a:t>Firewall is pretty stright forward: create rules (punch open connections for ports) collect those rules in tags, and apply tags to hosts. </a:t>
            </a:r>
          </a:p>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9" name="Shape 539"/>
        <p:cNvGrpSpPr/>
        <p:nvPr/>
      </p:nvGrpSpPr>
      <p:grpSpPr>
        <a:xfrm>
          <a:off x="0" y="0"/>
          <a:ext cx="0" cy="0"/>
          <a:chOff x="0" y="0"/>
          <a:chExt cx="0" cy="0"/>
        </a:xfrm>
      </p:grpSpPr>
      <p:sp>
        <p:nvSpPr>
          <p:cNvPr id="540" name="Shape 5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1" name="Shape 5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u="sng">
                <a:solidFill>
                  <a:schemeClr val="hlink"/>
                </a:solidFill>
                <a:hlinkClick r:id="rId2"/>
              </a:rPr>
              <a:t>https://cloud.google.com/cdn/docs/overview</a:t>
            </a:r>
          </a:p>
          <a:p>
            <a:pPr lvl="0" rtl="0">
              <a:spcBef>
                <a:spcPts val="0"/>
              </a:spcBef>
              <a:buNone/>
            </a:pPr>
            <a:r>
              <a:rPr lang="en" u="sng">
                <a:solidFill>
                  <a:schemeClr val="hlink"/>
                </a:solidFill>
                <a:hlinkClick r:id="rId3"/>
              </a:rPr>
              <a:t>https://cloud.google.com/dns/overview</a:t>
            </a:r>
          </a:p>
          <a:p>
            <a:pPr lvl="0" rtl="0">
              <a:spcBef>
                <a:spcPts val="0"/>
              </a:spcBef>
              <a:buNone/>
            </a:pPr>
            <a:r>
              <a:t/>
            </a:r>
            <a:endParaRPr/>
          </a:p>
          <a:p>
            <a:pPr lvl="0" rtl="0">
              <a:spcBef>
                <a:spcPts val="0"/>
              </a:spcBef>
              <a:buNone/>
            </a:pPr>
            <a:r>
              <a:rPr lang="en"/>
              <a:t>Cloud CDN is a basic CDN with the ability to cache content, and invalidate it at the edges of our network.  You setup them up through our load balancers, and they use http headers to determine cacheability. If you need more funcationality than we offer directly, we have partners like Fastly, that can help. </a:t>
            </a:r>
          </a:p>
          <a:p>
            <a:pPr lvl="0" rtl="0">
              <a:spcBef>
                <a:spcPts val="0"/>
              </a:spcBef>
              <a:buNone/>
            </a:pPr>
            <a:r>
              <a:t/>
            </a:r>
            <a:endParaRPr/>
          </a:p>
          <a:p>
            <a:pPr lvl="0" rtl="0">
              <a:spcBef>
                <a:spcPts val="0"/>
              </a:spcBef>
              <a:buNone/>
            </a:pPr>
            <a:r>
              <a:rPr lang="en"/>
              <a:t>DNS is pretty interesting.  I mean it’s not, it’s DNS, but we offer 100% SLA on the availability of our Authoritative  Name servers. Very cool. </a:t>
            </a:r>
          </a:p>
          <a:p>
            <a:pPr lvl="0" rtl="0">
              <a:spcBef>
                <a:spcPts val="0"/>
              </a:spcBef>
              <a:buNone/>
            </a:pPr>
            <a:r>
              <a:t/>
            </a:r>
            <a:endParaRPr/>
          </a:p>
          <a:p>
            <a:pPr lvl="0" rtl="0">
              <a:spcBef>
                <a:spcPts val="0"/>
              </a:spcBef>
              <a:buNone/>
            </a:pPr>
            <a:r>
              <a:rPr lang="en"/>
              <a:t>We have four flavors of LBs.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0" name="Shape 550"/>
        <p:cNvGrpSpPr/>
        <p:nvPr/>
      </p:nvGrpSpPr>
      <p:grpSpPr>
        <a:xfrm>
          <a:off x="0" y="0"/>
          <a:ext cx="0" cy="0"/>
          <a:chOff x="0" y="0"/>
          <a:chExt cx="0" cy="0"/>
        </a:xfrm>
      </p:grpSpPr>
      <p:sp>
        <p:nvSpPr>
          <p:cNvPr id="551" name="Shape 5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2" name="Shape 5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Once again if you want something else you can build it. </a:t>
            </a:r>
          </a:p>
          <a:p>
            <a:pPr lvl="0" rtl="0">
              <a:spcBef>
                <a:spcPts val="0"/>
              </a:spcBef>
              <a:buNone/>
            </a:pPr>
            <a:r>
              <a:t/>
            </a:r>
            <a:endParaRPr/>
          </a:p>
          <a:p>
            <a:pPr lvl="0" rtl="0">
              <a:spcBef>
                <a:spcPts val="0"/>
              </a:spcBef>
              <a:buNone/>
            </a:pPr>
            <a:r>
              <a:rPr lang="en"/>
              <a:t>In fact we quite a few products available from several known names in this space all in Cloud launcher</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9" name="Shape 559"/>
        <p:cNvGrpSpPr/>
        <p:nvPr/>
      </p:nvGrpSpPr>
      <p:grpSpPr>
        <a:xfrm>
          <a:off x="0" y="0"/>
          <a:ext cx="0" cy="0"/>
          <a:chOff x="0" y="0"/>
          <a:chExt cx="0" cy="0"/>
        </a:xfrm>
      </p:grpSpPr>
      <p:sp>
        <p:nvSpPr>
          <p:cNvPr id="560" name="Shape 5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1" name="Shape 5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Now moving on to storage.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5" name="Shape 565"/>
        <p:cNvGrpSpPr/>
        <p:nvPr/>
      </p:nvGrpSpPr>
      <p:grpSpPr>
        <a:xfrm>
          <a:off x="0" y="0"/>
          <a:ext cx="0" cy="0"/>
          <a:chOff x="0" y="0"/>
          <a:chExt cx="0" cy="0"/>
        </a:xfrm>
      </p:grpSpPr>
      <p:sp>
        <p:nvSpPr>
          <p:cNvPr id="566" name="Shape 5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7" name="Shape 5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 see storage breaking down along three lines. You might call it File storage - media, documents, archives, and other forms of mostly binary storage. We like to call it blob storage.  Why?</a:t>
            </a:r>
          </a:p>
          <a:p>
            <a:pPr lvl="0">
              <a:spcBef>
                <a:spcPts val="0"/>
              </a:spcBef>
              <a:buNone/>
            </a:pPr>
            <a:r>
              <a:rPr lang="en"/>
              <a:t>Cause if you stop monitoring it, it will devour you completely….</a:t>
            </a:r>
          </a:p>
          <a:p>
            <a:pPr lvl="0">
              <a:spcBef>
                <a:spcPts val="0"/>
              </a:spcBef>
              <a:buNone/>
            </a:pPr>
            <a:r>
              <a:rPr lang="en"/>
              <a:t>No cause, file, you think file systems, and mounting disks, and a whole bunch of stuff you can’t do with the tools I’m talking about. </a:t>
            </a:r>
          </a:p>
          <a:p>
            <a:pPr lvl="0">
              <a:spcBef>
                <a:spcPts val="0"/>
              </a:spcBef>
              <a:buNone/>
            </a:pPr>
            <a:r>
              <a:rPr lang="en"/>
              <a:t>We have persistent disks, you usually use them with computing resources. But here I’m talking about buckets. Not actual buckets, but you know big storage buckets in the sky. </a:t>
            </a:r>
          </a:p>
          <a:p>
            <a:pPr lvl="0">
              <a:spcBef>
                <a:spcPts val="0"/>
              </a:spcBef>
              <a:buNone/>
            </a:pPr>
            <a:r>
              <a:t/>
            </a:r>
            <a:endParaRPr/>
          </a:p>
          <a:p>
            <a:pPr lvl="0">
              <a:spcBef>
                <a:spcPts val="0"/>
              </a:spcBef>
              <a:buNone/>
            </a:pPr>
            <a:r>
              <a:t/>
            </a:r>
            <a:endParaRPr/>
          </a:p>
          <a:p>
            <a:pPr lvl="0">
              <a:spcBef>
                <a:spcPts val="0"/>
              </a:spcBef>
              <a:buNone/>
            </a:pPr>
            <a:r>
              <a:rPr lang="en"/>
              <a:t>Application data - data that is generated by or used by users in some sort of application.  And then Big Data, which involves storage, but also tools for analyzing the massive amount of things you store. Basically, big data usually starts out over here, but then you stop monitoring it…</a:t>
            </a:r>
          </a:p>
          <a:p>
            <a:pPr lvl="0">
              <a:spcBef>
                <a:spcPts val="0"/>
              </a:spcBef>
              <a:buNone/>
            </a:pPr>
            <a:r>
              <a:rPr lang="en"/>
              <a:t>And it devours you completely. </a:t>
            </a:r>
          </a:p>
          <a:p>
            <a:pPr lvl="0" rtl="0">
              <a:spcBef>
                <a:spcPts val="0"/>
              </a:spcBef>
              <a:buNone/>
            </a:pPr>
            <a:r>
              <a:rPr lang="en"/>
              <a:t>No it just grows to a point where it is there is </a:t>
            </a:r>
            <a:r>
              <a:rPr lang="en"/>
              <a:t>knowledge</a:t>
            </a:r>
            <a:r>
              <a:rPr lang="en"/>
              <a:t> to be gleaned but you’re going to need a bigger boat. And better tools. And less metaphor mixing.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1" name="Shape 591"/>
        <p:cNvGrpSpPr/>
        <p:nvPr/>
      </p:nvGrpSpPr>
      <p:grpSpPr>
        <a:xfrm>
          <a:off x="0" y="0"/>
          <a:ext cx="0" cy="0"/>
          <a:chOff x="0" y="0"/>
          <a:chExt cx="0" cy="0"/>
        </a:xfrm>
      </p:grpSpPr>
      <p:sp>
        <p:nvSpPr>
          <p:cNvPr id="592" name="Shape 5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3" name="Shape 5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So file or blob storage is pretty straightforward, we have one central source for blob  storage for GCP - Cloud Storage.  There are several ways of interacting with it. Through the browser, via gsutil tool, or using the Cloud API. No matter which type you are using the way you access is completely the same. </a:t>
            </a:r>
          </a:p>
          <a:p>
            <a:pPr lvl="0">
              <a:spcBef>
                <a:spcPts val="0"/>
              </a:spcBef>
              <a:buNone/>
            </a:pPr>
            <a:r>
              <a:t/>
            </a:r>
            <a:endParaRPr/>
          </a:p>
          <a:p>
            <a:pPr lvl="0">
              <a:spcBef>
                <a:spcPts val="0"/>
              </a:spcBef>
              <a:buNone/>
            </a:pPr>
            <a:r>
              <a:rPr lang="en"/>
              <a:t>Also you have the ability to make any file you share public. </a:t>
            </a:r>
          </a:p>
          <a:p>
            <a:pPr lvl="0">
              <a:spcBef>
                <a:spcPts val="0"/>
              </a:spcBef>
              <a:buNone/>
            </a:pPr>
            <a:r>
              <a:t/>
            </a:r>
            <a:endParaRPr/>
          </a:p>
          <a:p>
            <a:pPr lvl="0" rtl="0">
              <a:spcBef>
                <a:spcPts val="0"/>
              </a:spcBef>
              <a:buNone/>
            </a:pPr>
            <a:r>
              <a:rPr lang="en"/>
              <a:t>The types are Multi-regional, Regional, Nearline and Coldline.  You pick one of those types when you create a bucket, and that’s it. Let’s explain the difference between the types.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8" name="Shape 598"/>
        <p:cNvGrpSpPr/>
        <p:nvPr/>
      </p:nvGrpSpPr>
      <p:grpSpPr>
        <a:xfrm>
          <a:off x="0" y="0"/>
          <a:ext cx="0" cy="0"/>
          <a:chOff x="0" y="0"/>
          <a:chExt cx="0" cy="0"/>
        </a:xfrm>
      </p:grpSpPr>
      <p:sp>
        <p:nvSpPr>
          <p:cNvPr id="599" name="Shape 5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0" name="Shape 6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First a chart of three things, because clearly I like making them. </a:t>
            </a:r>
          </a:p>
          <a:p>
            <a:pPr lvl="0">
              <a:spcBef>
                <a:spcPts val="0"/>
              </a:spcBef>
              <a:buNone/>
            </a:pPr>
            <a:r>
              <a:t/>
            </a:r>
            <a:endParaRPr/>
          </a:p>
          <a:p>
            <a:pPr lvl="0">
              <a:spcBef>
                <a:spcPts val="0"/>
              </a:spcBef>
              <a:buNone/>
            </a:pPr>
            <a:r>
              <a:rPr lang="en"/>
              <a:t>So breaking down storage needs here, I see a need for publicly available data, which is things like web content, gaming resources, or anything you want to make sure can be accessed publically thereforee needs to be in many places around the global to ensure low latency. </a:t>
            </a:r>
          </a:p>
          <a:p>
            <a:pPr lvl="0">
              <a:spcBef>
                <a:spcPts val="0"/>
              </a:spcBef>
              <a:buNone/>
            </a:pPr>
            <a:r>
              <a:t/>
            </a:r>
            <a:endParaRPr/>
          </a:p>
          <a:p>
            <a:pPr lvl="0">
              <a:spcBef>
                <a:spcPts val="0"/>
              </a:spcBef>
              <a:buNone/>
            </a:pPr>
            <a:r>
              <a:rPr lang="en"/>
              <a:t>Then there is private data, type you would proccess, but not necessarily share. You’d want the data close to the machines that will process it, but you don’t need it to be global. </a:t>
            </a:r>
          </a:p>
          <a:p>
            <a:pPr lvl="0">
              <a:spcBef>
                <a:spcPts val="0"/>
              </a:spcBef>
              <a:buNone/>
            </a:pPr>
            <a:r>
              <a:t/>
            </a:r>
            <a:endParaRPr/>
          </a:p>
          <a:p>
            <a:pPr lvl="0" rtl="0">
              <a:spcBef>
                <a:spcPts val="0"/>
              </a:spcBef>
              <a:buNone/>
            </a:pPr>
            <a:r>
              <a:rPr lang="en"/>
              <a:t>Finally there is data that you would rather not have to see again.  Compliance data, long term backups that you don’t use unless things are going to complete crap. I think long term storage.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5" name="Shape 615"/>
        <p:cNvGrpSpPr/>
        <p:nvPr/>
      </p:nvGrpSpPr>
      <p:grpSpPr>
        <a:xfrm>
          <a:off x="0" y="0"/>
          <a:ext cx="0" cy="0"/>
          <a:chOff x="0" y="0"/>
          <a:chExt cx="0" cy="0"/>
        </a:xfrm>
      </p:grpSpPr>
      <p:sp>
        <p:nvSpPr>
          <p:cNvPr id="616" name="Shape 6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7" name="Shape 6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So applying that to our Cloud Storage…</a:t>
            </a:r>
          </a:p>
          <a:p>
            <a:pPr lvl="0">
              <a:spcBef>
                <a:spcPts val="0"/>
              </a:spcBef>
              <a:buNone/>
            </a:pPr>
            <a:r>
              <a:t/>
            </a:r>
            <a:endParaRPr/>
          </a:p>
          <a:p>
            <a:pPr lvl="0" rtl="0">
              <a:spcBef>
                <a:spcPts val="0"/>
              </a:spcBef>
              <a:buNone/>
            </a:pPr>
            <a:r>
              <a:rPr lang="en"/>
              <a:t>Then I just read the chart as it is revealed.</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8" name="Shape 628"/>
        <p:cNvGrpSpPr/>
        <p:nvPr/>
      </p:nvGrpSpPr>
      <p:grpSpPr>
        <a:xfrm>
          <a:off x="0" y="0"/>
          <a:ext cx="0" cy="0"/>
          <a:chOff x="0" y="0"/>
          <a:chExt cx="0" cy="0"/>
        </a:xfrm>
      </p:grpSpPr>
      <p:sp>
        <p:nvSpPr>
          <p:cNvPr id="629" name="Shape 6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0" name="Shape 6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We have our two contenders for the hearts and minds of application developers everywhere: SQL and NoSQL.  As everyone knows NoSQL is famous for being web scale, because only NoSQL can be webscale.  And SQL is great for turning incomprehensible spreadsheets that run the whole business into something that we can look ourselves in the eyes and use. </a:t>
            </a:r>
          </a:p>
          <a:p>
            <a:pPr lvl="0">
              <a:spcBef>
                <a:spcPts val="0"/>
              </a:spcBef>
              <a:buNone/>
            </a:pPr>
            <a:r>
              <a:t/>
            </a:r>
            <a:endParaRPr/>
          </a:p>
          <a:p>
            <a:pPr lvl="0" rtl="0">
              <a:spcBef>
                <a:spcPts val="0"/>
              </a:spcBef>
              <a:buNone/>
            </a:pPr>
            <a:r>
              <a:rPr lang="en"/>
              <a:t>Joking aside, they both have their place and like many other topics in this talk, you could dedicate a whole talk or conference to the subject.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7" name="Shape 637"/>
        <p:cNvGrpSpPr/>
        <p:nvPr/>
      </p:nvGrpSpPr>
      <p:grpSpPr>
        <a:xfrm>
          <a:off x="0" y="0"/>
          <a:ext cx="0" cy="0"/>
          <a:chOff x="0" y="0"/>
          <a:chExt cx="0" cy="0"/>
        </a:xfrm>
      </p:grpSpPr>
      <p:sp>
        <p:nvSpPr>
          <p:cNvPr id="638" name="Shape 6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9" name="Shape 6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Let’s start with SQL.  First we have the aptly named “Cloud SQL” It is a traditional RDBMS. It’s so traditional that you would call it MySQL.  You get managed backups, and really easy to setup replication.  You can power SQL with a few proc/memory configs that are common for Compute Engine. You cna keep them private or make them public, and have a pretty straight forward way of opening up access.  </a:t>
            </a:r>
          </a:p>
          <a:p>
            <a:pPr lvl="0">
              <a:spcBef>
                <a:spcPts val="0"/>
              </a:spcBef>
              <a:buNone/>
            </a:pPr>
            <a:r>
              <a:t/>
            </a:r>
            <a:endParaRPr/>
          </a:p>
          <a:p>
            <a:pPr lvl="0">
              <a:spcBef>
                <a:spcPts val="0"/>
              </a:spcBef>
              <a:buNone/>
            </a:pPr>
            <a:r>
              <a:rPr lang="en"/>
              <a:t>Also I said MySQL, but we also have Postgres, which have recently added to the mix. For those of you who prefer Postres, heres you go. </a:t>
            </a:r>
          </a:p>
          <a:p>
            <a:pPr lvl="0">
              <a:spcBef>
                <a:spcPts val="0"/>
              </a:spcBef>
              <a:buNone/>
            </a:pPr>
            <a:r>
              <a:t/>
            </a:r>
            <a:endParaRPr/>
          </a:p>
          <a:p>
            <a:pPr lvl="0">
              <a:spcBef>
                <a:spcPts val="0"/>
              </a:spcBef>
              <a:buNone/>
            </a:pPr>
            <a:r>
              <a:rPr lang="en"/>
              <a:t>You probably heard an </a:t>
            </a:r>
            <a:r>
              <a:rPr lang="en"/>
              <a:t>announcement</a:t>
            </a:r>
            <a:r>
              <a:rPr lang="en"/>
              <a:t> about Cloud Spanner in a keynote.  We’re really excited about this.  Its a structured data store that is highly available, so easy to make globally redundant and available, but is also highly consistent. Those of you who have been paying attention you know that the CAP theorem says this is impossible.  So the guy invented CAP theorem, who works for us now, is all like “No, we’re cool.” </a:t>
            </a:r>
          </a:p>
          <a:p>
            <a:pPr lvl="0">
              <a:spcBef>
                <a:spcPts val="0"/>
              </a:spcBef>
              <a:buNone/>
            </a:pPr>
            <a:r>
              <a:t/>
            </a:r>
            <a:endParaRPr/>
          </a:p>
          <a:p>
            <a:pPr lvl="0">
              <a:spcBef>
                <a:spcPts val="0"/>
              </a:spcBef>
              <a:buNone/>
            </a:pPr>
            <a:r>
              <a:rPr lang="en"/>
              <a:t>Short story, It’s not really all three, it’s actually CP, but our internal network makes failures so rare that if you squint, it’s pretty close to CAP.  </a:t>
            </a:r>
          </a:p>
          <a:p>
            <a:pPr lvl="0">
              <a:spcBef>
                <a:spcPts val="0"/>
              </a:spcBef>
              <a:buNone/>
            </a:pPr>
            <a:r>
              <a:t/>
            </a:r>
            <a:endParaRPr/>
          </a:p>
          <a:p>
            <a:pPr lvl="0">
              <a:spcBef>
                <a:spcPts val="0"/>
              </a:spcBef>
              <a:buNone/>
            </a:pPr>
            <a:r>
              <a:rPr lang="en"/>
              <a:t>So right now the all data editing, Inserting, updating, deleting, is done through an API. But you can do complex SELECT statements in SQL. </a:t>
            </a:r>
          </a:p>
          <a:p>
            <a:pPr lvl="0">
              <a:spcBef>
                <a:spcPts val="0"/>
              </a:spcBef>
              <a:buNone/>
            </a:pPr>
            <a:r>
              <a:t/>
            </a:r>
            <a:endParaRPr/>
          </a:p>
          <a:p>
            <a:pPr lvl="0">
              <a:spcBef>
                <a:spcPts val="0"/>
              </a:spcBef>
              <a:buNone/>
            </a:pPr>
            <a:r>
              <a:rPr lang="en"/>
              <a:t>It’s important to level with you and let you know, this is really awesome tech, that isn’t for everyone.  I highly reccomend you take a look at the costs assoicated with your setup, and figure out if you need this combo of  Conisistentcy and availablility. </a:t>
            </a:r>
          </a:p>
          <a:p>
            <a:pPr lvl="0" rtl="0">
              <a:spcBef>
                <a:spcPts val="0"/>
              </a:spcBef>
              <a:buNone/>
            </a:pPr>
            <a:r>
              <a:rPr lang="en"/>
              <a:t>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6" name="Shape 646"/>
        <p:cNvGrpSpPr/>
        <p:nvPr/>
      </p:nvGrpSpPr>
      <p:grpSpPr>
        <a:xfrm>
          <a:off x="0" y="0"/>
          <a:ext cx="0" cy="0"/>
          <a:chOff x="0" y="0"/>
          <a:chExt cx="0" cy="0"/>
        </a:xfrm>
      </p:grpSpPr>
      <p:sp>
        <p:nvSpPr>
          <p:cNvPr id="647" name="Shape 6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8" name="Shape 6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So moving onto NoSQL we have two solutions. </a:t>
            </a:r>
          </a:p>
          <a:p>
            <a:pPr lvl="0">
              <a:spcBef>
                <a:spcPts val="0"/>
              </a:spcBef>
              <a:buNone/>
            </a:pPr>
            <a:r>
              <a:t/>
            </a:r>
            <a:endParaRPr/>
          </a:p>
          <a:p>
            <a:pPr lvl="0">
              <a:spcBef>
                <a:spcPts val="0"/>
              </a:spcBef>
              <a:buNone/>
            </a:pPr>
            <a:r>
              <a:rPr lang="en"/>
              <a:t>Datastore, standard description. </a:t>
            </a:r>
          </a:p>
          <a:p>
            <a:pPr lvl="0">
              <a:spcBef>
                <a:spcPts val="0"/>
              </a:spcBef>
              <a:buNone/>
            </a:pPr>
            <a:r>
              <a:t/>
            </a:r>
            <a:endParaRPr/>
          </a:p>
          <a:p>
            <a:pPr lvl="0">
              <a:spcBef>
                <a:spcPts val="0"/>
              </a:spcBef>
              <a:buNone/>
            </a:pPr>
            <a:r>
              <a:rPr lang="en"/>
              <a:t>The next one is Cloud Bigtable.  So years and years ago (2006), we released a paper on one of our datastores, called Big Table. It inspired people to create a data storage tool caused Hbase. Then we made our </a:t>
            </a:r>
            <a:r>
              <a:rPr lang="en"/>
              <a:t>version</a:t>
            </a:r>
            <a:r>
              <a:rPr lang="en"/>
              <a:t> of Big Table accessible as a Cloud Product.  And since Hbase caught on, we made sure there is a Hbase compatible API.   </a:t>
            </a:r>
          </a:p>
          <a:p>
            <a:pPr lvl="0">
              <a:spcBef>
                <a:spcPts val="0"/>
              </a:spcBef>
              <a:buNone/>
            </a:pPr>
            <a:r>
              <a:t/>
            </a:r>
            <a:endParaRPr/>
          </a:p>
          <a:p>
            <a:pPr lvl="0">
              <a:spcBef>
                <a:spcPts val="0"/>
              </a:spcBef>
              <a:buNone/>
            </a:pPr>
            <a:r>
              <a:rPr lang="en"/>
              <a:t>It’s a </a:t>
            </a:r>
            <a:r>
              <a:rPr lang="en"/>
              <a:t>columnar</a:t>
            </a:r>
            <a:r>
              <a:rPr lang="en"/>
              <a:t> database that can handle tremendous </a:t>
            </a:r>
            <a:r>
              <a:rPr lang="en"/>
              <a:t>amounts</a:t>
            </a:r>
            <a:r>
              <a:rPr lang="en"/>
              <a:t> of data.  It’s a… big table. We don’t see it used  as a back to </a:t>
            </a:r>
            <a:r>
              <a:rPr lang="en"/>
              <a:t>Applications</a:t>
            </a:r>
            <a:r>
              <a:rPr lang="en"/>
              <a:t> that much, but it does provide very low latency so some have used it to back an application. </a:t>
            </a:r>
          </a:p>
          <a:p>
            <a:pPr lvl="0">
              <a:spcBef>
                <a:spcPts val="0"/>
              </a:spcBef>
              <a:buNone/>
            </a:pPr>
            <a:r>
              <a:t/>
            </a:r>
            <a:endParaRPr/>
          </a:p>
          <a:p>
            <a:pPr lvl="0" rtl="0">
              <a:spcBef>
                <a:spcPts val="0"/>
              </a:spcBef>
              <a:buNone/>
            </a:pPr>
            <a:r>
              <a:rPr lang="en"/>
              <a:t>But keep in mind that the entry costs make it not a good choice unless you are trying to manage more than a terabyte of data.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Intro</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5" name="Shape 655"/>
        <p:cNvGrpSpPr/>
        <p:nvPr/>
      </p:nvGrpSpPr>
      <p:grpSpPr>
        <a:xfrm>
          <a:off x="0" y="0"/>
          <a:ext cx="0" cy="0"/>
          <a:chOff x="0" y="0"/>
          <a:chExt cx="0" cy="0"/>
        </a:xfrm>
      </p:grpSpPr>
      <p:sp>
        <p:nvSpPr>
          <p:cNvPr id="656" name="Shape 6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7" name="Shape 6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I see storage breaking down along three lines. You might call it File storage - media, documents, archives, and other forms of mostly binary storage. We like to call it blob storage.  Why?</a:t>
            </a:r>
          </a:p>
          <a:p>
            <a:pPr lvl="0" rtl="0">
              <a:spcBef>
                <a:spcPts val="0"/>
              </a:spcBef>
              <a:buNone/>
            </a:pPr>
            <a:r>
              <a:rPr lang="en"/>
              <a:t>Cause if you stop monitoring it, it will devour you completely….</a:t>
            </a:r>
          </a:p>
          <a:p>
            <a:pPr lvl="0" rtl="0">
              <a:spcBef>
                <a:spcPts val="0"/>
              </a:spcBef>
              <a:buNone/>
            </a:pPr>
            <a:r>
              <a:rPr lang="en"/>
              <a:t>No cause, file, you think file systems, and mounting disks, and a whole bunch of stuff you can’t do with the tools I’m talking about. </a:t>
            </a:r>
          </a:p>
          <a:p>
            <a:pPr lvl="0" rtl="0">
              <a:spcBef>
                <a:spcPts val="0"/>
              </a:spcBef>
              <a:buNone/>
            </a:pPr>
            <a:r>
              <a:rPr lang="en"/>
              <a:t>We have persistent disks, you usually use them with computing resources. But here I’m talking about buckets. Not actual buckets, but you know big storage buckets in the sky. </a:t>
            </a:r>
          </a:p>
          <a:p>
            <a:pPr lvl="0" rtl="0">
              <a:spcBef>
                <a:spcPts val="0"/>
              </a:spcBef>
              <a:buNone/>
            </a:pPr>
            <a:r>
              <a:t/>
            </a:r>
            <a:endParaRPr/>
          </a:p>
          <a:p>
            <a:pPr lvl="0" rtl="0">
              <a:spcBef>
                <a:spcPts val="0"/>
              </a:spcBef>
              <a:buNone/>
            </a:pPr>
            <a:r>
              <a:t/>
            </a:r>
            <a:endParaRPr/>
          </a:p>
          <a:p>
            <a:pPr lvl="0" rtl="0">
              <a:spcBef>
                <a:spcPts val="0"/>
              </a:spcBef>
              <a:buNone/>
            </a:pPr>
            <a:r>
              <a:rPr lang="en"/>
              <a:t>Application data - data that is generated by or used by users in some sort of applilcation.  And then Big Data, which involves storage, but also tools for analyzing the massive amount of things you store. Basically, big data usually starts out over here, but then you stop monitoring it…</a:t>
            </a:r>
          </a:p>
          <a:p>
            <a:pPr lvl="0" rtl="0">
              <a:spcBef>
                <a:spcPts val="0"/>
              </a:spcBef>
              <a:buNone/>
            </a:pPr>
            <a:r>
              <a:rPr lang="en"/>
              <a:t>And it devours you completely. </a:t>
            </a:r>
          </a:p>
          <a:p>
            <a:pPr lvl="0" rtl="0">
              <a:spcBef>
                <a:spcPts val="0"/>
              </a:spcBef>
              <a:buNone/>
            </a:pPr>
            <a:r>
              <a:rPr lang="en"/>
              <a:t>No it just grows to a point where it is there is knowledge to be gleaned but you’re going to need a bigger boat. And better tools. And less metaphor mixing.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0" name="Shape 680"/>
        <p:cNvGrpSpPr/>
        <p:nvPr/>
      </p:nvGrpSpPr>
      <p:grpSpPr>
        <a:xfrm>
          <a:off x="0" y="0"/>
          <a:ext cx="0" cy="0"/>
          <a:chOff x="0" y="0"/>
          <a:chExt cx="0" cy="0"/>
        </a:xfrm>
      </p:grpSpPr>
      <p:sp>
        <p:nvSpPr>
          <p:cNvPr id="681" name="Shape 6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2" name="Shape 6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5" name="Shape 685"/>
        <p:cNvGrpSpPr/>
        <p:nvPr/>
      </p:nvGrpSpPr>
      <p:grpSpPr>
        <a:xfrm>
          <a:off x="0" y="0"/>
          <a:ext cx="0" cy="0"/>
          <a:chOff x="0" y="0"/>
          <a:chExt cx="0" cy="0"/>
        </a:xfrm>
      </p:grpSpPr>
      <p:sp>
        <p:nvSpPr>
          <p:cNvPr id="686" name="Shape 6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7" name="Shape 6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9" name="Shape 709"/>
        <p:cNvGrpSpPr/>
        <p:nvPr/>
      </p:nvGrpSpPr>
      <p:grpSpPr>
        <a:xfrm>
          <a:off x="0" y="0"/>
          <a:ext cx="0" cy="0"/>
          <a:chOff x="0" y="0"/>
          <a:chExt cx="0" cy="0"/>
        </a:xfrm>
      </p:grpSpPr>
      <p:sp>
        <p:nvSpPr>
          <p:cNvPr id="710" name="Shape 7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1" name="Shape 7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Speaking of analyze, let’s talk about BigQuery.  Big Query is another one of those sorta like magic tools that I didn’t discover until someone showed me how cool it was.  So when you do a normal big data job, you spin up as many resource as you can, run your big data analysis, and your speed of results is pretty much a product of how many resources you throw at it.  Well BigQuery has Google’s infastructure at its disposal, so your jobs run pretty much as fast as it is possible.  You will get back in seconds what you may have gotten back in hours from other tools.  And you can use SQL for your queries. So you don’t have to be a data scientist to do big data queries. </a:t>
            </a:r>
          </a:p>
          <a:p>
            <a:pPr lvl="0">
              <a:spcBef>
                <a:spcPts val="0"/>
              </a:spcBef>
              <a:buNone/>
            </a:pPr>
            <a:r>
              <a:t/>
            </a:r>
            <a:endParaRPr/>
          </a:p>
          <a:p>
            <a:pPr lvl="0">
              <a:spcBef>
                <a:spcPts val="0"/>
              </a:spcBef>
              <a:buNone/>
            </a:pPr>
            <a:r>
              <a:t/>
            </a:r>
            <a:endParaRPr/>
          </a:p>
          <a:p>
            <a:pPr lvl="0">
              <a:spcBef>
                <a:spcPts val="0"/>
              </a:spcBef>
              <a:buClr>
                <a:schemeClr val="dk1"/>
              </a:buClr>
              <a:buSzPct val="110000"/>
              <a:buFont typeface="Arial"/>
              <a:buNone/>
            </a:pPr>
            <a:r>
              <a:rPr lang="en" sz="1000">
                <a:solidFill>
                  <a:srgbClr val="333333"/>
                </a:solidFill>
                <a:highlight>
                  <a:srgbClr val="F5F5F5"/>
                </a:highlight>
              </a:rPr>
              <a:t>BigQuery is designed for analytical workloads only. It has no indices at all. Every SQL query you run is a full table scan. Until very recently, you could not mutate data in it and it is still not the main use case. BigQuery is columnar.</a:t>
            </a:r>
          </a:p>
          <a:p>
            <a:pPr lvl="0">
              <a:spcBef>
                <a:spcPts val="0"/>
              </a:spcBef>
              <a:buClr>
                <a:schemeClr val="dk1"/>
              </a:buClr>
              <a:buSzPct val="110000"/>
              <a:buFont typeface="Arial"/>
              <a:buNone/>
            </a:pPr>
            <a:r>
              <a:rPr lang="en" sz="1000">
                <a:solidFill>
                  <a:srgbClr val="333333"/>
                </a:solidFill>
                <a:highlight>
                  <a:srgbClr val="F5F5F5"/>
                </a:highlight>
              </a:rPr>
              <a:t>BigTable is designed for very high throughput production environments (reads/writes). It's a key-value store. Its querying capabilities are very limited though (retrieve by key and not much else)</a:t>
            </a:r>
          </a:p>
          <a:p>
            <a:pPr lvl="0" rtl="0">
              <a:spcBef>
                <a:spcPts val="0"/>
              </a:spcBef>
              <a:buNone/>
            </a:pPr>
            <a:r>
              <a:rPr lang="en" sz="1000">
                <a:solidFill>
                  <a:srgbClr val="333333"/>
                </a:solidFill>
                <a:highlight>
                  <a:srgbClr val="F5F5F5"/>
                </a:highlight>
              </a:rPr>
              <a:t>For ingesting time series, I would prefer BigQuery (no mutations involved) unless you have extreme performance requirements.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6" name="Shape 716"/>
        <p:cNvGrpSpPr/>
        <p:nvPr/>
      </p:nvGrpSpPr>
      <p:grpSpPr>
        <a:xfrm>
          <a:off x="0" y="0"/>
          <a:ext cx="0" cy="0"/>
          <a:chOff x="0" y="0"/>
          <a:chExt cx="0" cy="0"/>
        </a:xfrm>
      </p:grpSpPr>
      <p:sp>
        <p:nvSpPr>
          <p:cNvPr id="717" name="Shape 7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8" name="Shape 7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IF we have time.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2" name="Shape 722"/>
        <p:cNvGrpSpPr/>
        <p:nvPr/>
      </p:nvGrpSpPr>
      <p:grpSpPr>
        <a:xfrm>
          <a:off x="0" y="0"/>
          <a:ext cx="0" cy="0"/>
          <a:chOff x="0" y="0"/>
          <a:chExt cx="0" cy="0"/>
        </a:xfrm>
      </p:grpSpPr>
      <p:sp>
        <p:nvSpPr>
          <p:cNvPr id="723" name="Shape 7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4" name="Shape 7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So while we are talking about BigQuery and it’s role as both a storage product and an analysis tool, we should bring up some other tools on the big data side. </a:t>
            </a:r>
          </a:p>
          <a:p>
            <a:pPr lvl="0">
              <a:spcBef>
                <a:spcPts val="0"/>
              </a:spcBef>
              <a:buNone/>
            </a:pPr>
            <a:r>
              <a:t/>
            </a:r>
            <a:endParaRPr/>
          </a:p>
          <a:p>
            <a:pPr lvl="0">
              <a:spcBef>
                <a:spcPts val="0"/>
              </a:spcBef>
              <a:buNone/>
            </a:pPr>
            <a:r>
              <a:rPr lang="en"/>
              <a:t>Pub/Sub is our messaging bus.  It can handle many to many connections in a publisher and subscriber model.  It can handle very high throughputs.  And basically, if you don’t need to write more than 1 million messages per seconds, we don’t need to do anything special to help you run. </a:t>
            </a:r>
          </a:p>
          <a:p>
            <a:pPr lvl="0">
              <a:spcBef>
                <a:spcPts val="0"/>
              </a:spcBef>
              <a:buNone/>
            </a:pPr>
            <a:r>
              <a:t/>
            </a:r>
            <a:endParaRPr/>
          </a:p>
          <a:p>
            <a:pPr lvl="0">
              <a:spcBef>
                <a:spcPts val="0"/>
              </a:spcBef>
              <a:buNone/>
            </a:pPr>
            <a:r>
              <a:rPr lang="en"/>
              <a:t>Dataflow is a managed service for data analysis.  If you are familiar with Apache Beam - this is managed Apache Beam.  If you aren’t.  It basically allows you to write multi step data pipelines with custom transformations and data manipulation at various points along the flow. </a:t>
            </a:r>
          </a:p>
          <a:p>
            <a:pPr lvl="0">
              <a:spcBef>
                <a:spcPts val="0"/>
              </a:spcBef>
              <a:buNone/>
            </a:pPr>
            <a:r>
              <a:t/>
            </a:r>
            <a:endParaRPr/>
          </a:p>
          <a:p>
            <a:pPr lvl="0" rtl="0">
              <a:spcBef>
                <a:spcPts val="0"/>
              </a:spcBef>
              <a:buNone/>
            </a:pPr>
            <a:r>
              <a:rPr lang="en"/>
              <a:t>Dataproc is managed spark and hadoop.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3" name="Shape 733"/>
        <p:cNvGrpSpPr/>
        <p:nvPr/>
      </p:nvGrpSpPr>
      <p:grpSpPr>
        <a:xfrm>
          <a:off x="0" y="0"/>
          <a:ext cx="0" cy="0"/>
          <a:chOff x="0" y="0"/>
          <a:chExt cx="0" cy="0"/>
        </a:xfrm>
      </p:grpSpPr>
      <p:sp>
        <p:nvSpPr>
          <p:cNvPr id="734" name="Shape 7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5" name="Shape 7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So here’s where I need to point out that all of Clouds various products and services have API’s for communicating to them.  But are trying to figure out how to communicate between them, the answer is usually Pub/Sub or Cloud Storage. </a:t>
            </a:r>
          </a:p>
          <a:p>
            <a:pPr lvl="0">
              <a:spcBef>
                <a:spcPts val="0"/>
              </a:spcBef>
              <a:buNone/>
            </a:pPr>
            <a:r>
              <a:t/>
            </a:r>
            <a:endParaRPr/>
          </a:p>
          <a:p>
            <a:pPr lvl="0">
              <a:spcBef>
                <a:spcPts val="0"/>
              </a:spcBef>
              <a:buNone/>
            </a:pPr>
            <a:r>
              <a:rPr lang="en"/>
              <a:t>For example if you want to analyze an image using Cloud Vision API from an App Engine App - you upload it to Cloud Storage from App Engine, then tell Cloud Vision the location in Storage to analyze. </a:t>
            </a:r>
          </a:p>
          <a:p>
            <a:pPr lvl="0">
              <a:spcBef>
                <a:spcPts val="0"/>
              </a:spcBef>
              <a:buNone/>
            </a:pPr>
            <a:r>
              <a:t/>
            </a:r>
            <a:endParaRPr/>
          </a:p>
          <a:p>
            <a:pPr lvl="0">
              <a:spcBef>
                <a:spcPts val="0"/>
              </a:spcBef>
              <a:buNone/>
            </a:pPr>
            <a:r>
              <a:rPr lang="en"/>
              <a:t>Or if you want to email someone </a:t>
            </a:r>
            <a:r>
              <a:rPr lang="en"/>
              <a:t>every time</a:t>
            </a:r>
            <a:r>
              <a:rPr lang="en"/>
              <a:t> someone uploads to Cloud Storage, you setup Cloud Storage to send Object notifications to a PubSub Channel that a Cloud function is </a:t>
            </a:r>
            <a:r>
              <a:rPr lang="en"/>
              <a:t>listening</a:t>
            </a:r>
            <a:r>
              <a:rPr lang="en"/>
              <a:t> to. </a:t>
            </a:r>
          </a:p>
          <a:p>
            <a:pPr lvl="0">
              <a:spcBef>
                <a:spcPts val="0"/>
              </a:spcBef>
              <a:buNone/>
            </a:pPr>
            <a:r>
              <a:t/>
            </a:r>
            <a:endParaRPr/>
          </a:p>
          <a:p>
            <a:pPr lvl="0" rtl="0">
              <a:spcBef>
                <a:spcPts val="0"/>
              </a:spcBef>
              <a:buNone/>
            </a:pPr>
            <a:r>
              <a:rPr lang="en"/>
              <a:t>With these two tools you can pretty much easily intergrate any combo of GCP tools. </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6" name="Shape 806"/>
        <p:cNvGrpSpPr/>
        <p:nvPr/>
      </p:nvGrpSpPr>
      <p:grpSpPr>
        <a:xfrm>
          <a:off x="0" y="0"/>
          <a:ext cx="0" cy="0"/>
          <a:chOff x="0" y="0"/>
          <a:chExt cx="0" cy="0"/>
        </a:xfrm>
      </p:grpSpPr>
      <p:sp>
        <p:nvSpPr>
          <p:cNvPr id="807" name="Shape 8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8" name="Shape 8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1" name="Shape 811"/>
        <p:cNvGrpSpPr/>
        <p:nvPr/>
      </p:nvGrpSpPr>
      <p:grpSpPr>
        <a:xfrm>
          <a:off x="0" y="0"/>
          <a:ext cx="0" cy="0"/>
          <a:chOff x="0" y="0"/>
          <a:chExt cx="0" cy="0"/>
        </a:xfrm>
      </p:grpSpPr>
      <p:sp>
        <p:nvSpPr>
          <p:cNvPr id="812" name="Shape 8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3" name="Shape 8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If we don’t have something you need. There is nothing stopping you from building your own solution using GCE. We welcome you to do so. </a:t>
            </a:r>
          </a:p>
          <a:p>
            <a:pPr lvl="0">
              <a:spcBef>
                <a:spcPts val="0"/>
              </a:spcBef>
              <a:buNone/>
            </a:pPr>
            <a:r>
              <a:t/>
            </a:r>
            <a:endParaRPr/>
          </a:p>
          <a:p>
            <a:pPr lvl="0">
              <a:spcBef>
                <a:spcPts val="0"/>
              </a:spcBef>
              <a:buNone/>
            </a:pPr>
            <a:r>
              <a:rPr lang="en"/>
              <a:t>In fact in Cloud Launcher we have prebuilt solutions for a few storage solutions like Redis and mongo just to name a few. </a:t>
            </a:r>
          </a:p>
          <a:p>
            <a:pPr lvl="0">
              <a:spcBef>
                <a:spcPts val="0"/>
              </a:spcBef>
              <a:buNone/>
            </a:pPr>
            <a:r>
              <a:t/>
            </a:r>
            <a:endParaRPr/>
          </a:p>
          <a:p>
            <a:pPr lvl="0" rtl="0">
              <a:spcBef>
                <a:spcPts val="0"/>
              </a:spcBef>
              <a:buNone/>
            </a:pPr>
            <a:r>
              <a:rPr lang="en"/>
              <a:t>Yeah, you don’t get a mangaged solution out of it, but it should block you at all.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0" name="Shape 820"/>
        <p:cNvGrpSpPr/>
        <p:nvPr/>
      </p:nvGrpSpPr>
      <p:grpSpPr>
        <a:xfrm>
          <a:off x="0" y="0"/>
          <a:ext cx="0" cy="0"/>
          <a:chOff x="0" y="0"/>
          <a:chExt cx="0" cy="0"/>
        </a:xfrm>
      </p:grpSpPr>
      <p:sp>
        <p:nvSpPr>
          <p:cNvPr id="821" name="Shape 8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2" name="Shape 8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Before I get started I’d like to know who you all are.  How many people develop full time? How many do systems work? How many do both?  Do you do it cause you like devops, or because your company is punishing you? How many people here tell systems people or developers what to do?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6" name="Shape 826"/>
        <p:cNvGrpSpPr/>
        <p:nvPr/>
      </p:nvGrpSpPr>
      <p:grpSpPr>
        <a:xfrm>
          <a:off x="0" y="0"/>
          <a:ext cx="0" cy="0"/>
          <a:chOff x="0" y="0"/>
          <a:chExt cx="0" cy="0"/>
        </a:xfrm>
      </p:grpSpPr>
      <p:sp>
        <p:nvSpPr>
          <p:cNvPr id="827" name="Shape 8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8" name="Shape 8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 think Operations breaks down to three needs.  </a:t>
            </a:r>
          </a:p>
          <a:p>
            <a:pPr lvl="0">
              <a:spcBef>
                <a:spcPts val="0"/>
              </a:spcBef>
              <a:buNone/>
            </a:pPr>
            <a:r>
              <a:t/>
            </a:r>
            <a:endParaRPr/>
          </a:p>
          <a:p>
            <a:pPr lvl="0">
              <a:spcBef>
                <a:spcPts val="0"/>
              </a:spcBef>
              <a:buNone/>
            </a:pPr>
            <a:r>
              <a:rPr lang="en"/>
              <a:t>The need to know what is going on, or reporting. </a:t>
            </a:r>
          </a:p>
          <a:p>
            <a:pPr lvl="0">
              <a:spcBef>
                <a:spcPts val="0"/>
              </a:spcBef>
              <a:buNone/>
            </a:pPr>
            <a:r>
              <a:rPr lang="en"/>
              <a:t>The need to make sure people are only accessing what they should, security. </a:t>
            </a:r>
          </a:p>
          <a:p>
            <a:pPr lvl="0" rtl="0">
              <a:spcBef>
                <a:spcPts val="0"/>
              </a:spcBef>
              <a:buNone/>
            </a:pPr>
            <a:r>
              <a:rPr lang="en"/>
              <a:t>And the need to make their will real on systems  - configuration.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7" name="Shape 837"/>
        <p:cNvGrpSpPr/>
        <p:nvPr/>
      </p:nvGrpSpPr>
      <p:grpSpPr>
        <a:xfrm>
          <a:off x="0" y="0"/>
          <a:ext cx="0" cy="0"/>
          <a:chOff x="0" y="0"/>
          <a:chExt cx="0" cy="0"/>
        </a:xfrm>
      </p:grpSpPr>
      <p:sp>
        <p:nvSpPr>
          <p:cNvPr id="838" name="Shape 8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9" name="Shape 8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Logs aren’t terribly exciting. But stackdriver logs are cross cloud.  You cna monitor AWS and/or GCP machines in stackdriver. </a:t>
            </a:r>
          </a:p>
          <a:p>
            <a:pPr lvl="0">
              <a:spcBef>
                <a:spcPts val="0"/>
              </a:spcBef>
              <a:buNone/>
            </a:pPr>
            <a:r>
              <a:rPr lang="en"/>
              <a:t>Most parts of GCP log automatically to Stackdriver logs.  And you can setup streaming into BigQuery to do log analysis. </a:t>
            </a:r>
          </a:p>
          <a:p>
            <a:pPr lvl="0">
              <a:spcBef>
                <a:spcPts val="0"/>
              </a:spcBef>
              <a:buNone/>
            </a:pPr>
            <a:r>
              <a:t/>
            </a:r>
            <a:endParaRPr/>
          </a:p>
          <a:p>
            <a:pPr lvl="0">
              <a:spcBef>
                <a:spcPts val="0"/>
              </a:spcBef>
              <a:buNone/>
            </a:pPr>
            <a:r>
              <a:rPr lang="en"/>
              <a:t>Also cross cloud, monitoring allows you to setup alerts based on logs, or uptime or even custom metrics. </a:t>
            </a:r>
          </a:p>
          <a:p>
            <a:pPr lvl="0">
              <a:spcBef>
                <a:spcPts val="0"/>
              </a:spcBef>
              <a:buNone/>
            </a:pPr>
            <a:r>
              <a:t/>
            </a:r>
            <a:endParaRPr/>
          </a:p>
          <a:p>
            <a:pPr lvl="0">
              <a:spcBef>
                <a:spcPts val="0"/>
              </a:spcBef>
              <a:buNone/>
            </a:pPr>
            <a:r>
              <a:rPr lang="en" u="sng">
                <a:solidFill>
                  <a:schemeClr val="hlink"/>
                </a:solidFill>
                <a:hlinkClick r:id="rId2"/>
              </a:rPr>
              <a:t>https://cloud.google.com/monitoring/docs/concepts</a:t>
            </a:r>
          </a:p>
          <a:p>
            <a:pPr lvl="0" rtl="0">
              <a:spcBef>
                <a:spcPts val="0"/>
              </a:spcBef>
              <a:buNone/>
            </a:pPr>
            <a:r>
              <a:rPr lang="en" u="sng">
                <a:solidFill>
                  <a:schemeClr val="hlink"/>
                </a:solidFill>
                <a:hlinkClick r:id="rId3"/>
              </a:rPr>
              <a:t>https://cloud.google.com/logging/docs/concepts</a:t>
            </a:r>
            <a:r>
              <a:rPr lang="en"/>
              <a:t>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6" name="Shape 846"/>
        <p:cNvGrpSpPr/>
        <p:nvPr/>
      </p:nvGrpSpPr>
      <p:grpSpPr>
        <a:xfrm>
          <a:off x="0" y="0"/>
          <a:ext cx="0" cy="0"/>
          <a:chOff x="0" y="0"/>
          <a:chExt cx="0" cy="0"/>
        </a:xfrm>
      </p:grpSpPr>
      <p:sp>
        <p:nvSpPr>
          <p:cNvPr id="847" name="Shape 8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8" name="Shape 8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3" name="Shape 853"/>
        <p:cNvGrpSpPr/>
        <p:nvPr/>
      </p:nvGrpSpPr>
      <p:grpSpPr>
        <a:xfrm>
          <a:off x="0" y="0"/>
          <a:ext cx="0" cy="0"/>
          <a:chOff x="0" y="0"/>
          <a:chExt cx="0" cy="0"/>
        </a:xfrm>
      </p:grpSpPr>
      <p:sp>
        <p:nvSpPr>
          <p:cNvPr id="854" name="Shape 8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5" name="Shape 8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9" name="Shape 859"/>
        <p:cNvGrpSpPr/>
        <p:nvPr/>
      </p:nvGrpSpPr>
      <p:grpSpPr>
        <a:xfrm>
          <a:off x="0" y="0"/>
          <a:ext cx="0" cy="0"/>
          <a:chOff x="0" y="0"/>
          <a:chExt cx="0" cy="0"/>
        </a:xfrm>
      </p:grpSpPr>
      <p:sp>
        <p:nvSpPr>
          <p:cNvPr id="860" name="Shape 8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1" name="Shape 8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Cloud Identity and Access Management is our users and permissions control panel.  It’s pretty straight forward.  You can create organizations to hold your projects.  Then you create roles to contain privledges, and add users to those roles.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6" name="Shape 866"/>
        <p:cNvGrpSpPr/>
        <p:nvPr/>
      </p:nvGrpSpPr>
      <p:grpSpPr>
        <a:xfrm>
          <a:off x="0" y="0"/>
          <a:ext cx="0" cy="0"/>
          <a:chOff x="0" y="0"/>
          <a:chExt cx="0" cy="0"/>
        </a:xfrm>
      </p:grpSpPr>
      <p:sp>
        <p:nvSpPr>
          <p:cNvPr id="867" name="Shape 8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8" name="Shape 8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All config tasks can ben done through the CLI. gcloud is this CLI. It’s pretty straght forward</a:t>
            </a:r>
          </a:p>
          <a:p>
            <a:pPr lvl="0">
              <a:spcBef>
                <a:spcPts val="0"/>
              </a:spcBef>
              <a:buNone/>
            </a:pPr>
            <a:r>
              <a:t/>
            </a:r>
            <a:endParaRPr/>
          </a:p>
          <a:p>
            <a:pPr lvl="0">
              <a:spcBef>
                <a:spcPts val="0"/>
              </a:spcBef>
              <a:buNone/>
            </a:pPr>
            <a:r>
              <a:rPr lang="en"/>
              <a:t>Get a list of all compute vms: gcloud compute instances list</a:t>
            </a:r>
          </a:p>
          <a:p>
            <a:pPr lvl="0">
              <a:spcBef>
                <a:spcPts val="0"/>
              </a:spcBef>
              <a:buNone/>
            </a:pPr>
            <a:r>
              <a:rPr lang="en"/>
              <a:t>Get the config for a GKE cluster: gcloud container cluster describe</a:t>
            </a:r>
          </a:p>
          <a:p>
            <a:pPr lvl="0">
              <a:spcBef>
                <a:spcPts val="0"/>
              </a:spcBef>
              <a:buNone/>
            </a:pPr>
            <a:r>
              <a:t/>
            </a:r>
            <a:endParaRPr/>
          </a:p>
          <a:p>
            <a:pPr lvl="0">
              <a:spcBef>
                <a:spcPts val="0"/>
              </a:spcBef>
              <a:buNone/>
            </a:pPr>
            <a:r>
              <a:rPr lang="en"/>
              <a:t>Pretty straight forward. </a:t>
            </a:r>
          </a:p>
          <a:p>
            <a:pPr lvl="0">
              <a:spcBef>
                <a:spcPts val="0"/>
              </a:spcBef>
              <a:buNone/>
            </a:pPr>
            <a:r>
              <a:t/>
            </a:r>
            <a:endParaRPr/>
          </a:p>
          <a:p>
            <a:pPr lvl="0">
              <a:spcBef>
                <a:spcPts val="0"/>
              </a:spcBef>
              <a:buNone/>
            </a:pPr>
            <a:r>
              <a:rPr lang="en"/>
              <a:t>But you may want to script some of what you do on the cloud, you may want to build apps for managing them.  Everything you can do in gcloud is available via the CLoud APIs, and there are SDKs for many languages. </a:t>
            </a:r>
          </a:p>
          <a:p>
            <a:pPr lvl="0">
              <a:spcBef>
                <a:spcPts val="0"/>
              </a:spcBef>
              <a:buNone/>
            </a:pPr>
            <a:r>
              <a:t/>
            </a:r>
            <a:endParaRPr/>
          </a:p>
          <a:p>
            <a:pPr lvl="0">
              <a:spcBef>
                <a:spcPts val="0"/>
              </a:spcBef>
              <a:buNone/>
            </a:pPr>
            <a:r>
              <a:rPr lang="en"/>
              <a:t>Finally if you have a complex setup that you need to repeat, you can use Deploymnet manager to put them together.  They’re yaml based systems that allow you to repeat systems, configs, disk, disk images, netowrk setups on more. It’s used as part of cloud launcher. </a:t>
            </a:r>
          </a:p>
          <a:p>
            <a:pPr lvl="0">
              <a:spcBef>
                <a:spcPts val="0"/>
              </a:spcBef>
              <a:buNone/>
            </a:pPr>
            <a:r>
              <a:t/>
            </a:r>
            <a:endParaRPr/>
          </a:p>
          <a:p>
            <a:pPr lvl="0">
              <a:spcBef>
                <a:spcPts val="0"/>
              </a:spcBef>
              <a:buNone/>
            </a:pPr>
            <a:r>
              <a:t/>
            </a:r>
            <a:endParaRPr/>
          </a:p>
          <a:p>
            <a:pPr lvl="0" rtl="0">
              <a:spcBef>
                <a:spcPts val="0"/>
              </a:spcBef>
              <a:buNone/>
            </a:pPr>
            <a:r>
              <a:rPr lang="en" u="sng">
                <a:solidFill>
                  <a:schemeClr val="hlink"/>
                </a:solidFill>
                <a:hlinkClick r:id="rId2"/>
              </a:rPr>
              <a:t>https://cloud.google.com/cdn/docs/overview</a:t>
            </a:r>
          </a:p>
          <a:p>
            <a:pPr lvl="0" rtl="0">
              <a:spcBef>
                <a:spcPts val="0"/>
              </a:spcBef>
              <a:buNone/>
            </a:pPr>
            <a:r>
              <a:rPr lang="en"/>
              <a:t>https://cloud.google.com/dns/overview</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7" name="Shape 877"/>
        <p:cNvGrpSpPr/>
        <p:nvPr/>
      </p:nvGrpSpPr>
      <p:grpSpPr>
        <a:xfrm>
          <a:off x="0" y="0"/>
          <a:ext cx="0" cy="0"/>
          <a:chOff x="0" y="0"/>
          <a:chExt cx="0" cy="0"/>
        </a:xfrm>
      </p:grpSpPr>
      <p:sp>
        <p:nvSpPr>
          <p:cNvPr id="878" name="Shape 8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9" name="Shape 8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Now an area close to my own heart. Development. How do developers do what they need to do on our platform.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3" name="Shape 883"/>
        <p:cNvGrpSpPr/>
        <p:nvPr/>
      </p:nvGrpSpPr>
      <p:grpSpPr>
        <a:xfrm>
          <a:off x="0" y="0"/>
          <a:ext cx="0" cy="0"/>
          <a:chOff x="0" y="0"/>
          <a:chExt cx="0" cy="0"/>
        </a:xfrm>
      </p:grpSpPr>
      <p:sp>
        <p:nvSpPr>
          <p:cNvPr id="884" name="Shape 8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5" name="Shape 8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So developers need to code. They also need reporting, but of a different type than administrators, and they could use services that take care of particularly difficult parts of their job.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4" name="Shape 894"/>
        <p:cNvGrpSpPr/>
        <p:nvPr/>
      </p:nvGrpSpPr>
      <p:grpSpPr>
        <a:xfrm>
          <a:off x="0" y="0"/>
          <a:ext cx="0" cy="0"/>
          <a:chOff x="0" y="0"/>
          <a:chExt cx="0" cy="0"/>
        </a:xfrm>
      </p:grpSpPr>
      <p:sp>
        <p:nvSpPr>
          <p:cNvPr id="895" name="Shape 8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6" name="Shape 8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So first you need the SDK.  This is the way to do anything on GCP.  gcloud is a unified interface for most of your needs on GCP.  But if you need to deal with file operations on storage, gsutil comes in handy. And Appcfg.py is needed for a few app engine operations. </a:t>
            </a:r>
          </a:p>
          <a:p>
            <a:pPr lvl="0">
              <a:spcBef>
                <a:spcPts val="0"/>
              </a:spcBef>
              <a:buNone/>
            </a:pPr>
            <a:r>
              <a:t/>
            </a:r>
            <a:endParaRPr/>
          </a:p>
          <a:p>
            <a:pPr lvl="0">
              <a:spcBef>
                <a:spcPts val="0"/>
              </a:spcBef>
              <a:buNone/>
            </a:pPr>
            <a:r>
              <a:rPr lang="en"/>
              <a:t>We have plugins that extend most major IDEs for use with GCP. </a:t>
            </a:r>
          </a:p>
          <a:p>
            <a:pPr lvl="0">
              <a:spcBef>
                <a:spcPts val="0"/>
              </a:spcBef>
              <a:buNone/>
            </a:pPr>
            <a:r>
              <a:t/>
            </a:r>
            <a:endParaRPr/>
          </a:p>
          <a:p>
            <a:pPr lvl="0" rtl="0">
              <a:spcBef>
                <a:spcPts val="0"/>
              </a:spcBef>
              <a:buNone/>
            </a:pPr>
            <a:r>
              <a:rPr lang="en"/>
              <a:t>I ran out of symbols.  We have Cloud Source repository which is hosted git. But it also integrates with Debugging which I will talk about in a bit, to make certain things a little easier when using it.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5" name="Shape 905"/>
        <p:cNvGrpSpPr/>
        <p:nvPr/>
      </p:nvGrpSpPr>
      <p:grpSpPr>
        <a:xfrm>
          <a:off x="0" y="0"/>
          <a:ext cx="0" cy="0"/>
          <a:chOff x="0" y="0"/>
          <a:chExt cx="0" cy="0"/>
        </a:xfrm>
      </p:grpSpPr>
      <p:sp>
        <p:nvSpPr>
          <p:cNvPr id="906" name="Shape 9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7" name="Shape 9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So developers neeed to code. They also need reporting, but of a different type than administrators, and they could use services that take care of particularly difficult parts of their job.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My goal with this session is to help sysadmins and developers who are new to GCP where to find the solutions to their problems on GCP.   </a:t>
            </a:r>
          </a:p>
          <a:p>
            <a:pPr lvl="0">
              <a:spcBef>
                <a:spcPts val="0"/>
              </a:spcBef>
              <a:buNone/>
            </a:pPr>
            <a:r>
              <a:rPr lang="en"/>
              <a:t>I’m not going to talk a lot about competition.  </a:t>
            </a:r>
          </a:p>
          <a:p>
            <a:pPr lvl="0">
              <a:spcBef>
                <a:spcPts val="0"/>
              </a:spcBef>
              <a:buNone/>
            </a:pPr>
            <a:r>
              <a:rPr lang="en"/>
              <a:t>I’m not looking to sell you one product or another. I’m trying to enable you to make the best choices on our platform. </a:t>
            </a:r>
          </a:p>
          <a:p>
            <a:pPr lvl="0">
              <a:spcBef>
                <a:spcPts val="0"/>
              </a:spcBef>
              <a:buClr>
                <a:schemeClr val="dk1"/>
              </a:buClr>
              <a:buSzPct val="100000"/>
              <a:buFont typeface="Arial"/>
              <a:buNone/>
            </a:pPr>
            <a:r>
              <a:rPr lang="en">
                <a:solidFill>
                  <a:schemeClr val="dk1"/>
                </a:solidFill>
              </a:rPr>
              <a:t>Where we have a couple of products that overlap in what they can do, I’ll try and explain why you would choose one over the other.  </a:t>
            </a:r>
          </a:p>
          <a:p>
            <a:pPr lvl="0">
              <a:spcBef>
                <a:spcPts val="0"/>
              </a:spcBef>
              <a:buClr>
                <a:schemeClr val="dk1"/>
              </a:buClr>
              <a:buSzPct val="100000"/>
              <a:buFont typeface="Arial"/>
              <a:buNone/>
            </a:pPr>
            <a:r>
              <a:rPr lang="en">
                <a:solidFill>
                  <a:schemeClr val="dk1"/>
                </a:solidFill>
              </a:rPr>
              <a:t>For the most part I won’t bring up pricing. Where I do, it’s because pricing drives a large part of what makes that product different from other offering. </a:t>
            </a:r>
          </a:p>
          <a:p>
            <a:pPr lvl="0">
              <a:spcBef>
                <a:spcPts val="0"/>
              </a:spcBef>
              <a:buNone/>
            </a:pPr>
            <a:r>
              <a:t/>
            </a:r>
            <a:endParaRPr/>
          </a:p>
          <a:p>
            <a:pPr lvl="0" rtl="0">
              <a:spcBef>
                <a:spcPts val="0"/>
              </a:spcBef>
              <a:buNone/>
            </a:pPr>
            <a:r>
              <a:rPr lang="en"/>
              <a:t>What I am going to do is start with problems or needs that people in tech have and explore down to where we have a product that can help. I’m going to try hard not to show our org chart.  </a:t>
            </a:r>
            <a:r>
              <a:rPr lang="en"/>
              <a:t> </a:t>
            </a: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2" name="Shape 912"/>
        <p:cNvGrpSpPr/>
        <p:nvPr/>
      </p:nvGrpSpPr>
      <p:grpSpPr>
        <a:xfrm>
          <a:off x="0" y="0"/>
          <a:ext cx="0" cy="0"/>
          <a:chOff x="0" y="0"/>
          <a:chExt cx="0" cy="0"/>
        </a:xfrm>
      </p:grpSpPr>
      <p:sp>
        <p:nvSpPr>
          <p:cNvPr id="913" name="Shape 9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4" name="Shape 9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Stackdriver trace is a great way to see what going on under the covers in your application in a way that really helps you performance tune. </a:t>
            </a:r>
          </a:p>
          <a:p>
            <a:pPr lvl="0">
              <a:spcBef>
                <a:spcPts val="0"/>
              </a:spcBef>
              <a:buNone/>
            </a:pPr>
            <a:r>
              <a:t/>
            </a:r>
            <a:endParaRPr/>
          </a:p>
          <a:p>
            <a:pPr lvl="0">
              <a:spcBef>
                <a:spcPts val="0"/>
              </a:spcBef>
              <a:buNone/>
            </a:pPr>
            <a:r>
              <a:rPr lang="en"/>
              <a:t>It’s automtically available for App Engine and Load balancers</a:t>
            </a:r>
          </a:p>
          <a:p>
            <a:pPr lvl="0">
              <a:spcBef>
                <a:spcPts val="0"/>
              </a:spcBef>
              <a:buNone/>
            </a:pPr>
            <a:r>
              <a:rPr lang="en"/>
              <a:t>And it can be enabled via an SDK for other tools or products.</a:t>
            </a:r>
          </a:p>
          <a:p>
            <a:pPr lvl="0" rtl="0">
              <a:spcBef>
                <a:spcPts val="0"/>
              </a:spcBef>
              <a:buNone/>
            </a:pPr>
            <a:r>
              <a:rPr lang="en"/>
              <a:t>One of the things I love, is that it links straigh through to the logs, so you can get a great view of what is happening on your system.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9" name="Shape 919"/>
        <p:cNvGrpSpPr/>
        <p:nvPr/>
      </p:nvGrpSpPr>
      <p:grpSpPr>
        <a:xfrm>
          <a:off x="0" y="0"/>
          <a:ext cx="0" cy="0"/>
          <a:chOff x="0" y="0"/>
          <a:chExt cx="0" cy="0"/>
        </a:xfrm>
      </p:grpSpPr>
      <p:sp>
        <p:nvSpPr>
          <p:cNvPr id="920" name="Shape 9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1" name="Shape 9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This is tracing for one of the apps out in the sandbox.  The Pi Cruncher.  I was trying to track down a peformance issue.  It wasn’t here, but i could see that there were odd outliers in execution time for this action. Help me track down the issue.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8" name="Shape 928"/>
        <p:cNvGrpSpPr/>
        <p:nvPr/>
      </p:nvGrpSpPr>
      <p:grpSpPr>
        <a:xfrm>
          <a:off x="0" y="0"/>
          <a:ext cx="0" cy="0"/>
          <a:chOff x="0" y="0"/>
          <a:chExt cx="0" cy="0"/>
        </a:xfrm>
      </p:grpSpPr>
      <p:sp>
        <p:nvSpPr>
          <p:cNvPr id="929" name="Shape 9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0" name="Shape 9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Error Reporting ia an agregation of errors, that you setup either by using stack driver logging or by calling an API. </a:t>
            </a:r>
          </a:p>
          <a:p>
            <a:pPr lvl="0">
              <a:spcBef>
                <a:spcPts val="0"/>
              </a:spcBef>
              <a:buNone/>
            </a:pPr>
            <a:r>
              <a:t/>
            </a:r>
            <a:endParaRPr/>
          </a:p>
          <a:p>
            <a:pPr lvl="0" rtl="0">
              <a:spcBef>
                <a:spcPts val="0"/>
              </a:spcBef>
              <a:buNone/>
            </a:pPr>
            <a:r>
              <a:rPr lang="en"/>
              <a:t>All in once place, you can see when you are causing issues, and see the complete error message in once place.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5" name="Shape 935"/>
        <p:cNvGrpSpPr/>
        <p:nvPr/>
      </p:nvGrpSpPr>
      <p:grpSpPr>
        <a:xfrm>
          <a:off x="0" y="0"/>
          <a:ext cx="0" cy="0"/>
          <a:chOff x="0" y="0"/>
          <a:chExt cx="0" cy="0"/>
        </a:xfrm>
      </p:grpSpPr>
      <p:sp>
        <p:nvSpPr>
          <p:cNvPr id="936" name="Shape 9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7" name="Shape 9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This is an error report from the same pi cruncher application I was talking about before.  </a:t>
            </a:r>
          </a:p>
          <a:p>
            <a:pPr lvl="0">
              <a:spcBef>
                <a:spcPts val="0"/>
              </a:spcBef>
              <a:buNone/>
            </a:pPr>
            <a:r>
              <a:t/>
            </a:r>
            <a:endParaRPr/>
          </a:p>
          <a:p>
            <a:pPr lvl="0">
              <a:spcBef>
                <a:spcPts val="0"/>
              </a:spcBef>
              <a:buNone/>
            </a:pPr>
            <a:r>
              <a:rPr lang="en"/>
              <a:t>I had a test rig setup that just builds and times the build of VMs. But it was dying everyonce in awhile.  Couldn’t figure out why.  These error logs pointed me to two issues:</a:t>
            </a:r>
          </a:p>
          <a:p>
            <a:pPr lvl="0">
              <a:spcBef>
                <a:spcPts val="0"/>
              </a:spcBef>
              <a:buNone/>
            </a:pPr>
            <a:r>
              <a:rPr lang="en"/>
              <a:t>1 That I was running out of quota.  (who knew that repeatedly building machines would do that.)</a:t>
            </a:r>
          </a:p>
          <a:p>
            <a:pPr lvl="0" rtl="0">
              <a:spcBef>
                <a:spcPts val="0"/>
              </a:spcBef>
              <a:buNone/>
            </a:pPr>
            <a:r>
              <a:rPr lang="en"/>
              <a:t>2. Premptible VM’s were being preempted.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4" name="Shape 944"/>
        <p:cNvGrpSpPr/>
        <p:nvPr/>
      </p:nvGrpSpPr>
      <p:grpSpPr>
        <a:xfrm>
          <a:off x="0" y="0"/>
          <a:ext cx="0" cy="0"/>
          <a:chOff x="0" y="0"/>
          <a:chExt cx="0" cy="0"/>
        </a:xfrm>
      </p:grpSpPr>
      <p:sp>
        <p:nvSpPr>
          <p:cNvPr id="945" name="Shape 9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6" name="Shape 9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Debugging allows step debugging for a few enviromments on App Engine and Compute Engine.</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1" name="Shape 951"/>
        <p:cNvGrpSpPr/>
        <p:nvPr/>
      </p:nvGrpSpPr>
      <p:grpSpPr>
        <a:xfrm>
          <a:off x="0" y="0"/>
          <a:ext cx="0" cy="0"/>
          <a:chOff x="0" y="0"/>
          <a:chExt cx="0" cy="0"/>
        </a:xfrm>
      </p:grpSpPr>
      <p:sp>
        <p:nvSpPr>
          <p:cNvPr id="952" name="Shape 9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3" name="Shape 9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We have a lot of Google wide services availble in the cloud console. Maps, Google Apps API. Ads. </a:t>
            </a:r>
          </a:p>
          <a:p>
            <a:pPr lvl="0">
              <a:spcBef>
                <a:spcPts val="0"/>
              </a:spcBef>
              <a:buNone/>
            </a:pPr>
            <a:r>
              <a:t/>
            </a:r>
            <a:endParaRPr/>
          </a:p>
          <a:p>
            <a:pPr lvl="0" rtl="0">
              <a:spcBef>
                <a:spcPts val="0"/>
              </a:spcBef>
              <a:buNone/>
            </a:pPr>
            <a:r>
              <a:rPr lang="en"/>
              <a:t>But I’m going to highlight some of our most Coolest APIs.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0" name="Shape 960"/>
        <p:cNvGrpSpPr/>
        <p:nvPr/>
      </p:nvGrpSpPr>
      <p:grpSpPr>
        <a:xfrm>
          <a:off x="0" y="0"/>
          <a:ext cx="0" cy="0"/>
          <a:chOff x="0" y="0"/>
          <a:chExt cx="0" cy="0"/>
        </a:xfrm>
      </p:grpSpPr>
      <p:sp>
        <p:nvSpPr>
          <p:cNvPr id="961" name="Shape 9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2" name="Shape 9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Debugging allows step debugging for a few enviromments on App Engine and Compute Engine.</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7" name="Shape 967"/>
        <p:cNvGrpSpPr/>
        <p:nvPr/>
      </p:nvGrpSpPr>
      <p:grpSpPr>
        <a:xfrm>
          <a:off x="0" y="0"/>
          <a:ext cx="0" cy="0"/>
          <a:chOff x="0" y="0"/>
          <a:chExt cx="0" cy="0"/>
        </a:xfrm>
      </p:grpSpPr>
      <p:sp>
        <p:nvSpPr>
          <p:cNvPr id="968" name="Shape 9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9" name="Shape 9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So developers neeed to code. They also need reporting, but of a different type than administrators, and they could use services that take care of particularly difficult parts of their job.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3" name="Shape 983"/>
        <p:cNvGrpSpPr/>
        <p:nvPr/>
      </p:nvGrpSpPr>
      <p:grpSpPr>
        <a:xfrm>
          <a:off x="0" y="0"/>
          <a:ext cx="0" cy="0"/>
          <a:chOff x="0" y="0"/>
          <a:chExt cx="0" cy="0"/>
        </a:xfrm>
      </p:grpSpPr>
      <p:sp>
        <p:nvSpPr>
          <p:cNvPr id="984" name="Shape 9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5" name="Shape 9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 dunno, have you ever heard us talk about Machine learning APIs features of GCP. I know, the keynotes were full of information. So let me take a quick tour of them. </a:t>
            </a:r>
          </a:p>
          <a:p>
            <a:pPr lvl="0">
              <a:spcBef>
                <a:spcPts val="0"/>
              </a:spcBef>
              <a:buNone/>
            </a:pPr>
            <a:r>
              <a:t/>
            </a:r>
            <a:endParaRPr/>
          </a:p>
          <a:p>
            <a:pPr lvl="0">
              <a:spcBef>
                <a:spcPts val="0"/>
              </a:spcBef>
              <a:buNone/>
            </a:pPr>
            <a:r>
              <a:rPr lang="en"/>
              <a:t>So you can use </a:t>
            </a:r>
            <a:r>
              <a:rPr lang="en"/>
              <a:t>Machine learning</a:t>
            </a:r>
            <a:r>
              <a:rPr lang="en"/>
              <a:t> to make models that can they answer questions? Is this picture a logo, is this tweet negative. We taken some of our most useful models and exposed them directly, our ML apis. </a:t>
            </a:r>
          </a:p>
          <a:p>
            <a:pPr lvl="0">
              <a:spcBef>
                <a:spcPts val="0"/>
              </a:spcBef>
              <a:buNone/>
            </a:pPr>
            <a:r>
              <a:t/>
            </a:r>
            <a:endParaRPr/>
          </a:p>
          <a:p>
            <a:pPr lvl="0">
              <a:spcBef>
                <a:spcPts val="0"/>
              </a:spcBef>
              <a:buNone/>
            </a:pPr>
            <a:r>
              <a:rPr lang="en"/>
              <a:t>First up, vision API. Vision api analyzes images to detect faces, emotions, landmarks, logos, and can even do OCR. </a:t>
            </a:r>
          </a:p>
          <a:p>
            <a:pPr lvl="0">
              <a:spcBef>
                <a:spcPts val="0"/>
              </a:spcBef>
              <a:buNone/>
            </a:pPr>
            <a:r>
              <a:t/>
            </a:r>
            <a:endParaRPr/>
          </a:p>
          <a:p>
            <a:pPr lvl="0">
              <a:spcBef>
                <a:spcPts val="0"/>
              </a:spcBef>
              <a:buNone/>
            </a:pPr>
            <a:r>
              <a:rPr lang="en"/>
              <a:t>Natural language API can do syntax and sentiment analysis and can handle a set number of languages. </a:t>
            </a:r>
          </a:p>
          <a:p>
            <a:pPr lvl="0">
              <a:spcBef>
                <a:spcPts val="0"/>
              </a:spcBef>
              <a:buNone/>
            </a:pPr>
            <a:r>
              <a:t/>
            </a:r>
            <a:endParaRPr/>
          </a:p>
          <a:p>
            <a:pPr lvl="0">
              <a:spcBef>
                <a:spcPts val="0"/>
              </a:spcBef>
              <a:buNone/>
            </a:pPr>
            <a:r>
              <a:rPr lang="en"/>
              <a:t>Speech api converts audio speech into text. It can handle streaming and </a:t>
            </a:r>
            <a:r>
              <a:rPr lang="en"/>
              <a:t>recognizes</a:t>
            </a:r>
            <a:r>
              <a:rPr lang="en"/>
              <a:t> 80 languages. </a:t>
            </a:r>
          </a:p>
          <a:p>
            <a:pPr lvl="0">
              <a:spcBef>
                <a:spcPts val="0"/>
              </a:spcBef>
              <a:buNone/>
            </a:pPr>
            <a:r>
              <a:t/>
            </a:r>
            <a:endParaRPr/>
          </a:p>
          <a:p>
            <a:pPr lvl="0">
              <a:spcBef>
                <a:spcPts val="0"/>
              </a:spcBef>
              <a:buNone/>
            </a:pPr>
            <a:r>
              <a:rPr lang="en"/>
              <a:t>Finally translation api detect </a:t>
            </a:r>
            <a:r>
              <a:rPr lang="en"/>
              <a:t>language</a:t>
            </a:r>
            <a:r>
              <a:rPr lang="en"/>
              <a:t>, translate it, and you don’t have to just give it text, you </a:t>
            </a:r>
            <a:r>
              <a:rPr lang="en"/>
              <a:t>can</a:t>
            </a:r>
            <a:r>
              <a:rPr lang="en"/>
              <a:t> get whole pages and documents translated. </a:t>
            </a:r>
          </a:p>
          <a:p>
            <a:pPr lvl="0">
              <a:spcBef>
                <a:spcPts val="0"/>
              </a:spcBef>
              <a:buNone/>
            </a:pPr>
            <a:r>
              <a:t/>
            </a:r>
            <a:endParaRPr/>
          </a:p>
          <a:p>
            <a:pPr lvl="0">
              <a:spcBef>
                <a:spcPts val="0"/>
              </a:spcBef>
              <a:buNone/>
            </a:pPr>
            <a:r>
              <a:rPr lang="en"/>
              <a:t>There are more, we announced video api</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6" name="Shape 996"/>
        <p:cNvGrpSpPr/>
        <p:nvPr/>
      </p:nvGrpSpPr>
      <p:grpSpPr>
        <a:xfrm>
          <a:off x="0" y="0"/>
          <a:ext cx="0" cy="0"/>
          <a:chOff x="0" y="0"/>
          <a:chExt cx="0" cy="0"/>
        </a:xfrm>
      </p:grpSpPr>
      <p:sp>
        <p:nvSpPr>
          <p:cNvPr id="997" name="Shape 9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8" name="Shape 9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And finally if you want to make your own models you can use Cloud </a:t>
            </a:r>
            <a:r>
              <a:rPr lang="en"/>
              <a:t>Machine learning</a:t>
            </a:r>
            <a:r>
              <a:rPr lang="en"/>
              <a:t>. It’s  managed Tensor Flow.  It can also self tune, but also be ported to Tensor flow installs on your local workstation.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I’m an Application developer at heart, so I’ll start with Computing and Storage. If you got questions, here’s your best opportunity for coherent answers from me. I’ll talk about Big Data here, but it’s not my area of focus, so expect C+ answers here. </a:t>
            </a:r>
          </a:p>
          <a:p>
            <a:pPr lvl="0" rtl="0">
              <a:spcBef>
                <a:spcPts val="0"/>
              </a:spcBef>
              <a:buNone/>
            </a:pPr>
            <a:r>
              <a:t/>
            </a:r>
            <a:endParaRPr/>
          </a:p>
          <a:p>
            <a:pPr lvl="0" rtl="0">
              <a:spcBef>
                <a:spcPts val="0"/>
              </a:spcBef>
              <a:buNone/>
            </a:pPr>
            <a:r>
              <a:rPr lang="en"/>
              <a:t>Then I’ll talk about Networking, Operations. Answers to questions here: eh. </a:t>
            </a:r>
          </a:p>
          <a:p>
            <a:pPr lvl="0" rtl="0">
              <a:spcBef>
                <a:spcPts val="0"/>
              </a:spcBef>
              <a:buNone/>
            </a:pPr>
            <a:r>
              <a:t/>
            </a:r>
            <a:endParaRPr/>
          </a:p>
          <a:p>
            <a:pPr lvl="0" rtl="0">
              <a:spcBef>
                <a:spcPts val="0"/>
              </a:spcBef>
              <a:buNone/>
            </a:pPr>
            <a:r>
              <a:rPr lang="en"/>
              <a:t>I’ll finish in Development, with a brief sojourn into Machine learning. </a:t>
            </a: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3" name="Shape 1003"/>
        <p:cNvGrpSpPr/>
        <p:nvPr/>
      </p:nvGrpSpPr>
      <p:grpSpPr>
        <a:xfrm>
          <a:off x="0" y="0"/>
          <a:ext cx="0" cy="0"/>
          <a:chOff x="0" y="0"/>
          <a:chExt cx="0" cy="0"/>
        </a:xfrm>
      </p:grpSpPr>
      <p:sp>
        <p:nvSpPr>
          <p:cNvPr id="1004" name="Shape 10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5" name="Shape 10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8" name="Shape 1008"/>
        <p:cNvGrpSpPr/>
        <p:nvPr/>
      </p:nvGrpSpPr>
      <p:grpSpPr>
        <a:xfrm>
          <a:off x="0" y="0"/>
          <a:ext cx="0" cy="0"/>
          <a:chOff x="0" y="0"/>
          <a:chExt cx="0" cy="0"/>
        </a:xfrm>
      </p:grpSpPr>
      <p:sp>
        <p:nvSpPr>
          <p:cNvPr id="1009" name="Shape 10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0" name="Shape 10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And finally if you want to make your own models you can use Cloud </a:t>
            </a:r>
            <a:r>
              <a:rPr lang="en"/>
              <a:t>Machine learning</a:t>
            </a:r>
            <a:r>
              <a:rPr lang="en"/>
              <a:t>. It’s  managed Tensor Flow.  It can also self tune, but also be ported to Tensor flow installs on your local workstation.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5" name="Shape 1015"/>
        <p:cNvGrpSpPr/>
        <p:nvPr/>
      </p:nvGrpSpPr>
      <p:grpSpPr>
        <a:xfrm>
          <a:off x="0" y="0"/>
          <a:ext cx="0" cy="0"/>
          <a:chOff x="0" y="0"/>
          <a:chExt cx="0" cy="0"/>
        </a:xfrm>
      </p:grpSpPr>
      <p:sp>
        <p:nvSpPr>
          <p:cNvPr id="1016" name="Shape 10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7" name="Shape 10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And finally if you want to make your own models you can use Cloud Machine learning. It’s  managed Tensor Flow.  It can also self tune, but also be ported to Tensor flow installs on your local workstation.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2" name="Shape 1022"/>
        <p:cNvGrpSpPr/>
        <p:nvPr/>
      </p:nvGrpSpPr>
      <p:grpSpPr>
        <a:xfrm>
          <a:off x="0" y="0"/>
          <a:ext cx="0" cy="0"/>
          <a:chOff x="0" y="0"/>
          <a:chExt cx="0" cy="0"/>
        </a:xfrm>
      </p:grpSpPr>
      <p:sp>
        <p:nvSpPr>
          <p:cNvPr id="1023" name="Shape 10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4" name="Shape 10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9" name="Shape 1029"/>
        <p:cNvGrpSpPr/>
        <p:nvPr/>
      </p:nvGrpSpPr>
      <p:grpSpPr>
        <a:xfrm>
          <a:off x="0" y="0"/>
          <a:ext cx="0" cy="0"/>
          <a:chOff x="0" y="0"/>
          <a:chExt cx="0" cy="0"/>
        </a:xfrm>
      </p:grpSpPr>
      <p:sp>
        <p:nvSpPr>
          <p:cNvPr id="1030" name="Shape 10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1" name="Shape 10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6" name="Shape 1036"/>
        <p:cNvGrpSpPr/>
        <p:nvPr/>
      </p:nvGrpSpPr>
      <p:grpSpPr>
        <a:xfrm>
          <a:off x="0" y="0"/>
          <a:ext cx="0" cy="0"/>
          <a:chOff x="0" y="0"/>
          <a:chExt cx="0" cy="0"/>
        </a:xfrm>
      </p:grpSpPr>
      <p:sp>
        <p:nvSpPr>
          <p:cNvPr id="1037" name="Shape 10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8" name="Shape 10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3" name="Shape 1043"/>
        <p:cNvGrpSpPr/>
        <p:nvPr/>
      </p:nvGrpSpPr>
      <p:grpSpPr>
        <a:xfrm>
          <a:off x="0" y="0"/>
          <a:ext cx="0" cy="0"/>
          <a:chOff x="0" y="0"/>
          <a:chExt cx="0" cy="0"/>
        </a:xfrm>
      </p:grpSpPr>
      <p:sp>
        <p:nvSpPr>
          <p:cNvPr id="1044" name="Shape 10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5" name="Shape 10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0" name="Shape 1050"/>
        <p:cNvGrpSpPr/>
        <p:nvPr/>
      </p:nvGrpSpPr>
      <p:grpSpPr>
        <a:xfrm>
          <a:off x="0" y="0"/>
          <a:ext cx="0" cy="0"/>
          <a:chOff x="0" y="0"/>
          <a:chExt cx="0" cy="0"/>
        </a:xfrm>
      </p:grpSpPr>
      <p:sp>
        <p:nvSpPr>
          <p:cNvPr id="1051" name="Shape 10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2" name="Shape 10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7" name="Shape 1057"/>
        <p:cNvGrpSpPr/>
        <p:nvPr/>
      </p:nvGrpSpPr>
      <p:grpSpPr>
        <a:xfrm>
          <a:off x="0" y="0"/>
          <a:ext cx="0" cy="0"/>
          <a:chOff x="0" y="0"/>
          <a:chExt cx="0" cy="0"/>
        </a:xfrm>
      </p:grpSpPr>
      <p:sp>
        <p:nvSpPr>
          <p:cNvPr id="1058" name="Shape 10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9" name="Shape 10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3" name="Shape 1063"/>
        <p:cNvGrpSpPr/>
        <p:nvPr/>
      </p:nvGrpSpPr>
      <p:grpSpPr>
        <a:xfrm>
          <a:off x="0" y="0"/>
          <a:ext cx="0" cy="0"/>
          <a:chOff x="0" y="0"/>
          <a:chExt cx="0" cy="0"/>
        </a:xfrm>
      </p:grpSpPr>
      <p:sp>
        <p:nvSpPr>
          <p:cNvPr id="1064" name="Shape 10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5" name="Shape 10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And finally if you want to make your own models you can use Cloud Machine learning. It’s  managed Tensor Flow.  It can also self tune, but also be ported to Tensor flow installs on your local workstation.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solidFill>
                  <a:schemeClr val="dk1"/>
                </a:solidFill>
              </a:rPr>
              <a:t>This is a little harder than it looks.  Cause here is how we typically list these. </a:t>
            </a:r>
          </a:p>
          <a:p>
            <a:pPr lvl="0">
              <a:spcBef>
                <a:spcPts val="0"/>
              </a:spcBef>
              <a:buNone/>
            </a:pPr>
            <a:r>
              <a:t/>
            </a:r>
            <a:endParaRPr>
              <a:solidFill>
                <a:schemeClr val="dk1"/>
              </a:solidFill>
            </a:endParaRPr>
          </a:p>
          <a:p>
            <a:pPr lvl="0">
              <a:spcBef>
                <a:spcPts val="0"/>
              </a:spcBef>
              <a:buNone/>
            </a:pPr>
            <a:r>
              <a:rPr lang="en">
                <a:solidFill>
                  <a:schemeClr val="dk1"/>
                </a:solidFill>
              </a:rPr>
              <a:t>There are over 50 products on this slide. We bunch them up and try to make them fit themes. But at the end of the day, almost everyone of these is can be an hour or several hours of talks. I’m trying to scrunch in.</a:t>
            </a:r>
          </a:p>
          <a:p>
            <a:pPr lvl="0">
              <a:spcBef>
                <a:spcPts val="0"/>
              </a:spcBef>
              <a:buNone/>
            </a:pPr>
            <a:r>
              <a:rPr lang="en">
                <a:solidFill>
                  <a:schemeClr val="dk1"/>
                </a:solidFill>
              </a:rPr>
              <a:t>Everyone in this room, probably has A problem that can be solved by something on this chart, but none of you will have all of the same issues, or end up with the same products.  You probably will only need to deal with a fraction of it. </a:t>
            </a:r>
          </a:p>
          <a:p>
            <a:pPr lvl="0">
              <a:spcBef>
                <a:spcPts val="0"/>
              </a:spcBef>
              <a:buNone/>
            </a:pPr>
            <a:r>
              <a:rPr lang="en">
                <a:solidFill>
                  <a:schemeClr val="dk1"/>
                </a:solidFill>
              </a:rPr>
              <a:t>Which is why when you go to cloud.google.com, it can feel like overload. </a:t>
            </a:r>
          </a:p>
          <a:p>
            <a:pPr lvl="0">
              <a:spcBef>
                <a:spcPts val="0"/>
              </a:spcBef>
              <a:buNone/>
            </a:pPr>
            <a:r>
              <a:rPr lang="en">
                <a:solidFill>
                  <a:schemeClr val="dk1"/>
                </a:solidFill>
              </a:rPr>
              <a:t>Which is why I’m giving this talk</a:t>
            </a:r>
          </a:p>
          <a:p>
            <a:pPr lvl="0">
              <a:spcBef>
                <a:spcPts val="0"/>
              </a:spcBef>
              <a:buClr>
                <a:schemeClr val="dk1"/>
              </a:buClr>
              <a:buSzPct val="100000"/>
              <a:buFont typeface="Arial"/>
              <a:buNone/>
            </a:pPr>
            <a:r>
              <a:t/>
            </a:r>
            <a:endParaRPr>
              <a:solidFill>
                <a:schemeClr val="dk1"/>
              </a:solidFill>
            </a:endParaRPr>
          </a:p>
          <a:p>
            <a:pPr lvl="0">
              <a:spcBef>
                <a:spcPts val="0"/>
              </a:spcBef>
              <a:buNone/>
            </a:pPr>
            <a:r>
              <a:rPr lang="en">
                <a:solidFill>
                  <a:schemeClr val="dk1"/>
                </a:solidFill>
              </a:rPr>
              <a:t>I won’t name everything.  Why? </a:t>
            </a:r>
          </a:p>
          <a:p>
            <a:pPr lvl="0">
              <a:spcBef>
                <a:spcPts val="0"/>
              </a:spcBef>
              <a:buNone/>
            </a:pPr>
            <a:r>
              <a:rPr lang="en">
                <a:solidFill>
                  <a:schemeClr val="dk1"/>
                </a:solidFill>
              </a:rPr>
              <a:t>Was it that I couldn’t fit everything? Maybe.</a:t>
            </a:r>
          </a:p>
          <a:p>
            <a:pPr lvl="0">
              <a:spcBef>
                <a:spcPts val="0"/>
              </a:spcBef>
              <a:buNone/>
            </a:pPr>
            <a:r>
              <a:rPr lang="en">
                <a:solidFill>
                  <a:schemeClr val="dk1"/>
                </a:solidFill>
              </a:rPr>
              <a:t>Is it cause I’m not an expert in all of it? Probably. </a:t>
            </a:r>
          </a:p>
          <a:p>
            <a:pPr lvl="0">
              <a:spcBef>
                <a:spcPts val="0"/>
              </a:spcBef>
              <a:buNone/>
            </a:pPr>
            <a:r>
              <a:rPr lang="en">
                <a:solidFill>
                  <a:schemeClr val="dk1"/>
                </a:solidFill>
              </a:rPr>
              <a:t>Did the keynote give a lot of love to our big releases? Definitely. </a:t>
            </a:r>
          </a:p>
          <a:p>
            <a:pPr lvl="0">
              <a:spcBef>
                <a:spcPts val="0"/>
              </a:spcBef>
              <a:buClr>
                <a:schemeClr val="dk1"/>
              </a:buClr>
              <a:buSzPct val="100000"/>
              <a:buFont typeface="Arial"/>
              <a:buNone/>
            </a:pPr>
            <a:r>
              <a:rPr lang="en">
                <a:solidFill>
                  <a:schemeClr val="dk1"/>
                </a:solidFill>
              </a:rPr>
              <a:t>Am I doing that thing where I ask questions then answer them myself?  Absolutely. </a:t>
            </a:r>
          </a:p>
          <a:p>
            <a:pPr lvl="0">
              <a:spcBef>
                <a:spcPts val="0"/>
              </a:spcBef>
              <a:buNone/>
            </a:pPr>
            <a:r>
              <a:t/>
            </a:r>
            <a:endParaRPr>
              <a:solidFill>
                <a:schemeClr val="dk1"/>
              </a:solidFill>
            </a:endParaRPr>
          </a:p>
          <a:p>
            <a:pPr lvl="0">
              <a:spcBef>
                <a:spcPts val="0"/>
              </a:spcBef>
              <a:buNone/>
            </a:pPr>
            <a:r>
              <a:t/>
            </a:r>
            <a:endParaRPr>
              <a:solidFill>
                <a:schemeClr val="dk1"/>
              </a:solidFill>
            </a:endParaRPr>
          </a:p>
          <a:p>
            <a:pPr lvl="0">
              <a:spcBef>
                <a:spcPts val="0"/>
              </a:spcBef>
              <a:buNone/>
            </a:pPr>
            <a:r>
              <a:t/>
            </a:r>
            <a:endParaRPr>
              <a:solidFill>
                <a:schemeClr val="dk1"/>
              </a:solidFill>
            </a:endParaRP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n">
                <a:solidFill>
                  <a:schemeClr val="dk1"/>
                </a:solidFill>
              </a:rPr>
              <a:t>8 Compute</a:t>
            </a:r>
          </a:p>
          <a:p>
            <a:pPr lvl="0">
              <a:spcBef>
                <a:spcPts val="0"/>
              </a:spcBef>
              <a:buClr>
                <a:schemeClr val="dk1"/>
              </a:buClr>
              <a:buSzPct val="100000"/>
              <a:buFont typeface="Arial"/>
              <a:buNone/>
            </a:pPr>
            <a:r>
              <a:rPr lang="en">
                <a:solidFill>
                  <a:schemeClr val="dk1"/>
                </a:solidFill>
              </a:rPr>
              <a:t>10 data and storage</a:t>
            </a:r>
          </a:p>
          <a:p>
            <a:pPr lvl="0">
              <a:spcBef>
                <a:spcPts val="0"/>
              </a:spcBef>
              <a:buClr>
                <a:schemeClr val="dk1"/>
              </a:buClr>
              <a:buSzPct val="100000"/>
              <a:buFont typeface="Arial"/>
              <a:buNone/>
            </a:pPr>
            <a:r>
              <a:rPr lang="en">
                <a:solidFill>
                  <a:schemeClr val="dk1"/>
                </a:solidFill>
              </a:rPr>
              <a:t>9 Networking</a:t>
            </a:r>
          </a:p>
          <a:p>
            <a:pPr lvl="0">
              <a:spcBef>
                <a:spcPts val="0"/>
              </a:spcBef>
              <a:buClr>
                <a:schemeClr val="dk1"/>
              </a:buClr>
              <a:buSzPct val="100000"/>
              <a:buFont typeface="Arial"/>
              <a:buNone/>
            </a:pPr>
            <a:r>
              <a:rPr lang="en">
                <a:solidFill>
                  <a:schemeClr val="dk1"/>
                </a:solidFill>
              </a:rPr>
              <a:t>6 Administration</a:t>
            </a:r>
          </a:p>
          <a:p>
            <a:pPr lvl="0">
              <a:spcBef>
                <a:spcPts val="0"/>
              </a:spcBef>
              <a:buClr>
                <a:schemeClr val="dk1"/>
              </a:buClr>
              <a:buSzPct val="100000"/>
              <a:buFont typeface="Arial"/>
              <a:buNone/>
            </a:pPr>
            <a:r>
              <a:rPr lang="en">
                <a:solidFill>
                  <a:schemeClr val="dk1"/>
                </a:solidFill>
              </a:rPr>
              <a:t>5 Developer</a:t>
            </a:r>
          </a:p>
          <a:p>
            <a:pPr lvl="0">
              <a:spcBef>
                <a:spcPts val="0"/>
              </a:spcBef>
              <a:buClr>
                <a:schemeClr val="dk1"/>
              </a:buClr>
              <a:buSzPct val="100000"/>
              <a:buFont typeface="Arial"/>
              <a:buNone/>
            </a:pPr>
            <a:r>
              <a:rPr lang="en">
                <a:solidFill>
                  <a:schemeClr val="dk1"/>
                </a:solidFill>
              </a:rPr>
              <a:t>5 Services</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n">
                <a:solidFill>
                  <a:schemeClr val="dk1"/>
                </a:solidFill>
              </a:rPr>
              <a:t>43 talked about </a:t>
            </a:r>
          </a:p>
          <a:p>
            <a:pPr lvl="0">
              <a:spcBef>
                <a:spcPts val="0"/>
              </a:spcBef>
              <a:buClr>
                <a:schemeClr val="dk1"/>
              </a:buClr>
              <a:buSzPct val="100000"/>
              <a:buFont typeface="Arial"/>
              <a:buNone/>
            </a:pPr>
            <a:r>
              <a:rPr lang="en">
                <a:solidFill>
                  <a:schemeClr val="dk1"/>
                </a:solidFill>
              </a:rPr>
              <a:t>53 on slide. </a:t>
            </a:r>
          </a:p>
          <a:p>
            <a:pPr lvl="0">
              <a:spcBef>
                <a:spcPts val="0"/>
              </a:spcBef>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9" name="Shape 1069"/>
        <p:cNvGrpSpPr/>
        <p:nvPr/>
      </p:nvGrpSpPr>
      <p:grpSpPr>
        <a:xfrm>
          <a:off x="0" y="0"/>
          <a:ext cx="0" cy="0"/>
          <a:chOff x="0" y="0"/>
          <a:chExt cx="0" cy="0"/>
        </a:xfrm>
      </p:grpSpPr>
      <p:sp>
        <p:nvSpPr>
          <p:cNvPr id="1070" name="Shape 10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1" name="Shape 10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5" name="Shape 1075"/>
        <p:cNvGrpSpPr/>
        <p:nvPr/>
      </p:nvGrpSpPr>
      <p:grpSpPr>
        <a:xfrm>
          <a:off x="0" y="0"/>
          <a:ext cx="0" cy="0"/>
          <a:chOff x="0" y="0"/>
          <a:chExt cx="0" cy="0"/>
        </a:xfrm>
      </p:grpSpPr>
      <p:sp>
        <p:nvSpPr>
          <p:cNvPr id="1076" name="Shape 10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7" name="Shape 10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 talked about over 40 products.  I had 60 minutes. That one every minute and a half. I tried not to make it an auctioneer call. </a:t>
            </a:r>
          </a:p>
          <a:p>
            <a:pPr lvl="0">
              <a:spcBef>
                <a:spcPts val="0"/>
              </a:spcBef>
              <a:buNone/>
            </a:pPr>
            <a:r>
              <a:t/>
            </a:r>
            <a:endParaRPr/>
          </a:p>
          <a:p>
            <a:pPr lvl="0">
              <a:spcBef>
                <a:spcPts val="0"/>
              </a:spcBef>
              <a:buNone/>
            </a:pPr>
            <a:r>
              <a:rPr lang="en"/>
              <a:t>“Insert auctioneer call about GCP here”</a:t>
            </a:r>
          </a:p>
          <a:p>
            <a:pPr lvl="0">
              <a:spcBef>
                <a:spcPts val="0"/>
              </a:spcBef>
              <a:buNone/>
            </a:pPr>
            <a:r>
              <a:t/>
            </a:r>
            <a:endParaRPr/>
          </a:p>
          <a:p>
            <a:pPr lvl="0" rtl="0">
              <a:spcBef>
                <a:spcPts val="0"/>
              </a:spcBef>
              <a:buNone/>
            </a:pPr>
            <a:r>
              <a:rPr lang="en"/>
              <a:t>It can be daunting. </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0" name="Shape 1080"/>
        <p:cNvGrpSpPr/>
        <p:nvPr/>
      </p:nvGrpSpPr>
      <p:grpSpPr>
        <a:xfrm>
          <a:off x="0" y="0"/>
          <a:ext cx="0" cy="0"/>
          <a:chOff x="0" y="0"/>
          <a:chExt cx="0" cy="0"/>
        </a:xfrm>
      </p:grpSpPr>
      <p:sp>
        <p:nvSpPr>
          <p:cNvPr id="1081" name="Shape 10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2" name="Shape 10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But now you know what a lot of these mean.  </a:t>
            </a:r>
          </a:p>
          <a:p>
            <a:pPr lvl="0">
              <a:spcBef>
                <a:spcPts val="0"/>
              </a:spcBef>
              <a:buNone/>
            </a:pPr>
            <a:r>
              <a:t/>
            </a:r>
            <a:endParaRPr/>
          </a:p>
          <a:p>
            <a:pPr lvl="0">
              <a:spcBef>
                <a:spcPts val="0"/>
              </a:spcBef>
              <a:buNone/>
            </a:pPr>
            <a:r>
              <a:rPr lang="en"/>
              <a:t>Hopefully you have a clearer path to finding where you need to go. </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6" name="Shape 1086"/>
        <p:cNvGrpSpPr/>
        <p:nvPr/>
      </p:nvGrpSpPr>
      <p:grpSpPr>
        <a:xfrm>
          <a:off x="0" y="0"/>
          <a:ext cx="0" cy="0"/>
          <a:chOff x="0" y="0"/>
          <a:chExt cx="0" cy="0"/>
        </a:xfrm>
      </p:grpSpPr>
      <p:sp>
        <p:nvSpPr>
          <p:cNvPr id="1087" name="Shape 10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8" name="Shape 10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1" name="Shape 1091"/>
        <p:cNvGrpSpPr/>
        <p:nvPr/>
      </p:nvGrpSpPr>
      <p:grpSpPr>
        <a:xfrm>
          <a:off x="0" y="0"/>
          <a:ext cx="0" cy="0"/>
          <a:chOff x="0" y="0"/>
          <a:chExt cx="0" cy="0"/>
        </a:xfrm>
      </p:grpSpPr>
      <p:sp>
        <p:nvSpPr>
          <p:cNvPr id="1092" name="Shape 10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3" name="Shape 10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Okay, computing, you know, doing things, analyzing or sorting stuff. </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7" name="Shape 1097"/>
        <p:cNvGrpSpPr/>
        <p:nvPr/>
      </p:nvGrpSpPr>
      <p:grpSpPr>
        <a:xfrm>
          <a:off x="0" y="0"/>
          <a:ext cx="0" cy="0"/>
          <a:chOff x="0" y="0"/>
          <a:chExt cx="0" cy="0"/>
        </a:xfrm>
      </p:grpSpPr>
      <p:sp>
        <p:nvSpPr>
          <p:cNvPr id="1098" name="Shape 10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9" name="Shape 10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I’m an Application developer at heart, so I’ll start with Computing and Storage. If you got questions, here’s your best opportunity for coherent answers from me. I’ll talk about Big Data here, but it’s not my area of focus, so expect C+ answers here. </a:t>
            </a:r>
          </a:p>
          <a:p>
            <a:pPr lvl="0" rtl="0">
              <a:spcBef>
                <a:spcPts val="0"/>
              </a:spcBef>
              <a:buNone/>
            </a:pPr>
            <a:r>
              <a:t/>
            </a:r>
            <a:endParaRPr/>
          </a:p>
          <a:p>
            <a:pPr lvl="0" rtl="0">
              <a:spcBef>
                <a:spcPts val="0"/>
              </a:spcBef>
              <a:buNone/>
            </a:pPr>
            <a:r>
              <a:rPr lang="en"/>
              <a:t>Then I’ll talk about Networking, Operations. Answers to questions here: eh. </a:t>
            </a:r>
          </a:p>
          <a:p>
            <a:pPr lvl="0" rtl="0">
              <a:spcBef>
                <a:spcPts val="0"/>
              </a:spcBef>
              <a:buNone/>
            </a:pPr>
            <a:r>
              <a:t/>
            </a:r>
            <a:endParaRPr/>
          </a:p>
          <a:p>
            <a:pPr lvl="0" rtl="0">
              <a:spcBef>
                <a:spcPts val="0"/>
              </a:spcBef>
              <a:buNone/>
            </a:pPr>
            <a:r>
              <a:rPr lang="en"/>
              <a:t>I’ll finish in Development, with a brief sojourn into Machine learning. </a:t>
            </a: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3" name="Shape 1103"/>
        <p:cNvGrpSpPr/>
        <p:nvPr/>
      </p:nvGrpSpPr>
      <p:grpSpPr>
        <a:xfrm>
          <a:off x="0" y="0"/>
          <a:ext cx="0" cy="0"/>
          <a:chOff x="0" y="0"/>
          <a:chExt cx="0" cy="0"/>
        </a:xfrm>
      </p:grpSpPr>
      <p:sp>
        <p:nvSpPr>
          <p:cNvPr id="1104" name="Shape 1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5" name="Shape 1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Determine if you have time.  If you do:</a:t>
            </a:r>
          </a:p>
          <a:p>
            <a:pPr lvl="0" rtl="0">
              <a:spcBef>
                <a:spcPts val="0"/>
              </a:spcBef>
              <a:buNone/>
            </a:pPr>
            <a:r>
              <a:rPr lang="en"/>
              <a:t>VM screen</a:t>
            </a:r>
          </a:p>
          <a:p>
            <a:pPr lvl="0" rtl="0">
              <a:spcBef>
                <a:spcPts val="0"/>
              </a:spcBef>
              <a:buNone/>
            </a:pPr>
            <a:r>
              <a:rPr lang="en"/>
              <a:t>Create VM</a:t>
            </a:r>
          </a:p>
          <a:p>
            <a:pPr lvl="0" rtl="0">
              <a:spcBef>
                <a:spcPts val="0"/>
              </a:spcBef>
              <a:buNone/>
            </a:pPr>
            <a:r>
              <a:rPr lang="en"/>
              <a:t>SSH into it.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Okay, computing, you know, doing things, analyzing or sorting stuff.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0.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1.png"/><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8.png"/><Relationship Id="rId4"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16.png"/><Relationship Id="rId4" Type="http://schemas.openxmlformats.org/officeDocument/2006/relationships/image" Target="../media/image42.png"/><Relationship Id="rId5"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28.png"/><Relationship Id="rId4"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22.png"/><Relationship Id="rId4"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gif"/><Relationship Id="rId3" Type="http://schemas.openxmlformats.org/officeDocument/2006/relationships/image" Target="../media/image21.png"/><Relationship Id="rId4"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6.png"/><Relationship Id="rId4" Type="http://schemas.openxmlformats.org/officeDocument/2006/relationships/image" Target="../media/image2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29.png"/><Relationship Id="rId4" Type="http://schemas.openxmlformats.org/officeDocument/2006/relationships/image" Target="../media/image2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4.png"/><Relationship Id="rId4" Type="http://schemas.openxmlformats.org/officeDocument/2006/relationships/image" Target="../media/image29.png"/><Relationship Id="rId5" Type="http://schemas.openxmlformats.org/officeDocument/2006/relationships/image" Target="../media/image3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9.png"/><Relationship Id="rId4" Type="http://schemas.openxmlformats.org/officeDocument/2006/relationships/image" Target="../media/image2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 Id="rId3" Type="http://schemas.openxmlformats.org/officeDocument/2006/relationships/image" Target="../media/image36.png"/><Relationship Id="rId4" Type="http://schemas.openxmlformats.org/officeDocument/2006/relationships/image" Target="../media/image2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9.png"/><Relationship Id="rId4" Type="http://schemas.openxmlformats.org/officeDocument/2006/relationships/image" Target="../media/image2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6.png"/><Relationship Id="rId4"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29.png"/><Relationship Id="rId4" Type="http://schemas.openxmlformats.org/officeDocument/2006/relationships/image" Target="../media/image2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38.png"/><Relationship Id="rId4"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2">
    <p:bg>
      <p:bgPr>
        <a:solidFill>
          <a:srgbClr val="F5F5F5"/>
        </a:solidFill>
      </p:bgPr>
    </p:bg>
    <p:spTree>
      <p:nvGrpSpPr>
        <p:cNvPr id="8" name="Shape 8"/>
        <p:cNvGrpSpPr/>
        <p:nvPr/>
      </p:nvGrpSpPr>
      <p:grpSpPr>
        <a:xfrm>
          <a:off x="0" y="0"/>
          <a:ext cx="0" cy="0"/>
          <a:chOff x="0" y="0"/>
          <a:chExt cx="0" cy="0"/>
        </a:xfrm>
      </p:grpSpPr>
      <p:sp>
        <p:nvSpPr>
          <p:cNvPr id="9" name="Shape 9"/>
          <p:cNvSpPr txBox="1"/>
          <p:nvPr>
            <p:ph type="title"/>
          </p:nvPr>
        </p:nvSpPr>
        <p:spPr>
          <a:xfrm>
            <a:off x="2400300" y="781050"/>
            <a:ext cx="6106500" cy="2838600"/>
          </a:xfrm>
          <a:prstGeom prst="rect">
            <a:avLst/>
          </a:prstGeom>
        </p:spPr>
        <p:txBody>
          <a:bodyPr anchorCtr="0" anchor="t" bIns="91425" lIns="91425" rIns="91425" tIns="91425"/>
          <a:lstStyle>
            <a:lvl1pPr lvl="0" rtl="0">
              <a:spcBef>
                <a:spcPts val="0"/>
              </a:spcBef>
              <a:buNone/>
              <a:defRPr sz="3400">
                <a:solidFill>
                  <a:srgbClr val="FFFFFF"/>
                </a:solidFill>
              </a:defRPr>
            </a:lvl1pPr>
            <a:lvl2pPr lvl="1" rtl="0">
              <a:spcBef>
                <a:spcPts val="0"/>
              </a:spcBef>
              <a:buNone/>
              <a:defRPr sz="3400">
                <a:solidFill>
                  <a:srgbClr val="FFFFFF"/>
                </a:solidFill>
              </a:defRPr>
            </a:lvl2pPr>
            <a:lvl3pPr lvl="2" rtl="0">
              <a:spcBef>
                <a:spcPts val="0"/>
              </a:spcBef>
              <a:buNone/>
              <a:defRPr sz="3400">
                <a:solidFill>
                  <a:srgbClr val="FFFFFF"/>
                </a:solidFill>
              </a:defRPr>
            </a:lvl3pPr>
            <a:lvl4pPr lvl="3" rtl="0">
              <a:spcBef>
                <a:spcPts val="0"/>
              </a:spcBef>
              <a:buNone/>
              <a:defRPr sz="3400">
                <a:solidFill>
                  <a:srgbClr val="FFFFFF"/>
                </a:solidFill>
              </a:defRPr>
            </a:lvl4pPr>
            <a:lvl5pPr lvl="4" rtl="0">
              <a:spcBef>
                <a:spcPts val="0"/>
              </a:spcBef>
              <a:buNone/>
              <a:defRPr sz="3400">
                <a:solidFill>
                  <a:srgbClr val="FFFFFF"/>
                </a:solidFill>
              </a:defRPr>
            </a:lvl5pPr>
            <a:lvl6pPr lvl="5" rtl="0">
              <a:spcBef>
                <a:spcPts val="0"/>
              </a:spcBef>
              <a:buNone/>
              <a:defRPr sz="3400">
                <a:solidFill>
                  <a:srgbClr val="FFFFFF"/>
                </a:solidFill>
              </a:defRPr>
            </a:lvl6pPr>
            <a:lvl7pPr lvl="6" rtl="0">
              <a:spcBef>
                <a:spcPts val="0"/>
              </a:spcBef>
              <a:buNone/>
              <a:defRPr sz="3400">
                <a:solidFill>
                  <a:srgbClr val="FFFFFF"/>
                </a:solidFill>
              </a:defRPr>
            </a:lvl7pPr>
            <a:lvl8pPr lvl="7" rtl="0">
              <a:spcBef>
                <a:spcPts val="0"/>
              </a:spcBef>
              <a:buNone/>
              <a:defRPr sz="3400">
                <a:solidFill>
                  <a:srgbClr val="FFFFFF"/>
                </a:solidFill>
              </a:defRPr>
            </a:lvl8pPr>
            <a:lvl9pPr lvl="8" rtl="0">
              <a:spcBef>
                <a:spcPts val="0"/>
              </a:spcBef>
              <a:buNone/>
              <a:defRPr sz="3400">
                <a:solidFill>
                  <a:srgbClr val="FFFFFF"/>
                </a:solidFill>
              </a:defRPr>
            </a:lvl9pPr>
          </a:lstStyle>
          <a:p/>
        </p:txBody>
      </p:sp>
      <p:pic>
        <p:nvPicPr>
          <p:cNvPr descr="logo_lockup_cloud_dark.png" id="10" name="Shape 10"/>
          <p:cNvPicPr preferRelativeResize="0"/>
          <p:nvPr/>
        </p:nvPicPr>
        <p:blipFill rotWithShape="1">
          <a:blip r:embed="rId2">
            <a:alphaModFix/>
          </a:blip>
          <a:srcRect b="0" l="0" r="0" t="0"/>
          <a:stretch/>
        </p:blipFill>
        <p:spPr>
          <a:xfrm>
            <a:off x="8284600" y="4913675"/>
            <a:ext cx="798600" cy="229825"/>
          </a:xfrm>
          <a:prstGeom prst="rect">
            <a:avLst/>
          </a:prstGeom>
          <a:noFill/>
          <a:ln>
            <a:noFill/>
          </a:ln>
        </p:spPr>
      </p:pic>
      <p:pic>
        <p:nvPicPr>
          <p:cNvPr descr="next_2017_logo_blue_wo_gc.png" id="11" name="Shape 11"/>
          <p:cNvPicPr preferRelativeResize="0"/>
          <p:nvPr/>
        </p:nvPicPr>
        <p:blipFill rotWithShape="1">
          <a:blip r:embed="rId3">
            <a:alphaModFix/>
          </a:blip>
          <a:srcRect b="10" l="0" r="0" t="0"/>
          <a:stretch/>
        </p:blipFill>
        <p:spPr>
          <a:xfrm>
            <a:off x="105800" y="4870274"/>
            <a:ext cx="508150" cy="187200"/>
          </a:xfrm>
          <a:prstGeom prst="rect">
            <a:avLst/>
          </a:prstGeom>
          <a:noFill/>
          <a:ln>
            <a:noFill/>
          </a:ln>
        </p:spPr>
      </p:pic>
      <p:sp>
        <p:nvSpPr>
          <p:cNvPr id="12" name="Shape 12"/>
          <p:cNvSpPr txBox="1"/>
          <p:nvPr/>
        </p:nvSpPr>
        <p:spPr>
          <a:xfrm>
            <a:off x="7960350" y="79450"/>
            <a:ext cx="1042500" cy="397200"/>
          </a:xfrm>
          <a:prstGeom prst="rect">
            <a:avLst/>
          </a:prstGeom>
          <a:noFill/>
          <a:ln>
            <a:noFill/>
          </a:ln>
        </p:spPr>
        <p:txBody>
          <a:bodyPr anchorCtr="0" anchor="t" bIns="91425" lIns="91425" rIns="91425" tIns="91425">
            <a:noAutofit/>
          </a:bodyPr>
          <a:lstStyle/>
          <a:p>
            <a:pPr lvl="0" rtl="0" algn="r">
              <a:spcBef>
                <a:spcPts val="0"/>
              </a:spcBef>
              <a:buNone/>
            </a:pPr>
            <a:r>
              <a:rPr lang="en">
                <a:solidFill>
                  <a:schemeClr val="accent5"/>
                </a:solidFill>
                <a:latin typeface="Roboto Condensed"/>
                <a:ea typeface="Roboto Condensed"/>
                <a:cs typeface="Roboto Condensed"/>
                <a:sym typeface="Roboto Condensed"/>
              </a:rPr>
              <a:t>@davidmehi</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 Title 1 1 1 1 1">
    <p:bg>
      <p:bgPr>
        <a:solidFill>
          <a:srgbClr val="F5F5F5"/>
        </a:solidFill>
      </p:bgPr>
    </p:bg>
    <p:spTree>
      <p:nvGrpSpPr>
        <p:cNvPr id="68" name="Shape 68"/>
        <p:cNvGrpSpPr/>
        <p:nvPr/>
      </p:nvGrpSpPr>
      <p:grpSpPr>
        <a:xfrm>
          <a:off x="0" y="0"/>
          <a:ext cx="0" cy="0"/>
          <a:chOff x="0" y="0"/>
          <a:chExt cx="0" cy="0"/>
        </a:xfrm>
      </p:grpSpPr>
      <p:sp>
        <p:nvSpPr>
          <p:cNvPr id="69" name="Shape 69"/>
          <p:cNvSpPr txBox="1"/>
          <p:nvPr>
            <p:ph type="title"/>
          </p:nvPr>
        </p:nvSpPr>
        <p:spPr>
          <a:xfrm>
            <a:off x="238664" y="315499"/>
            <a:ext cx="7963200" cy="836100"/>
          </a:xfrm>
          <a:prstGeom prst="rect">
            <a:avLst/>
          </a:prstGeom>
          <a:noFill/>
          <a:ln>
            <a:noFill/>
          </a:ln>
        </p:spPr>
        <p:txBody>
          <a:bodyPr anchorCtr="0" anchor="t" bIns="91425" lIns="91425" rIns="91425" tIns="91425"/>
          <a:lstStyle>
            <a:lvl1pPr indent="0" lvl="0" marL="0" marR="0" rtl="0" algn="l">
              <a:lnSpc>
                <a:spcPct val="100000"/>
              </a:lnSpc>
              <a:spcBef>
                <a:spcPts val="0"/>
              </a:spcBef>
              <a:buClr>
                <a:srgbClr val="545454"/>
              </a:buClr>
              <a:buFont typeface="Roboto"/>
              <a:buNone/>
              <a:defRPr b="0" i="0" sz="2800" u="none" cap="none" strike="noStrike">
                <a:solidFill>
                  <a:srgbClr val="545454"/>
                </a:solidFill>
                <a:latin typeface="Roboto"/>
                <a:ea typeface="Roboto"/>
                <a:cs typeface="Roboto"/>
                <a:sym typeface="Roboto"/>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70" name="Shape 70"/>
          <p:cNvSpPr txBox="1"/>
          <p:nvPr>
            <p:ph idx="1" type="body"/>
          </p:nvPr>
        </p:nvSpPr>
        <p:spPr>
          <a:xfrm>
            <a:off x="619664" y="1348577"/>
            <a:ext cx="7963200" cy="2913000"/>
          </a:xfrm>
          <a:prstGeom prst="rect">
            <a:avLst/>
          </a:prstGeom>
          <a:noFill/>
          <a:ln>
            <a:noFill/>
          </a:ln>
        </p:spPr>
        <p:txBody>
          <a:bodyPr anchorCtr="0" anchor="t" bIns="91425" lIns="91425" rIns="91425" tIns="91425"/>
          <a:lstStyle>
            <a:lvl1pPr indent="0" lvl="0" marL="0" marR="0" rtl="0" algn="l">
              <a:lnSpc>
                <a:spcPct val="110000"/>
              </a:lnSpc>
              <a:spcBef>
                <a:spcPts val="0"/>
              </a:spcBef>
              <a:buClr>
                <a:srgbClr val="545454"/>
              </a:buClr>
              <a:buFont typeface="Arial"/>
              <a:buNone/>
              <a:defRPr b="0" i="0" sz="1400" u="none" cap="none" strike="noStrike">
                <a:solidFill>
                  <a:srgbClr val="545454"/>
                </a:solidFill>
                <a:latin typeface="Roboto"/>
                <a:ea typeface="Roboto"/>
                <a:cs typeface="Roboto"/>
                <a:sym typeface="Roboto"/>
              </a:defRPr>
            </a:lvl1pPr>
            <a:lvl2pPr indent="-95250" lvl="1" marL="17145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2pPr>
            <a:lvl3pPr indent="-98425" lvl="2" marL="403225"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3pPr>
            <a:lvl4pPr indent="-101600" lvl="3" marL="63500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4pPr>
            <a:lvl5pPr indent="-95250" lvl="4" marL="85725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5pPr>
            <a:lvl6pPr indent="-85725" lvl="5" marL="1885950" marR="0" rtl="0" algn="l">
              <a:lnSpc>
                <a:spcPct val="90000"/>
              </a:lnSpc>
              <a:spcBef>
                <a:spcPts val="375"/>
              </a:spcBef>
              <a:buSzPct val="100000"/>
              <a:buChar char="•"/>
              <a:defRPr b="0" i="0" sz="1400" u="none" cap="none" strike="noStrike"/>
            </a:lvl6pPr>
            <a:lvl7pPr indent="-85725" lvl="6" marL="2228850" marR="0" rtl="0" algn="l">
              <a:lnSpc>
                <a:spcPct val="90000"/>
              </a:lnSpc>
              <a:spcBef>
                <a:spcPts val="375"/>
              </a:spcBef>
              <a:buSzPct val="100000"/>
              <a:buChar char="•"/>
              <a:defRPr b="0" i="0" sz="1400" u="none" cap="none" strike="noStrike"/>
            </a:lvl7pPr>
            <a:lvl8pPr indent="-85725" lvl="7" marL="2571750" marR="0" rtl="0" algn="l">
              <a:lnSpc>
                <a:spcPct val="90000"/>
              </a:lnSpc>
              <a:spcBef>
                <a:spcPts val="375"/>
              </a:spcBef>
              <a:buSzPct val="100000"/>
              <a:buChar char="•"/>
              <a:defRPr b="0" i="0" sz="1400" u="none" cap="none" strike="noStrike"/>
            </a:lvl8pPr>
            <a:lvl9pPr indent="-85725" lvl="8" marL="2914650" marR="0" rtl="0" algn="l">
              <a:lnSpc>
                <a:spcPct val="90000"/>
              </a:lnSpc>
              <a:spcBef>
                <a:spcPts val="375"/>
              </a:spcBef>
              <a:buSzPct val="100000"/>
              <a:buChar char="•"/>
              <a:defRPr b="0" i="0" sz="1400" u="none" cap="none" strike="noStrike"/>
            </a:lvl9pPr>
          </a:lstStyle>
          <a:p/>
        </p:txBody>
      </p:sp>
      <p:pic>
        <p:nvPicPr>
          <p:cNvPr descr="logo_lockup_cloud_dark.png" id="71" name="Shape 71"/>
          <p:cNvPicPr preferRelativeResize="0"/>
          <p:nvPr/>
        </p:nvPicPr>
        <p:blipFill>
          <a:blip r:embed="rId2">
            <a:alphaModFix/>
          </a:blip>
          <a:stretch>
            <a:fillRect/>
          </a:stretch>
        </p:blipFill>
        <p:spPr>
          <a:xfrm>
            <a:off x="8284600" y="4913675"/>
            <a:ext cx="798600" cy="229825"/>
          </a:xfrm>
          <a:prstGeom prst="rect">
            <a:avLst/>
          </a:prstGeom>
          <a:noFill/>
          <a:ln>
            <a:noFill/>
          </a:ln>
        </p:spPr>
      </p:pic>
      <p:sp>
        <p:nvSpPr>
          <p:cNvPr id="72" name="Shape 72"/>
          <p:cNvSpPr/>
          <p:nvPr/>
        </p:nvSpPr>
        <p:spPr>
          <a:xfrm flipH="1">
            <a:off x="4700421" y="4870275"/>
            <a:ext cx="4453800" cy="273300"/>
          </a:xfrm>
          <a:prstGeom prst="rtTriangle">
            <a:avLst/>
          </a:prstGeom>
          <a:solidFill>
            <a:srgbClr val="2269D1"/>
          </a:solidFill>
          <a:ln>
            <a:noFill/>
          </a:ln>
        </p:spPr>
        <p:txBody>
          <a:bodyPr anchorCtr="0" anchor="ctr" bIns="91425" lIns="91425" rIns="91425" tIns="91425">
            <a:noAutofit/>
          </a:bodyPr>
          <a:lstStyle/>
          <a:p>
            <a:pPr lvl="0">
              <a:spcBef>
                <a:spcPts val="0"/>
              </a:spcBef>
              <a:buNone/>
            </a:pPr>
            <a:r>
              <a:t/>
            </a:r>
            <a:endParaRPr/>
          </a:p>
        </p:txBody>
      </p:sp>
      <p:sp>
        <p:nvSpPr>
          <p:cNvPr id="73" name="Shape 73"/>
          <p:cNvSpPr/>
          <p:nvPr/>
        </p:nvSpPr>
        <p:spPr>
          <a:xfrm>
            <a:off x="0" y="4796475"/>
            <a:ext cx="8045400" cy="347100"/>
          </a:xfrm>
          <a:prstGeom prst="rtTriangle">
            <a:avLst/>
          </a:prstGeom>
          <a:solidFill>
            <a:srgbClr val="4285F4"/>
          </a:solidFill>
          <a:ln>
            <a:noFill/>
          </a:ln>
        </p:spPr>
        <p:txBody>
          <a:bodyPr anchorCtr="0" anchor="ctr" bIns="91425" lIns="91425" rIns="91425" tIns="91425">
            <a:noAutofit/>
          </a:bodyPr>
          <a:lstStyle/>
          <a:p>
            <a:pPr lvl="0">
              <a:spcBef>
                <a:spcPts val="0"/>
              </a:spcBef>
              <a:buNone/>
            </a:pPr>
            <a:r>
              <a:t/>
            </a:r>
            <a:endParaRPr/>
          </a:p>
        </p:txBody>
      </p:sp>
      <p:pic>
        <p:nvPicPr>
          <p:cNvPr descr="logo_lockup_cloud_light.png" id="74" name="Shape 74"/>
          <p:cNvPicPr preferRelativeResize="0"/>
          <p:nvPr/>
        </p:nvPicPr>
        <p:blipFill rotWithShape="1">
          <a:blip r:embed="rId3">
            <a:alphaModFix/>
          </a:blip>
          <a:srcRect b="0" l="0" r="0" t="0"/>
          <a:stretch/>
        </p:blipFill>
        <p:spPr>
          <a:xfrm>
            <a:off x="8279425" y="4913738"/>
            <a:ext cx="798600" cy="229825"/>
          </a:xfrm>
          <a:prstGeom prst="rect">
            <a:avLst/>
          </a:prstGeom>
          <a:noFill/>
          <a:ln>
            <a:noFill/>
          </a:ln>
        </p:spPr>
      </p:pic>
      <p:pic>
        <p:nvPicPr>
          <p:cNvPr descr="next_2017_logo_bluebg_wo_gc.png" id="75" name="Shape 75"/>
          <p:cNvPicPr preferRelativeResize="0"/>
          <p:nvPr/>
        </p:nvPicPr>
        <p:blipFill rotWithShape="1">
          <a:blip r:embed="rId4">
            <a:alphaModFix/>
          </a:blip>
          <a:srcRect b="10" l="0" r="0" t="0"/>
          <a:stretch/>
        </p:blipFill>
        <p:spPr>
          <a:xfrm>
            <a:off x="105800" y="4870274"/>
            <a:ext cx="508150" cy="187200"/>
          </a:xfrm>
          <a:prstGeom prst="rect">
            <a:avLst/>
          </a:prstGeom>
          <a:noFill/>
          <a:ln>
            <a:noFill/>
          </a:ln>
        </p:spPr>
      </p:pic>
      <p:pic>
        <p:nvPicPr>
          <p:cNvPr id="76" name="Shape 76"/>
          <p:cNvPicPr preferRelativeResize="0"/>
          <p:nvPr/>
        </p:nvPicPr>
        <p:blipFill>
          <a:blip r:embed="rId5">
            <a:alphaModFix/>
          </a:blip>
          <a:stretch>
            <a:fillRect/>
          </a:stretch>
        </p:blipFill>
        <p:spPr>
          <a:xfrm>
            <a:off x="8352440" y="242003"/>
            <a:ext cx="548625" cy="5486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ed List">
    <p:bg>
      <p:bgPr>
        <a:solidFill>
          <a:srgbClr val="F5F5F5"/>
        </a:solidFill>
      </p:bgPr>
    </p:bg>
    <p:spTree>
      <p:nvGrpSpPr>
        <p:cNvPr id="77" name="Shape 77"/>
        <p:cNvGrpSpPr/>
        <p:nvPr/>
      </p:nvGrpSpPr>
      <p:grpSpPr>
        <a:xfrm>
          <a:off x="0" y="0"/>
          <a:ext cx="0" cy="0"/>
          <a:chOff x="0" y="0"/>
          <a:chExt cx="0" cy="0"/>
        </a:xfrm>
      </p:grpSpPr>
      <p:sp>
        <p:nvSpPr>
          <p:cNvPr id="78" name="Shape 78"/>
          <p:cNvSpPr txBox="1"/>
          <p:nvPr>
            <p:ph type="title"/>
          </p:nvPr>
        </p:nvSpPr>
        <p:spPr>
          <a:xfrm>
            <a:off x="238664" y="315499"/>
            <a:ext cx="7963200" cy="836100"/>
          </a:xfrm>
          <a:prstGeom prst="rect">
            <a:avLst/>
          </a:prstGeom>
          <a:noFill/>
          <a:ln>
            <a:noFill/>
          </a:ln>
        </p:spPr>
        <p:txBody>
          <a:bodyPr anchorCtr="0" anchor="t" bIns="91425" lIns="91425" rIns="91425" tIns="91425"/>
          <a:lstStyle>
            <a:lvl1pPr indent="0" lvl="0" marL="0" marR="0" rtl="0" algn="l">
              <a:lnSpc>
                <a:spcPct val="100000"/>
              </a:lnSpc>
              <a:spcBef>
                <a:spcPts val="0"/>
              </a:spcBef>
              <a:buClr>
                <a:srgbClr val="545454"/>
              </a:buClr>
              <a:buFont typeface="Roboto"/>
              <a:buNone/>
              <a:defRPr b="0" i="0" sz="2800" u="none" cap="none" strike="noStrike">
                <a:solidFill>
                  <a:srgbClr val="545454"/>
                </a:solidFill>
                <a:latin typeface="Roboto"/>
                <a:ea typeface="Roboto"/>
                <a:cs typeface="Roboto"/>
                <a:sym typeface="Roboto"/>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79" name="Shape 79"/>
          <p:cNvSpPr txBox="1"/>
          <p:nvPr>
            <p:ph idx="1" type="body"/>
          </p:nvPr>
        </p:nvSpPr>
        <p:spPr>
          <a:xfrm>
            <a:off x="619664" y="1348577"/>
            <a:ext cx="7963200" cy="2913000"/>
          </a:xfrm>
          <a:prstGeom prst="rect">
            <a:avLst/>
          </a:prstGeom>
          <a:noFill/>
          <a:ln>
            <a:noFill/>
          </a:ln>
        </p:spPr>
        <p:txBody>
          <a:bodyPr anchorCtr="0" anchor="t" bIns="91425" lIns="91425" rIns="91425" tIns="91425"/>
          <a:lstStyle>
            <a:lvl1pPr indent="0" lvl="0" marL="0" marR="0" rtl="0" algn="l">
              <a:lnSpc>
                <a:spcPct val="115000"/>
              </a:lnSpc>
              <a:spcBef>
                <a:spcPts val="0"/>
              </a:spcBef>
              <a:buClr>
                <a:srgbClr val="545454"/>
              </a:buClr>
              <a:buFont typeface="Arial"/>
              <a:buChar char="●"/>
              <a:defRPr b="0" i="0" sz="1400" u="none" cap="none" strike="noStrike">
                <a:solidFill>
                  <a:srgbClr val="545454"/>
                </a:solidFill>
                <a:latin typeface="Roboto"/>
                <a:ea typeface="Roboto"/>
                <a:cs typeface="Roboto"/>
                <a:sym typeface="Roboto"/>
              </a:defRPr>
            </a:lvl1pPr>
            <a:lvl2pPr indent="-95250" lvl="1" marL="171450" marR="0" rtl="0" algn="l">
              <a:lnSpc>
                <a:spcPct val="115000"/>
              </a:lnSpc>
              <a:spcBef>
                <a:spcPts val="375"/>
              </a:spcBef>
              <a:buClr>
                <a:srgbClr val="545454"/>
              </a:buClr>
              <a:buSzPct val="100000"/>
              <a:buFont typeface="Arial"/>
              <a:defRPr b="0" i="0" sz="1400" u="none" cap="none" strike="noStrike">
                <a:solidFill>
                  <a:srgbClr val="545454"/>
                </a:solidFill>
                <a:latin typeface="Roboto"/>
                <a:ea typeface="Roboto"/>
                <a:cs typeface="Roboto"/>
                <a:sym typeface="Roboto"/>
              </a:defRPr>
            </a:lvl2pPr>
            <a:lvl3pPr indent="-98425" lvl="2" marL="403225" marR="0" rtl="0" algn="l">
              <a:lnSpc>
                <a:spcPct val="115000"/>
              </a:lnSpc>
              <a:spcBef>
                <a:spcPts val="375"/>
              </a:spcBef>
              <a:buClr>
                <a:srgbClr val="545454"/>
              </a:buClr>
              <a:buSzPct val="100000"/>
              <a:buFont typeface="Arial"/>
              <a:defRPr b="0" i="0" sz="1400" u="none" cap="none" strike="noStrike">
                <a:solidFill>
                  <a:srgbClr val="545454"/>
                </a:solidFill>
                <a:latin typeface="Roboto"/>
                <a:ea typeface="Roboto"/>
                <a:cs typeface="Roboto"/>
                <a:sym typeface="Roboto"/>
              </a:defRPr>
            </a:lvl3pPr>
            <a:lvl4pPr indent="-101600" lvl="3" marL="635000" marR="0" rtl="0" algn="l">
              <a:lnSpc>
                <a:spcPct val="115000"/>
              </a:lnSpc>
              <a:spcBef>
                <a:spcPts val="375"/>
              </a:spcBef>
              <a:buClr>
                <a:srgbClr val="545454"/>
              </a:buClr>
              <a:buSzPct val="100000"/>
              <a:buFont typeface="Arial"/>
              <a:defRPr b="0" i="0" sz="1400" u="none" cap="none" strike="noStrike">
                <a:solidFill>
                  <a:srgbClr val="545454"/>
                </a:solidFill>
                <a:latin typeface="Roboto"/>
                <a:ea typeface="Roboto"/>
                <a:cs typeface="Roboto"/>
                <a:sym typeface="Roboto"/>
              </a:defRPr>
            </a:lvl4pPr>
            <a:lvl5pPr indent="-95250" lvl="4" marL="857250" marR="0" rtl="0" algn="l">
              <a:lnSpc>
                <a:spcPct val="115000"/>
              </a:lnSpc>
              <a:spcBef>
                <a:spcPts val="375"/>
              </a:spcBef>
              <a:buClr>
                <a:srgbClr val="545454"/>
              </a:buClr>
              <a:buSzPct val="100000"/>
              <a:buFont typeface="Arial"/>
              <a:defRPr b="0" i="0" sz="1400" u="none" cap="none" strike="noStrike">
                <a:solidFill>
                  <a:srgbClr val="545454"/>
                </a:solidFill>
                <a:latin typeface="Roboto"/>
                <a:ea typeface="Roboto"/>
                <a:cs typeface="Roboto"/>
                <a:sym typeface="Roboto"/>
              </a:defRPr>
            </a:lvl5pPr>
            <a:lvl6pPr indent="-85725" lvl="5" marL="1885950" marR="0" rtl="0" algn="l">
              <a:lnSpc>
                <a:spcPct val="115000"/>
              </a:lnSpc>
              <a:spcBef>
                <a:spcPts val="375"/>
              </a:spcBef>
              <a:buSzPct val="100000"/>
              <a:defRPr b="0" i="0" sz="1400" u="none" cap="none" strike="noStrike"/>
            </a:lvl6pPr>
            <a:lvl7pPr indent="-85725" lvl="6" marL="2228850" marR="0" rtl="0" algn="l">
              <a:lnSpc>
                <a:spcPct val="115000"/>
              </a:lnSpc>
              <a:spcBef>
                <a:spcPts val="375"/>
              </a:spcBef>
              <a:buSzPct val="100000"/>
              <a:defRPr b="0" i="0" sz="1400" u="none" cap="none" strike="noStrike"/>
            </a:lvl7pPr>
            <a:lvl8pPr indent="-85725" lvl="7" marL="2571750" marR="0" rtl="0" algn="l">
              <a:lnSpc>
                <a:spcPct val="115000"/>
              </a:lnSpc>
              <a:spcBef>
                <a:spcPts val="375"/>
              </a:spcBef>
              <a:buSzPct val="100000"/>
              <a:defRPr b="0" i="0" sz="1400" u="none" cap="none" strike="noStrike"/>
            </a:lvl8pPr>
            <a:lvl9pPr indent="-85725" lvl="8" marL="2914650" marR="0" rtl="0" algn="l">
              <a:lnSpc>
                <a:spcPct val="115000"/>
              </a:lnSpc>
              <a:spcBef>
                <a:spcPts val="375"/>
              </a:spcBef>
              <a:buSzPct val="100000"/>
              <a:defRPr b="0" i="0" sz="1400" u="none" cap="none" strike="noStrike"/>
            </a:lvl9pPr>
          </a:lstStyle>
          <a:p/>
        </p:txBody>
      </p:sp>
      <p:pic>
        <p:nvPicPr>
          <p:cNvPr descr="logo_lockup_cloud_dark.png" id="80" name="Shape 80"/>
          <p:cNvPicPr preferRelativeResize="0"/>
          <p:nvPr/>
        </p:nvPicPr>
        <p:blipFill>
          <a:blip r:embed="rId2">
            <a:alphaModFix/>
          </a:blip>
          <a:stretch>
            <a:fillRect/>
          </a:stretch>
        </p:blipFill>
        <p:spPr>
          <a:xfrm>
            <a:off x="8284600" y="4913675"/>
            <a:ext cx="798600" cy="229825"/>
          </a:xfrm>
          <a:prstGeom prst="rect">
            <a:avLst/>
          </a:prstGeom>
          <a:noFill/>
          <a:ln>
            <a:noFill/>
          </a:ln>
        </p:spPr>
      </p:pic>
      <p:sp>
        <p:nvSpPr>
          <p:cNvPr id="81" name="Shape 81"/>
          <p:cNvSpPr/>
          <p:nvPr/>
        </p:nvSpPr>
        <p:spPr>
          <a:xfrm flipH="1">
            <a:off x="4700421" y="4870275"/>
            <a:ext cx="4453800" cy="273300"/>
          </a:xfrm>
          <a:prstGeom prst="rtTriangle">
            <a:avLst/>
          </a:prstGeom>
          <a:solidFill>
            <a:srgbClr val="2269D1"/>
          </a:solidFill>
          <a:ln>
            <a:noFill/>
          </a:ln>
        </p:spPr>
        <p:txBody>
          <a:bodyPr anchorCtr="0" anchor="ctr" bIns="91425" lIns="91425" rIns="91425" tIns="91425">
            <a:noAutofit/>
          </a:bodyPr>
          <a:lstStyle/>
          <a:p>
            <a:pPr lvl="0">
              <a:spcBef>
                <a:spcPts val="0"/>
              </a:spcBef>
              <a:buNone/>
            </a:pPr>
            <a:r>
              <a:t/>
            </a:r>
            <a:endParaRPr/>
          </a:p>
        </p:txBody>
      </p:sp>
      <p:sp>
        <p:nvSpPr>
          <p:cNvPr id="82" name="Shape 82"/>
          <p:cNvSpPr/>
          <p:nvPr/>
        </p:nvSpPr>
        <p:spPr>
          <a:xfrm>
            <a:off x="0" y="4796475"/>
            <a:ext cx="8045400" cy="347100"/>
          </a:xfrm>
          <a:prstGeom prst="rtTriangle">
            <a:avLst/>
          </a:prstGeom>
          <a:solidFill>
            <a:srgbClr val="4285F4"/>
          </a:solidFill>
          <a:ln>
            <a:noFill/>
          </a:ln>
        </p:spPr>
        <p:txBody>
          <a:bodyPr anchorCtr="0" anchor="ctr" bIns="91425" lIns="91425" rIns="91425" tIns="91425">
            <a:noAutofit/>
          </a:bodyPr>
          <a:lstStyle/>
          <a:p>
            <a:pPr lvl="0">
              <a:spcBef>
                <a:spcPts val="0"/>
              </a:spcBef>
              <a:buNone/>
            </a:pPr>
            <a:r>
              <a:t/>
            </a:r>
            <a:endParaRPr/>
          </a:p>
        </p:txBody>
      </p:sp>
      <p:pic>
        <p:nvPicPr>
          <p:cNvPr descr="logo_lockup_cloud_light.png" id="83" name="Shape 83"/>
          <p:cNvPicPr preferRelativeResize="0"/>
          <p:nvPr/>
        </p:nvPicPr>
        <p:blipFill rotWithShape="1">
          <a:blip r:embed="rId3">
            <a:alphaModFix/>
          </a:blip>
          <a:srcRect b="0" l="0" r="0" t="0"/>
          <a:stretch/>
        </p:blipFill>
        <p:spPr>
          <a:xfrm>
            <a:off x="8279425" y="4913738"/>
            <a:ext cx="798600" cy="229825"/>
          </a:xfrm>
          <a:prstGeom prst="rect">
            <a:avLst/>
          </a:prstGeom>
          <a:noFill/>
          <a:ln>
            <a:noFill/>
          </a:ln>
        </p:spPr>
      </p:pic>
      <p:pic>
        <p:nvPicPr>
          <p:cNvPr descr="next_2017_logo_bluebg_wo_gc.png" id="84" name="Shape 84"/>
          <p:cNvPicPr preferRelativeResize="0"/>
          <p:nvPr/>
        </p:nvPicPr>
        <p:blipFill rotWithShape="1">
          <a:blip r:embed="rId4">
            <a:alphaModFix/>
          </a:blip>
          <a:srcRect b="10" l="0" r="0" t="0"/>
          <a:stretch/>
        </p:blipFill>
        <p:spPr>
          <a:xfrm>
            <a:off x="105800" y="4870274"/>
            <a:ext cx="508150" cy="187200"/>
          </a:xfrm>
          <a:prstGeom prst="rect">
            <a:avLst/>
          </a:prstGeom>
          <a:noFill/>
          <a:ln>
            <a:noFill/>
          </a:ln>
        </p:spPr>
      </p:pic>
      <p:sp>
        <p:nvSpPr>
          <p:cNvPr id="85" name="Shape 85"/>
          <p:cNvSpPr txBox="1"/>
          <p:nvPr/>
        </p:nvSpPr>
        <p:spPr>
          <a:xfrm>
            <a:off x="7922000" y="79450"/>
            <a:ext cx="1080900" cy="397200"/>
          </a:xfrm>
          <a:prstGeom prst="rect">
            <a:avLst/>
          </a:prstGeom>
          <a:noFill/>
          <a:ln>
            <a:noFill/>
          </a:ln>
        </p:spPr>
        <p:txBody>
          <a:bodyPr anchorCtr="0" anchor="t" bIns="91425" lIns="91425" rIns="91425" tIns="91425">
            <a:noAutofit/>
          </a:bodyPr>
          <a:lstStyle/>
          <a:p>
            <a:pPr lvl="0" rtl="0" algn="r">
              <a:spcBef>
                <a:spcPts val="0"/>
              </a:spcBef>
              <a:buNone/>
            </a:pPr>
            <a:r>
              <a:rPr lang="en">
                <a:solidFill>
                  <a:schemeClr val="accent5"/>
                </a:solidFill>
                <a:latin typeface="Roboto Condensed"/>
                <a:ea typeface="Roboto Condensed"/>
                <a:cs typeface="Roboto Condensed"/>
                <a:sym typeface="Roboto Condensed"/>
              </a:rPr>
              <a:t>@davidmehi</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 Columns  + Title">
    <p:bg>
      <p:bgPr>
        <a:solidFill>
          <a:srgbClr val="F5F5F5"/>
        </a:solidFill>
      </p:bgPr>
    </p:bg>
    <p:spTree>
      <p:nvGrpSpPr>
        <p:cNvPr id="86" name="Shape 86"/>
        <p:cNvGrpSpPr/>
        <p:nvPr/>
      </p:nvGrpSpPr>
      <p:grpSpPr>
        <a:xfrm>
          <a:off x="0" y="0"/>
          <a:ext cx="0" cy="0"/>
          <a:chOff x="0" y="0"/>
          <a:chExt cx="0" cy="0"/>
        </a:xfrm>
      </p:grpSpPr>
      <p:sp>
        <p:nvSpPr>
          <p:cNvPr id="87" name="Shape 87"/>
          <p:cNvSpPr txBox="1"/>
          <p:nvPr>
            <p:ph type="title"/>
          </p:nvPr>
        </p:nvSpPr>
        <p:spPr>
          <a:xfrm>
            <a:off x="238664" y="315499"/>
            <a:ext cx="7963200" cy="836100"/>
          </a:xfrm>
          <a:prstGeom prst="rect">
            <a:avLst/>
          </a:prstGeom>
          <a:noFill/>
          <a:ln>
            <a:noFill/>
          </a:ln>
        </p:spPr>
        <p:txBody>
          <a:bodyPr anchorCtr="0" anchor="t" bIns="91425" lIns="91425" rIns="91425" tIns="91425"/>
          <a:lstStyle>
            <a:lvl1pPr indent="0" lvl="0" marL="0" marR="0" rtl="0" algn="l">
              <a:lnSpc>
                <a:spcPct val="100000"/>
              </a:lnSpc>
              <a:spcBef>
                <a:spcPts val="0"/>
              </a:spcBef>
              <a:buClr>
                <a:srgbClr val="545454"/>
              </a:buClr>
              <a:buFont typeface="Roboto"/>
              <a:buNone/>
              <a:defRPr b="0" i="0" sz="2800" u="none" cap="none" strike="noStrike">
                <a:solidFill>
                  <a:srgbClr val="545454"/>
                </a:solidFill>
                <a:latin typeface="Roboto"/>
                <a:ea typeface="Roboto"/>
                <a:cs typeface="Roboto"/>
                <a:sym typeface="Roboto"/>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88" name="Shape 88"/>
          <p:cNvSpPr txBox="1"/>
          <p:nvPr>
            <p:ph idx="1" type="body"/>
          </p:nvPr>
        </p:nvSpPr>
        <p:spPr>
          <a:xfrm>
            <a:off x="619674" y="1348575"/>
            <a:ext cx="3770100" cy="2913000"/>
          </a:xfrm>
          <a:prstGeom prst="rect">
            <a:avLst/>
          </a:prstGeom>
          <a:noFill/>
          <a:ln>
            <a:noFill/>
          </a:ln>
        </p:spPr>
        <p:txBody>
          <a:bodyPr anchorCtr="0" anchor="t" bIns="91425" lIns="91425" rIns="91425" tIns="91425"/>
          <a:lstStyle>
            <a:lvl1pPr indent="0" lvl="0" marL="0" marR="0" rtl="0" algn="l">
              <a:lnSpc>
                <a:spcPct val="110000"/>
              </a:lnSpc>
              <a:spcBef>
                <a:spcPts val="0"/>
              </a:spcBef>
              <a:buClr>
                <a:srgbClr val="545454"/>
              </a:buClr>
              <a:buFont typeface="Arial"/>
              <a:buNone/>
              <a:defRPr b="0" i="0" sz="1400" u="none" cap="none" strike="noStrike">
                <a:solidFill>
                  <a:srgbClr val="545454"/>
                </a:solidFill>
                <a:latin typeface="Roboto"/>
                <a:ea typeface="Roboto"/>
                <a:cs typeface="Roboto"/>
                <a:sym typeface="Roboto"/>
              </a:defRPr>
            </a:lvl1pPr>
            <a:lvl2pPr indent="-95250" lvl="1" marL="17145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2pPr>
            <a:lvl3pPr indent="-98425" lvl="2" marL="403225"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3pPr>
            <a:lvl4pPr indent="-101600" lvl="3" marL="63500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4pPr>
            <a:lvl5pPr indent="-95250" lvl="4" marL="85725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5pPr>
            <a:lvl6pPr indent="-85725" lvl="5" marL="1885950" marR="0" rtl="0" algn="l">
              <a:lnSpc>
                <a:spcPct val="90000"/>
              </a:lnSpc>
              <a:spcBef>
                <a:spcPts val="375"/>
              </a:spcBef>
              <a:buSzPct val="100000"/>
              <a:buChar char="•"/>
              <a:defRPr b="0" i="0" sz="1400" u="none" cap="none" strike="noStrike"/>
            </a:lvl6pPr>
            <a:lvl7pPr indent="-85725" lvl="6" marL="2228850" marR="0" rtl="0" algn="l">
              <a:lnSpc>
                <a:spcPct val="90000"/>
              </a:lnSpc>
              <a:spcBef>
                <a:spcPts val="375"/>
              </a:spcBef>
              <a:buSzPct val="100000"/>
              <a:buChar char="•"/>
              <a:defRPr b="0" i="0" sz="1400" u="none" cap="none" strike="noStrike"/>
            </a:lvl7pPr>
            <a:lvl8pPr indent="-85725" lvl="7" marL="2571750" marR="0" rtl="0" algn="l">
              <a:lnSpc>
                <a:spcPct val="90000"/>
              </a:lnSpc>
              <a:spcBef>
                <a:spcPts val="375"/>
              </a:spcBef>
              <a:buSzPct val="100000"/>
              <a:buChar char="•"/>
              <a:defRPr b="0" i="0" sz="1400" u="none" cap="none" strike="noStrike"/>
            </a:lvl8pPr>
            <a:lvl9pPr indent="-85725" lvl="8" marL="2914650" marR="0" rtl="0" algn="l">
              <a:lnSpc>
                <a:spcPct val="90000"/>
              </a:lnSpc>
              <a:spcBef>
                <a:spcPts val="375"/>
              </a:spcBef>
              <a:buSzPct val="100000"/>
              <a:buChar char="•"/>
              <a:defRPr b="0" i="0" sz="1400" u="none" cap="none" strike="noStrike"/>
            </a:lvl9pPr>
          </a:lstStyle>
          <a:p/>
        </p:txBody>
      </p:sp>
      <p:pic>
        <p:nvPicPr>
          <p:cNvPr descr="logo_lockup_cloud_dark.png" id="89" name="Shape 89"/>
          <p:cNvPicPr preferRelativeResize="0"/>
          <p:nvPr/>
        </p:nvPicPr>
        <p:blipFill>
          <a:blip r:embed="rId2">
            <a:alphaModFix/>
          </a:blip>
          <a:stretch>
            <a:fillRect/>
          </a:stretch>
        </p:blipFill>
        <p:spPr>
          <a:xfrm>
            <a:off x="8284600" y="4913675"/>
            <a:ext cx="798600" cy="229825"/>
          </a:xfrm>
          <a:prstGeom prst="rect">
            <a:avLst/>
          </a:prstGeom>
          <a:noFill/>
          <a:ln>
            <a:noFill/>
          </a:ln>
        </p:spPr>
      </p:pic>
      <p:sp>
        <p:nvSpPr>
          <p:cNvPr id="90" name="Shape 90"/>
          <p:cNvSpPr txBox="1"/>
          <p:nvPr>
            <p:ph idx="2" type="body"/>
          </p:nvPr>
        </p:nvSpPr>
        <p:spPr>
          <a:xfrm>
            <a:off x="4757101" y="1348575"/>
            <a:ext cx="3770100" cy="2913000"/>
          </a:xfrm>
          <a:prstGeom prst="rect">
            <a:avLst/>
          </a:prstGeom>
          <a:noFill/>
          <a:ln>
            <a:noFill/>
          </a:ln>
        </p:spPr>
        <p:txBody>
          <a:bodyPr anchorCtr="0" anchor="t" bIns="91425" lIns="91425" rIns="91425" tIns="91425"/>
          <a:lstStyle>
            <a:lvl1pPr indent="0" lvl="0" marL="0" marR="0" rtl="0" algn="l">
              <a:lnSpc>
                <a:spcPct val="110000"/>
              </a:lnSpc>
              <a:spcBef>
                <a:spcPts val="0"/>
              </a:spcBef>
              <a:buClr>
                <a:srgbClr val="545454"/>
              </a:buClr>
              <a:buFont typeface="Arial"/>
              <a:buNone/>
              <a:defRPr b="0" i="0" sz="1400" u="none" cap="none" strike="noStrike">
                <a:solidFill>
                  <a:srgbClr val="545454"/>
                </a:solidFill>
                <a:latin typeface="Roboto"/>
                <a:ea typeface="Roboto"/>
                <a:cs typeface="Roboto"/>
                <a:sym typeface="Roboto"/>
              </a:defRPr>
            </a:lvl1pPr>
            <a:lvl2pPr indent="-95250" lvl="1" marL="17145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2pPr>
            <a:lvl3pPr indent="-98425" lvl="2" marL="403225"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3pPr>
            <a:lvl4pPr indent="-101600" lvl="3" marL="63500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4pPr>
            <a:lvl5pPr indent="-95250" lvl="4" marL="85725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5pPr>
            <a:lvl6pPr indent="-85725" lvl="5" marL="1885950" marR="0" rtl="0" algn="l">
              <a:lnSpc>
                <a:spcPct val="90000"/>
              </a:lnSpc>
              <a:spcBef>
                <a:spcPts val="375"/>
              </a:spcBef>
              <a:buSzPct val="100000"/>
              <a:buChar char="•"/>
              <a:defRPr b="0" i="0" sz="1400" u="none" cap="none" strike="noStrike"/>
            </a:lvl6pPr>
            <a:lvl7pPr indent="-85725" lvl="6" marL="2228850" marR="0" rtl="0" algn="l">
              <a:lnSpc>
                <a:spcPct val="90000"/>
              </a:lnSpc>
              <a:spcBef>
                <a:spcPts val="375"/>
              </a:spcBef>
              <a:buSzPct val="100000"/>
              <a:buChar char="•"/>
              <a:defRPr b="0" i="0" sz="1400" u="none" cap="none" strike="noStrike"/>
            </a:lvl7pPr>
            <a:lvl8pPr indent="-85725" lvl="7" marL="2571750" marR="0" rtl="0" algn="l">
              <a:lnSpc>
                <a:spcPct val="90000"/>
              </a:lnSpc>
              <a:spcBef>
                <a:spcPts val="375"/>
              </a:spcBef>
              <a:buSzPct val="100000"/>
              <a:buChar char="•"/>
              <a:defRPr b="0" i="0" sz="1400" u="none" cap="none" strike="noStrike"/>
            </a:lvl8pPr>
            <a:lvl9pPr indent="-85725" lvl="8" marL="2914650" marR="0" rtl="0" algn="l">
              <a:lnSpc>
                <a:spcPct val="90000"/>
              </a:lnSpc>
              <a:spcBef>
                <a:spcPts val="375"/>
              </a:spcBef>
              <a:buSzPct val="100000"/>
              <a:buChar char="•"/>
              <a:defRPr b="0" i="0" sz="1400" u="none" cap="none" strike="noStrike"/>
            </a:lvl9pPr>
          </a:lstStyle>
          <a:p/>
        </p:txBody>
      </p:sp>
      <p:sp>
        <p:nvSpPr>
          <p:cNvPr id="91" name="Shape 91"/>
          <p:cNvSpPr/>
          <p:nvPr/>
        </p:nvSpPr>
        <p:spPr>
          <a:xfrm flipH="1">
            <a:off x="4700421" y="4870275"/>
            <a:ext cx="4453800" cy="273300"/>
          </a:xfrm>
          <a:prstGeom prst="rtTriangle">
            <a:avLst/>
          </a:prstGeom>
          <a:solidFill>
            <a:srgbClr val="2269D1"/>
          </a:solidFill>
          <a:ln>
            <a:noFill/>
          </a:ln>
        </p:spPr>
        <p:txBody>
          <a:bodyPr anchorCtr="0" anchor="ctr" bIns="91425" lIns="91425" rIns="91425" tIns="91425">
            <a:noAutofit/>
          </a:bodyPr>
          <a:lstStyle/>
          <a:p>
            <a:pPr lvl="0">
              <a:spcBef>
                <a:spcPts val="0"/>
              </a:spcBef>
              <a:buNone/>
            </a:pPr>
            <a:r>
              <a:t/>
            </a:r>
            <a:endParaRPr/>
          </a:p>
        </p:txBody>
      </p:sp>
      <p:sp>
        <p:nvSpPr>
          <p:cNvPr id="92" name="Shape 92"/>
          <p:cNvSpPr/>
          <p:nvPr/>
        </p:nvSpPr>
        <p:spPr>
          <a:xfrm>
            <a:off x="0" y="4796475"/>
            <a:ext cx="8045400" cy="347100"/>
          </a:xfrm>
          <a:prstGeom prst="rtTriangle">
            <a:avLst/>
          </a:prstGeom>
          <a:solidFill>
            <a:srgbClr val="4285F4"/>
          </a:solidFill>
          <a:ln>
            <a:noFill/>
          </a:ln>
        </p:spPr>
        <p:txBody>
          <a:bodyPr anchorCtr="0" anchor="ctr" bIns="91425" lIns="91425" rIns="91425" tIns="91425">
            <a:noAutofit/>
          </a:bodyPr>
          <a:lstStyle/>
          <a:p>
            <a:pPr lvl="0">
              <a:spcBef>
                <a:spcPts val="0"/>
              </a:spcBef>
              <a:buNone/>
            </a:pPr>
            <a:r>
              <a:t/>
            </a:r>
            <a:endParaRPr/>
          </a:p>
        </p:txBody>
      </p:sp>
      <p:pic>
        <p:nvPicPr>
          <p:cNvPr descr="logo_lockup_cloud_light.png" id="93" name="Shape 93"/>
          <p:cNvPicPr preferRelativeResize="0"/>
          <p:nvPr/>
        </p:nvPicPr>
        <p:blipFill rotWithShape="1">
          <a:blip r:embed="rId3">
            <a:alphaModFix/>
          </a:blip>
          <a:srcRect b="0" l="0" r="0" t="0"/>
          <a:stretch/>
        </p:blipFill>
        <p:spPr>
          <a:xfrm>
            <a:off x="8279425" y="4913738"/>
            <a:ext cx="798600" cy="229825"/>
          </a:xfrm>
          <a:prstGeom prst="rect">
            <a:avLst/>
          </a:prstGeom>
          <a:noFill/>
          <a:ln>
            <a:noFill/>
          </a:ln>
        </p:spPr>
      </p:pic>
      <p:pic>
        <p:nvPicPr>
          <p:cNvPr descr="next_2017_logo_bluebg_wo_gc.png" id="94" name="Shape 94"/>
          <p:cNvPicPr preferRelativeResize="0"/>
          <p:nvPr/>
        </p:nvPicPr>
        <p:blipFill rotWithShape="1">
          <a:blip r:embed="rId4">
            <a:alphaModFix/>
          </a:blip>
          <a:srcRect b="10" l="0" r="0" t="0"/>
          <a:stretch/>
        </p:blipFill>
        <p:spPr>
          <a:xfrm>
            <a:off x="105800" y="4870274"/>
            <a:ext cx="508150" cy="187200"/>
          </a:xfrm>
          <a:prstGeom prst="rect">
            <a:avLst/>
          </a:prstGeom>
          <a:noFill/>
          <a:ln>
            <a:noFill/>
          </a:ln>
        </p:spPr>
      </p:pic>
      <p:cxnSp>
        <p:nvCxnSpPr>
          <p:cNvPr id="95" name="Shape 95"/>
          <p:cNvCxnSpPr/>
          <p:nvPr/>
        </p:nvCxnSpPr>
        <p:spPr>
          <a:xfrm>
            <a:off x="4572000" y="1752600"/>
            <a:ext cx="0" cy="2533800"/>
          </a:xfrm>
          <a:prstGeom prst="straightConnector1">
            <a:avLst/>
          </a:prstGeom>
          <a:noFill/>
          <a:ln cap="flat" cmpd="sng" w="19050">
            <a:solidFill>
              <a:srgbClr val="D9D9D9"/>
            </a:solidFill>
            <a:prstDash val="solid"/>
            <a:round/>
            <a:headEnd len="lg" w="lg" type="none"/>
            <a:tailEnd len="lg" w="lg" type="none"/>
          </a:ln>
        </p:spPr>
      </p:cxnSp>
      <p:sp>
        <p:nvSpPr>
          <p:cNvPr id="96" name="Shape 96"/>
          <p:cNvSpPr txBox="1"/>
          <p:nvPr/>
        </p:nvSpPr>
        <p:spPr>
          <a:xfrm>
            <a:off x="7960350" y="79450"/>
            <a:ext cx="1042500" cy="397200"/>
          </a:xfrm>
          <a:prstGeom prst="rect">
            <a:avLst/>
          </a:prstGeom>
          <a:noFill/>
          <a:ln>
            <a:noFill/>
          </a:ln>
        </p:spPr>
        <p:txBody>
          <a:bodyPr anchorCtr="0" anchor="t" bIns="91425" lIns="91425" rIns="91425" tIns="91425">
            <a:noAutofit/>
          </a:bodyPr>
          <a:lstStyle/>
          <a:p>
            <a:pPr lvl="0" rtl="0" algn="r">
              <a:spcBef>
                <a:spcPts val="0"/>
              </a:spcBef>
              <a:buNone/>
            </a:pPr>
            <a:r>
              <a:rPr lang="en">
                <a:solidFill>
                  <a:schemeClr val="accent5"/>
                </a:solidFill>
                <a:latin typeface="Roboto Condensed"/>
                <a:ea typeface="Roboto Condensed"/>
                <a:cs typeface="Roboto Condensed"/>
                <a:sym typeface="Roboto Condensed"/>
              </a:rPr>
              <a:t>@davidmehi</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lumns + Title">
    <p:bg>
      <p:bgPr>
        <a:solidFill>
          <a:srgbClr val="F5F5F5"/>
        </a:solidFill>
      </p:bgPr>
    </p:bg>
    <p:spTree>
      <p:nvGrpSpPr>
        <p:cNvPr id="97" name="Shape 97"/>
        <p:cNvGrpSpPr/>
        <p:nvPr/>
      </p:nvGrpSpPr>
      <p:grpSpPr>
        <a:xfrm>
          <a:off x="0" y="0"/>
          <a:ext cx="0" cy="0"/>
          <a:chOff x="0" y="0"/>
          <a:chExt cx="0" cy="0"/>
        </a:xfrm>
      </p:grpSpPr>
      <p:sp>
        <p:nvSpPr>
          <p:cNvPr id="98" name="Shape 98"/>
          <p:cNvSpPr txBox="1"/>
          <p:nvPr>
            <p:ph type="title"/>
          </p:nvPr>
        </p:nvSpPr>
        <p:spPr>
          <a:xfrm>
            <a:off x="238664" y="315499"/>
            <a:ext cx="7963200" cy="836100"/>
          </a:xfrm>
          <a:prstGeom prst="rect">
            <a:avLst/>
          </a:prstGeom>
          <a:noFill/>
          <a:ln>
            <a:noFill/>
          </a:ln>
        </p:spPr>
        <p:txBody>
          <a:bodyPr anchorCtr="0" anchor="t" bIns="91425" lIns="91425" rIns="91425" tIns="91425"/>
          <a:lstStyle>
            <a:lvl1pPr indent="0" lvl="0" marL="0" marR="0" rtl="0" algn="l">
              <a:lnSpc>
                <a:spcPct val="100000"/>
              </a:lnSpc>
              <a:spcBef>
                <a:spcPts val="0"/>
              </a:spcBef>
              <a:buClr>
                <a:srgbClr val="545454"/>
              </a:buClr>
              <a:buFont typeface="Roboto"/>
              <a:buNone/>
              <a:defRPr b="0" i="0" sz="2800" u="none" cap="none" strike="noStrike">
                <a:solidFill>
                  <a:srgbClr val="545454"/>
                </a:solidFill>
                <a:latin typeface="Roboto"/>
                <a:ea typeface="Roboto"/>
                <a:cs typeface="Roboto"/>
                <a:sym typeface="Roboto"/>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99" name="Shape 99"/>
          <p:cNvSpPr txBox="1"/>
          <p:nvPr>
            <p:ph idx="1" type="body"/>
          </p:nvPr>
        </p:nvSpPr>
        <p:spPr>
          <a:xfrm>
            <a:off x="619675" y="1348575"/>
            <a:ext cx="2373900" cy="2913000"/>
          </a:xfrm>
          <a:prstGeom prst="rect">
            <a:avLst/>
          </a:prstGeom>
          <a:noFill/>
          <a:ln>
            <a:noFill/>
          </a:ln>
        </p:spPr>
        <p:txBody>
          <a:bodyPr anchorCtr="0" anchor="t" bIns="91425" lIns="91425" rIns="91425" tIns="91425"/>
          <a:lstStyle>
            <a:lvl1pPr indent="0" lvl="0" marL="0" marR="0" rtl="0" algn="l">
              <a:lnSpc>
                <a:spcPct val="110000"/>
              </a:lnSpc>
              <a:spcBef>
                <a:spcPts val="0"/>
              </a:spcBef>
              <a:buClr>
                <a:srgbClr val="545454"/>
              </a:buClr>
              <a:buFont typeface="Arial"/>
              <a:buNone/>
              <a:defRPr b="0" i="0" sz="1400" u="none" cap="none" strike="noStrike">
                <a:solidFill>
                  <a:srgbClr val="545454"/>
                </a:solidFill>
                <a:latin typeface="Roboto"/>
                <a:ea typeface="Roboto"/>
                <a:cs typeface="Roboto"/>
                <a:sym typeface="Roboto"/>
              </a:defRPr>
            </a:lvl1pPr>
            <a:lvl2pPr indent="-95250" lvl="1" marL="17145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2pPr>
            <a:lvl3pPr indent="-98425" lvl="2" marL="403225"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3pPr>
            <a:lvl4pPr indent="-101600" lvl="3" marL="63500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4pPr>
            <a:lvl5pPr indent="-95250" lvl="4" marL="85725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5pPr>
            <a:lvl6pPr indent="-85725" lvl="5" marL="1885950" marR="0" rtl="0" algn="l">
              <a:lnSpc>
                <a:spcPct val="90000"/>
              </a:lnSpc>
              <a:spcBef>
                <a:spcPts val="375"/>
              </a:spcBef>
              <a:buSzPct val="100000"/>
              <a:buChar char="•"/>
              <a:defRPr b="0" i="0" sz="1400" u="none" cap="none" strike="noStrike"/>
            </a:lvl6pPr>
            <a:lvl7pPr indent="-85725" lvl="6" marL="2228850" marR="0" rtl="0" algn="l">
              <a:lnSpc>
                <a:spcPct val="90000"/>
              </a:lnSpc>
              <a:spcBef>
                <a:spcPts val="375"/>
              </a:spcBef>
              <a:buSzPct val="100000"/>
              <a:buChar char="•"/>
              <a:defRPr b="0" i="0" sz="1400" u="none" cap="none" strike="noStrike"/>
            </a:lvl7pPr>
            <a:lvl8pPr indent="-85725" lvl="7" marL="2571750" marR="0" rtl="0" algn="l">
              <a:lnSpc>
                <a:spcPct val="90000"/>
              </a:lnSpc>
              <a:spcBef>
                <a:spcPts val="375"/>
              </a:spcBef>
              <a:buSzPct val="100000"/>
              <a:buChar char="•"/>
              <a:defRPr b="0" i="0" sz="1400" u="none" cap="none" strike="noStrike"/>
            </a:lvl8pPr>
            <a:lvl9pPr indent="-85725" lvl="8" marL="2914650" marR="0" rtl="0" algn="l">
              <a:lnSpc>
                <a:spcPct val="90000"/>
              </a:lnSpc>
              <a:spcBef>
                <a:spcPts val="375"/>
              </a:spcBef>
              <a:buSzPct val="100000"/>
              <a:buChar char="•"/>
              <a:defRPr b="0" i="0" sz="1400" u="none" cap="none" strike="noStrike"/>
            </a:lvl9pPr>
          </a:lstStyle>
          <a:p/>
        </p:txBody>
      </p:sp>
      <p:pic>
        <p:nvPicPr>
          <p:cNvPr descr="logo_lockup_cloud_dark.png" id="100" name="Shape 100"/>
          <p:cNvPicPr preferRelativeResize="0"/>
          <p:nvPr/>
        </p:nvPicPr>
        <p:blipFill>
          <a:blip r:embed="rId2">
            <a:alphaModFix/>
          </a:blip>
          <a:stretch>
            <a:fillRect/>
          </a:stretch>
        </p:blipFill>
        <p:spPr>
          <a:xfrm>
            <a:off x="8284600" y="4913675"/>
            <a:ext cx="798600" cy="229825"/>
          </a:xfrm>
          <a:prstGeom prst="rect">
            <a:avLst/>
          </a:prstGeom>
          <a:noFill/>
          <a:ln>
            <a:noFill/>
          </a:ln>
        </p:spPr>
      </p:pic>
      <p:sp>
        <p:nvSpPr>
          <p:cNvPr id="101" name="Shape 101"/>
          <p:cNvSpPr txBox="1"/>
          <p:nvPr>
            <p:ph idx="2" type="body"/>
          </p:nvPr>
        </p:nvSpPr>
        <p:spPr>
          <a:xfrm>
            <a:off x="3504354" y="1348575"/>
            <a:ext cx="2373900" cy="2913000"/>
          </a:xfrm>
          <a:prstGeom prst="rect">
            <a:avLst/>
          </a:prstGeom>
          <a:noFill/>
          <a:ln>
            <a:noFill/>
          </a:ln>
        </p:spPr>
        <p:txBody>
          <a:bodyPr anchorCtr="0" anchor="t" bIns="91425" lIns="91425" rIns="91425" tIns="91425"/>
          <a:lstStyle>
            <a:lvl1pPr indent="0" lvl="0" marL="0" marR="0" rtl="0" algn="l">
              <a:lnSpc>
                <a:spcPct val="110000"/>
              </a:lnSpc>
              <a:spcBef>
                <a:spcPts val="0"/>
              </a:spcBef>
              <a:buClr>
                <a:srgbClr val="545454"/>
              </a:buClr>
              <a:buFont typeface="Arial"/>
              <a:buNone/>
              <a:defRPr b="0" i="0" sz="1400" u="none" cap="none" strike="noStrike">
                <a:solidFill>
                  <a:srgbClr val="545454"/>
                </a:solidFill>
                <a:latin typeface="Roboto"/>
                <a:ea typeface="Roboto"/>
                <a:cs typeface="Roboto"/>
                <a:sym typeface="Roboto"/>
              </a:defRPr>
            </a:lvl1pPr>
            <a:lvl2pPr indent="-95250" lvl="1" marL="17145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2pPr>
            <a:lvl3pPr indent="-98425" lvl="2" marL="403225"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3pPr>
            <a:lvl4pPr indent="-101600" lvl="3" marL="63500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4pPr>
            <a:lvl5pPr indent="-95250" lvl="4" marL="85725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5pPr>
            <a:lvl6pPr indent="-85725" lvl="5" marL="1885950" marR="0" rtl="0" algn="l">
              <a:lnSpc>
                <a:spcPct val="90000"/>
              </a:lnSpc>
              <a:spcBef>
                <a:spcPts val="375"/>
              </a:spcBef>
              <a:buSzPct val="100000"/>
              <a:buChar char="•"/>
              <a:defRPr b="0" i="0" sz="1400" u="none" cap="none" strike="noStrike"/>
            </a:lvl6pPr>
            <a:lvl7pPr indent="-85725" lvl="6" marL="2228850" marR="0" rtl="0" algn="l">
              <a:lnSpc>
                <a:spcPct val="90000"/>
              </a:lnSpc>
              <a:spcBef>
                <a:spcPts val="375"/>
              </a:spcBef>
              <a:buSzPct val="100000"/>
              <a:buChar char="•"/>
              <a:defRPr b="0" i="0" sz="1400" u="none" cap="none" strike="noStrike"/>
            </a:lvl7pPr>
            <a:lvl8pPr indent="-85725" lvl="7" marL="2571750" marR="0" rtl="0" algn="l">
              <a:lnSpc>
                <a:spcPct val="90000"/>
              </a:lnSpc>
              <a:spcBef>
                <a:spcPts val="375"/>
              </a:spcBef>
              <a:buSzPct val="100000"/>
              <a:buChar char="•"/>
              <a:defRPr b="0" i="0" sz="1400" u="none" cap="none" strike="noStrike"/>
            </a:lvl8pPr>
            <a:lvl9pPr indent="-85725" lvl="8" marL="2914650" marR="0" rtl="0" algn="l">
              <a:lnSpc>
                <a:spcPct val="90000"/>
              </a:lnSpc>
              <a:spcBef>
                <a:spcPts val="375"/>
              </a:spcBef>
              <a:buSzPct val="100000"/>
              <a:buChar char="•"/>
              <a:defRPr b="0" i="0" sz="1400" u="none" cap="none" strike="noStrike"/>
            </a:lvl9pPr>
          </a:lstStyle>
          <a:p/>
        </p:txBody>
      </p:sp>
      <p:sp>
        <p:nvSpPr>
          <p:cNvPr id="102" name="Shape 102"/>
          <p:cNvSpPr txBox="1"/>
          <p:nvPr>
            <p:ph idx="3" type="body"/>
          </p:nvPr>
        </p:nvSpPr>
        <p:spPr>
          <a:xfrm>
            <a:off x="6389033" y="1348575"/>
            <a:ext cx="2373899" cy="2913000"/>
          </a:xfrm>
          <a:prstGeom prst="rect">
            <a:avLst/>
          </a:prstGeom>
          <a:noFill/>
          <a:ln>
            <a:noFill/>
          </a:ln>
        </p:spPr>
        <p:txBody>
          <a:bodyPr anchorCtr="0" anchor="t" bIns="91425" lIns="91425" rIns="91425" tIns="91425"/>
          <a:lstStyle>
            <a:lvl1pPr indent="0" lvl="0" marL="0" marR="0" rtl="0" algn="l">
              <a:lnSpc>
                <a:spcPct val="110000"/>
              </a:lnSpc>
              <a:spcBef>
                <a:spcPts val="0"/>
              </a:spcBef>
              <a:buClr>
                <a:srgbClr val="545454"/>
              </a:buClr>
              <a:buFont typeface="Arial"/>
              <a:buNone/>
              <a:defRPr b="0" i="0" sz="1400" u="none" cap="none" strike="noStrike">
                <a:solidFill>
                  <a:srgbClr val="545454"/>
                </a:solidFill>
                <a:latin typeface="Roboto"/>
                <a:ea typeface="Roboto"/>
                <a:cs typeface="Roboto"/>
                <a:sym typeface="Roboto"/>
              </a:defRPr>
            </a:lvl1pPr>
            <a:lvl2pPr indent="-95250" lvl="1" marL="17145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2pPr>
            <a:lvl3pPr indent="-98425" lvl="2" marL="403225"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3pPr>
            <a:lvl4pPr indent="-101600" lvl="3" marL="63500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4pPr>
            <a:lvl5pPr indent="-95250" lvl="4" marL="85725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5pPr>
            <a:lvl6pPr indent="-85725" lvl="5" marL="1885950" marR="0" rtl="0" algn="l">
              <a:lnSpc>
                <a:spcPct val="90000"/>
              </a:lnSpc>
              <a:spcBef>
                <a:spcPts val="375"/>
              </a:spcBef>
              <a:buSzPct val="100000"/>
              <a:buChar char="•"/>
              <a:defRPr b="0" i="0" sz="1400" u="none" cap="none" strike="noStrike"/>
            </a:lvl6pPr>
            <a:lvl7pPr indent="-85725" lvl="6" marL="2228850" marR="0" rtl="0" algn="l">
              <a:lnSpc>
                <a:spcPct val="90000"/>
              </a:lnSpc>
              <a:spcBef>
                <a:spcPts val="375"/>
              </a:spcBef>
              <a:buSzPct val="100000"/>
              <a:buChar char="•"/>
              <a:defRPr b="0" i="0" sz="1400" u="none" cap="none" strike="noStrike"/>
            </a:lvl7pPr>
            <a:lvl8pPr indent="-85725" lvl="7" marL="2571750" marR="0" rtl="0" algn="l">
              <a:lnSpc>
                <a:spcPct val="90000"/>
              </a:lnSpc>
              <a:spcBef>
                <a:spcPts val="375"/>
              </a:spcBef>
              <a:buSzPct val="100000"/>
              <a:buChar char="•"/>
              <a:defRPr b="0" i="0" sz="1400" u="none" cap="none" strike="noStrike"/>
            </a:lvl8pPr>
            <a:lvl9pPr indent="-85725" lvl="8" marL="2914650" marR="0" rtl="0" algn="l">
              <a:lnSpc>
                <a:spcPct val="90000"/>
              </a:lnSpc>
              <a:spcBef>
                <a:spcPts val="375"/>
              </a:spcBef>
              <a:buSzPct val="100000"/>
              <a:buChar char="•"/>
              <a:defRPr b="0" i="0" sz="1400" u="none" cap="none" strike="noStrike"/>
            </a:lvl9pPr>
          </a:lstStyle>
          <a:p/>
        </p:txBody>
      </p:sp>
      <p:cxnSp>
        <p:nvCxnSpPr>
          <p:cNvPr id="103" name="Shape 103"/>
          <p:cNvCxnSpPr/>
          <p:nvPr/>
        </p:nvCxnSpPr>
        <p:spPr>
          <a:xfrm>
            <a:off x="3238500" y="1752600"/>
            <a:ext cx="0" cy="2533800"/>
          </a:xfrm>
          <a:prstGeom prst="straightConnector1">
            <a:avLst/>
          </a:prstGeom>
          <a:noFill/>
          <a:ln cap="flat" cmpd="sng" w="19050">
            <a:solidFill>
              <a:srgbClr val="D9D9D9"/>
            </a:solidFill>
            <a:prstDash val="solid"/>
            <a:round/>
            <a:headEnd len="lg" w="lg" type="none"/>
            <a:tailEnd len="lg" w="lg" type="none"/>
          </a:ln>
        </p:spPr>
      </p:cxnSp>
      <p:cxnSp>
        <p:nvCxnSpPr>
          <p:cNvPr id="104" name="Shape 104"/>
          <p:cNvCxnSpPr/>
          <p:nvPr/>
        </p:nvCxnSpPr>
        <p:spPr>
          <a:xfrm>
            <a:off x="6160425" y="1752600"/>
            <a:ext cx="0" cy="2533800"/>
          </a:xfrm>
          <a:prstGeom prst="straightConnector1">
            <a:avLst/>
          </a:prstGeom>
          <a:noFill/>
          <a:ln cap="flat" cmpd="sng" w="19050">
            <a:solidFill>
              <a:srgbClr val="D9D9D9"/>
            </a:solidFill>
            <a:prstDash val="solid"/>
            <a:round/>
            <a:headEnd len="lg" w="lg" type="none"/>
            <a:tailEnd len="lg" w="lg" type="none"/>
          </a:ln>
        </p:spPr>
      </p:cxnSp>
      <p:sp>
        <p:nvSpPr>
          <p:cNvPr id="105" name="Shape 105"/>
          <p:cNvSpPr/>
          <p:nvPr/>
        </p:nvSpPr>
        <p:spPr>
          <a:xfrm flipH="1">
            <a:off x="4700421" y="4870275"/>
            <a:ext cx="4453800" cy="273300"/>
          </a:xfrm>
          <a:prstGeom prst="rtTriangle">
            <a:avLst/>
          </a:prstGeom>
          <a:solidFill>
            <a:srgbClr val="2269D1"/>
          </a:solidFill>
          <a:ln>
            <a:noFill/>
          </a:ln>
        </p:spPr>
        <p:txBody>
          <a:bodyPr anchorCtr="0" anchor="ctr" bIns="91425" lIns="91425" rIns="91425" tIns="91425">
            <a:noAutofit/>
          </a:bodyPr>
          <a:lstStyle/>
          <a:p>
            <a:pPr lvl="0">
              <a:spcBef>
                <a:spcPts val="0"/>
              </a:spcBef>
              <a:buNone/>
            </a:pPr>
            <a:r>
              <a:t/>
            </a:r>
            <a:endParaRPr/>
          </a:p>
        </p:txBody>
      </p:sp>
      <p:sp>
        <p:nvSpPr>
          <p:cNvPr id="106" name="Shape 106"/>
          <p:cNvSpPr/>
          <p:nvPr/>
        </p:nvSpPr>
        <p:spPr>
          <a:xfrm>
            <a:off x="0" y="4796475"/>
            <a:ext cx="8045400" cy="347100"/>
          </a:xfrm>
          <a:prstGeom prst="rtTriangle">
            <a:avLst/>
          </a:prstGeom>
          <a:solidFill>
            <a:srgbClr val="4285F4"/>
          </a:solidFill>
          <a:ln>
            <a:noFill/>
          </a:ln>
        </p:spPr>
        <p:txBody>
          <a:bodyPr anchorCtr="0" anchor="ctr" bIns="91425" lIns="91425" rIns="91425" tIns="91425">
            <a:noAutofit/>
          </a:bodyPr>
          <a:lstStyle/>
          <a:p>
            <a:pPr lvl="0">
              <a:spcBef>
                <a:spcPts val="0"/>
              </a:spcBef>
              <a:buNone/>
            </a:pPr>
            <a:r>
              <a:t/>
            </a:r>
            <a:endParaRPr/>
          </a:p>
        </p:txBody>
      </p:sp>
      <p:pic>
        <p:nvPicPr>
          <p:cNvPr descr="logo_lockup_cloud_light.png" id="107" name="Shape 107"/>
          <p:cNvPicPr preferRelativeResize="0"/>
          <p:nvPr/>
        </p:nvPicPr>
        <p:blipFill rotWithShape="1">
          <a:blip r:embed="rId3">
            <a:alphaModFix/>
          </a:blip>
          <a:srcRect b="0" l="0" r="0" t="0"/>
          <a:stretch/>
        </p:blipFill>
        <p:spPr>
          <a:xfrm>
            <a:off x="8279425" y="4913738"/>
            <a:ext cx="798600" cy="229825"/>
          </a:xfrm>
          <a:prstGeom prst="rect">
            <a:avLst/>
          </a:prstGeom>
          <a:noFill/>
          <a:ln>
            <a:noFill/>
          </a:ln>
        </p:spPr>
      </p:pic>
      <p:pic>
        <p:nvPicPr>
          <p:cNvPr descr="next_2017_logo_bluebg_wo_gc.png" id="108" name="Shape 108"/>
          <p:cNvPicPr preferRelativeResize="0"/>
          <p:nvPr/>
        </p:nvPicPr>
        <p:blipFill rotWithShape="1">
          <a:blip r:embed="rId4">
            <a:alphaModFix/>
          </a:blip>
          <a:srcRect b="10" l="0" r="0" t="0"/>
          <a:stretch/>
        </p:blipFill>
        <p:spPr>
          <a:xfrm>
            <a:off x="105800" y="4870274"/>
            <a:ext cx="508150" cy="187200"/>
          </a:xfrm>
          <a:prstGeom prst="rect">
            <a:avLst/>
          </a:prstGeom>
          <a:noFill/>
          <a:ln>
            <a:noFill/>
          </a:ln>
        </p:spPr>
      </p:pic>
      <p:sp>
        <p:nvSpPr>
          <p:cNvPr id="109" name="Shape 109"/>
          <p:cNvSpPr txBox="1"/>
          <p:nvPr/>
        </p:nvSpPr>
        <p:spPr>
          <a:xfrm>
            <a:off x="7960350" y="79450"/>
            <a:ext cx="1042500" cy="397200"/>
          </a:xfrm>
          <a:prstGeom prst="rect">
            <a:avLst/>
          </a:prstGeom>
          <a:noFill/>
          <a:ln>
            <a:noFill/>
          </a:ln>
        </p:spPr>
        <p:txBody>
          <a:bodyPr anchorCtr="0" anchor="t" bIns="91425" lIns="91425" rIns="91425" tIns="91425">
            <a:noAutofit/>
          </a:bodyPr>
          <a:lstStyle/>
          <a:p>
            <a:pPr lvl="0" rtl="0" algn="r">
              <a:spcBef>
                <a:spcPts val="0"/>
              </a:spcBef>
              <a:buNone/>
            </a:pPr>
            <a:r>
              <a:rPr lang="en">
                <a:solidFill>
                  <a:schemeClr val="accent5"/>
                </a:solidFill>
                <a:latin typeface="Roboto Condensed"/>
                <a:ea typeface="Roboto Condensed"/>
                <a:cs typeface="Roboto Condensed"/>
                <a:sym typeface="Roboto Condensed"/>
              </a:rPr>
              <a:t>@davidmehi</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de Snippet">
    <p:bg>
      <p:bgPr>
        <a:solidFill>
          <a:srgbClr val="F5F5F5"/>
        </a:solidFill>
      </p:bgPr>
    </p:bg>
    <p:spTree>
      <p:nvGrpSpPr>
        <p:cNvPr id="110" name="Shape 110"/>
        <p:cNvGrpSpPr/>
        <p:nvPr/>
      </p:nvGrpSpPr>
      <p:grpSpPr>
        <a:xfrm>
          <a:off x="0" y="0"/>
          <a:ext cx="0" cy="0"/>
          <a:chOff x="0" y="0"/>
          <a:chExt cx="0" cy="0"/>
        </a:xfrm>
      </p:grpSpPr>
      <p:sp>
        <p:nvSpPr>
          <p:cNvPr id="111" name="Shape 111"/>
          <p:cNvSpPr/>
          <p:nvPr/>
        </p:nvSpPr>
        <p:spPr>
          <a:xfrm>
            <a:off x="3334725" y="0"/>
            <a:ext cx="5809200" cy="5143500"/>
          </a:xfrm>
          <a:prstGeom prst="rect">
            <a:avLst/>
          </a:prstGeom>
          <a:solidFill>
            <a:srgbClr val="EDEDED"/>
          </a:solidFill>
          <a:ln>
            <a:noFill/>
          </a:ln>
        </p:spPr>
        <p:txBody>
          <a:bodyPr anchorCtr="0" anchor="ctr" bIns="91425" lIns="91425" rIns="91425" tIns="91425">
            <a:noAutofit/>
          </a:bodyPr>
          <a:lstStyle/>
          <a:p>
            <a:pPr lvl="0">
              <a:spcBef>
                <a:spcPts val="0"/>
              </a:spcBef>
              <a:buNone/>
            </a:pPr>
            <a:r>
              <a:t/>
            </a:r>
            <a:endParaRPr/>
          </a:p>
        </p:txBody>
      </p:sp>
      <p:sp>
        <p:nvSpPr>
          <p:cNvPr id="112" name="Shape 112"/>
          <p:cNvSpPr txBox="1"/>
          <p:nvPr>
            <p:ph type="title"/>
          </p:nvPr>
        </p:nvSpPr>
        <p:spPr>
          <a:xfrm>
            <a:off x="238675" y="315500"/>
            <a:ext cx="3064800" cy="1232400"/>
          </a:xfrm>
          <a:prstGeom prst="rect">
            <a:avLst/>
          </a:prstGeom>
          <a:noFill/>
          <a:ln>
            <a:noFill/>
          </a:ln>
        </p:spPr>
        <p:txBody>
          <a:bodyPr anchorCtr="0" anchor="t" bIns="91425" lIns="91425" rIns="91425" tIns="91425"/>
          <a:lstStyle>
            <a:lvl1pPr indent="0" lvl="0" marL="0" marR="0" rtl="0" algn="l">
              <a:lnSpc>
                <a:spcPct val="100000"/>
              </a:lnSpc>
              <a:spcBef>
                <a:spcPts val="0"/>
              </a:spcBef>
              <a:buClr>
                <a:srgbClr val="545454"/>
              </a:buClr>
              <a:buFont typeface="Roboto"/>
              <a:buNone/>
              <a:defRPr b="0" i="0" sz="2800" u="none" cap="none" strike="noStrike">
                <a:solidFill>
                  <a:srgbClr val="545454"/>
                </a:solidFill>
                <a:latin typeface="Roboto"/>
                <a:ea typeface="Roboto"/>
                <a:cs typeface="Roboto"/>
                <a:sym typeface="Roboto"/>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13" name="Shape 113"/>
          <p:cNvSpPr/>
          <p:nvPr/>
        </p:nvSpPr>
        <p:spPr>
          <a:xfrm flipH="1">
            <a:off x="4700421" y="4870275"/>
            <a:ext cx="4453800" cy="273300"/>
          </a:xfrm>
          <a:prstGeom prst="rtTriangle">
            <a:avLst/>
          </a:prstGeom>
          <a:solidFill>
            <a:srgbClr val="2269D1"/>
          </a:solidFill>
          <a:ln>
            <a:noFill/>
          </a:ln>
        </p:spPr>
        <p:txBody>
          <a:bodyPr anchorCtr="0" anchor="ctr" bIns="91425" lIns="91425" rIns="91425" tIns="91425">
            <a:noAutofit/>
          </a:bodyPr>
          <a:lstStyle/>
          <a:p>
            <a:pPr lvl="0">
              <a:spcBef>
                <a:spcPts val="0"/>
              </a:spcBef>
              <a:buNone/>
            </a:pPr>
            <a:r>
              <a:t/>
            </a:r>
            <a:endParaRPr/>
          </a:p>
        </p:txBody>
      </p:sp>
      <p:sp>
        <p:nvSpPr>
          <p:cNvPr id="114" name="Shape 114"/>
          <p:cNvSpPr/>
          <p:nvPr/>
        </p:nvSpPr>
        <p:spPr>
          <a:xfrm>
            <a:off x="0" y="4796475"/>
            <a:ext cx="8045400" cy="347100"/>
          </a:xfrm>
          <a:prstGeom prst="rtTriangle">
            <a:avLst/>
          </a:prstGeom>
          <a:solidFill>
            <a:srgbClr val="4285F4"/>
          </a:solidFill>
          <a:ln>
            <a:noFill/>
          </a:ln>
        </p:spPr>
        <p:txBody>
          <a:bodyPr anchorCtr="0" anchor="ctr" bIns="91425" lIns="91425" rIns="91425" tIns="91425">
            <a:noAutofit/>
          </a:bodyPr>
          <a:lstStyle/>
          <a:p>
            <a:pPr lvl="0">
              <a:spcBef>
                <a:spcPts val="0"/>
              </a:spcBef>
              <a:buNone/>
            </a:pPr>
            <a:r>
              <a:t/>
            </a:r>
            <a:endParaRPr/>
          </a:p>
        </p:txBody>
      </p:sp>
      <p:pic>
        <p:nvPicPr>
          <p:cNvPr descr="logo_lockup_cloud_light.png" id="115" name="Shape 115"/>
          <p:cNvPicPr preferRelativeResize="0"/>
          <p:nvPr/>
        </p:nvPicPr>
        <p:blipFill rotWithShape="1">
          <a:blip r:embed="rId2">
            <a:alphaModFix/>
          </a:blip>
          <a:srcRect b="0" l="0" r="0" t="0"/>
          <a:stretch/>
        </p:blipFill>
        <p:spPr>
          <a:xfrm>
            <a:off x="8279425" y="4913738"/>
            <a:ext cx="798600" cy="229825"/>
          </a:xfrm>
          <a:prstGeom prst="rect">
            <a:avLst/>
          </a:prstGeom>
          <a:noFill/>
          <a:ln>
            <a:noFill/>
          </a:ln>
        </p:spPr>
      </p:pic>
      <p:pic>
        <p:nvPicPr>
          <p:cNvPr descr="next_2017_logo_bluebg_wo_gc.png" id="116" name="Shape 116"/>
          <p:cNvPicPr preferRelativeResize="0"/>
          <p:nvPr/>
        </p:nvPicPr>
        <p:blipFill rotWithShape="1">
          <a:blip r:embed="rId3">
            <a:alphaModFix/>
          </a:blip>
          <a:srcRect b="10" l="0" r="0" t="0"/>
          <a:stretch/>
        </p:blipFill>
        <p:spPr>
          <a:xfrm>
            <a:off x="105800" y="4870274"/>
            <a:ext cx="508150" cy="187200"/>
          </a:xfrm>
          <a:prstGeom prst="rect">
            <a:avLst/>
          </a:prstGeom>
          <a:noFill/>
          <a:ln>
            <a:noFill/>
          </a:ln>
        </p:spPr>
      </p:pic>
      <p:sp>
        <p:nvSpPr>
          <p:cNvPr id="117" name="Shape 117"/>
          <p:cNvSpPr txBox="1"/>
          <p:nvPr>
            <p:ph idx="1" type="body"/>
          </p:nvPr>
        </p:nvSpPr>
        <p:spPr>
          <a:xfrm>
            <a:off x="378474" y="1548025"/>
            <a:ext cx="2785200" cy="2913000"/>
          </a:xfrm>
          <a:prstGeom prst="rect">
            <a:avLst/>
          </a:prstGeom>
          <a:noFill/>
          <a:ln>
            <a:noFill/>
          </a:ln>
        </p:spPr>
        <p:txBody>
          <a:bodyPr anchorCtr="0" anchor="t" bIns="91425" lIns="91425" rIns="91425" tIns="91425"/>
          <a:lstStyle>
            <a:lvl1pPr indent="0" lvl="0" marL="0" marR="0" rtl="0" algn="l">
              <a:lnSpc>
                <a:spcPct val="110000"/>
              </a:lnSpc>
              <a:spcBef>
                <a:spcPts val="0"/>
              </a:spcBef>
              <a:buClr>
                <a:srgbClr val="545454"/>
              </a:buClr>
              <a:buFont typeface="Arial"/>
              <a:buNone/>
              <a:defRPr b="0" i="0" sz="1400" u="none" cap="none" strike="noStrike">
                <a:solidFill>
                  <a:srgbClr val="545454"/>
                </a:solidFill>
                <a:latin typeface="Roboto"/>
                <a:ea typeface="Roboto"/>
                <a:cs typeface="Roboto"/>
                <a:sym typeface="Roboto"/>
              </a:defRPr>
            </a:lvl1pPr>
            <a:lvl2pPr indent="-95250" lvl="1" marL="17145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2pPr>
            <a:lvl3pPr indent="-98425" lvl="2" marL="403225"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3pPr>
            <a:lvl4pPr indent="-101600" lvl="3" marL="63500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4pPr>
            <a:lvl5pPr indent="-95250" lvl="4" marL="85725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5pPr>
            <a:lvl6pPr indent="-85725" lvl="5" marL="1885950" marR="0" rtl="0" algn="l">
              <a:lnSpc>
                <a:spcPct val="90000"/>
              </a:lnSpc>
              <a:spcBef>
                <a:spcPts val="375"/>
              </a:spcBef>
              <a:buSzPct val="100000"/>
              <a:buChar char="•"/>
              <a:defRPr b="0" i="0" sz="1400" u="none" cap="none" strike="noStrike"/>
            </a:lvl6pPr>
            <a:lvl7pPr indent="-85725" lvl="6" marL="2228850" marR="0" rtl="0" algn="l">
              <a:lnSpc>
                <a:spcPct val="90000"/>
              </a:lnSpc>
              <a:spcBef>
                <a:spcPts val="375"/>
              </a:spcBef>
              <a:buSzPct val="100000"/>
              <a:buChar char="•"/>
              <a:defRPr b="0" i="0" sz="1400" u="none" cap="none" strike="noStrike"/>
            </a:lvl7pPr>
            <a:lvl8pPr indent="-85725" lvl="7" marL="2571750" marR="0" rtl="0" algn="l">
              <a:lnSpc>
                <a:spcPct val="90000"/>
              </a:lnSpc>
              <a:spcBef>
                <a:spcPts val="375"/>
              </a:spcBef>
              <a:buSzPct val="100000"/>
              <a:buChar char="•"/>
              <a:defRPr b="0" i="0" sz="1400" u="none" cap="none" strike="noStrike"/>
            </a:lvl8pPr>
            <a:lvl9pPr indent="-85725" lvl="8" marL="2914650" marR="0" rtl="0" algn="l">
              <a:lnSpc>
                <a:spcPct val="90000"/>
              </a:lnSpc>
              <a:spcBef>
                <a:spcPts val="375"/>
              </a:spcBef>
              <a:buSzPct val="100000"/>
              <a:buChar char="•"/>
              <a:defRPr b="0" i="0" sz="1400" u="none" cap="none" strike="noStrike"/>
            </a:lvl9pPr>
          </a:lstStyle>
          <a:p/>
        </p:txBody>
      </p:sp>
      <p:sp>
        <p:nvSpPr>
          <p:cNvPr id="118" name="Shape 118"/>
          <p:cNvSpPr txBox="1"/>
          <p:nvPr>
            <p:ph idx="2" type="body"/>
          </p:nvPr>
        </p:nvSpPr>
        <p:spPr>
          <a:xfrm>
            <a:off x="3683775" y="430075"/>
            <a:ext cx="5117400" cy="4325700"/>
          </a:xfrm>
          <a:prstGeom prst="rect">
            <a:avLst/>
          </a:prstGeom>
          <a:noFill/>
          <a:ln>
            <a:noFill/>
          </a:ln>
        </p:spPr>
        <p:txBody>
          <a:bodyPr anchorCtr="0" anchor="t" bIns="91425" lIns="91425" rIns="91425" tIns="91425"/>
          <a:lstStyle>
            <a:lvl1pPr indent="0" lvl="0" marL="0" marR="0" rtl="0" algn="l">
              <a:lnSpc>
                <a:spcPct val="110000"/>
              </a:lnSpc>
              <a:spcBef>
                <a:spcPts val="0"/>
              </a:spcBef>
              <a:buClr>
                <a:srgbClr val="545454"/>
              </a:buClr>
              <a:buFont typeface="Roboto Mono"/>
              <a:buNone/>
              <a:defRPr b="0" i="0" sz="1400" u="none" cap="none" strike="noStrike">
                <a:solidFill>
                  <a:srgbClr val="545454"/>
                </a:solidFill>
                <a:latin typeface="Roboto Mono"/>
                <a:ea typeface="Roboto Mono"/>
                <a:cs typeface="Roboto Mono"/>
                <a:sym typeface="Roboto Mono"/>
              </a:defRPr>
            </a:lvl1pPr>
            <a:lvl2pPr indent="-95250" lvl="1" marL="171450" marR="0" rtl="0" algn="l">
              <a:lnSpc>
                <a:spcPct val="110000"/>
              </a:lnSpc>
              <a:spcBef>
                <a:spcPts val="375"/>
              </a:spcBef>
              <a:buClr>
                <a:srgbClr val="545454"/>
              </a:buClr>
              <a:buSzPct val="100000"/>
              <a:buFont typeface="Roboto Mono"/>
              <a:buChar char="•"/>
              <a:defRPr b="0" i="0" sz="1400" u="none" cap="none" strike="noStrike">
                <a:solidFill>
                  <a:srgbClr val="545454"/>
                </a:solidFill>
                <a:latin typeface="Roboto Mono"/>
                <a:ea typeface="Roboto Mono"/>
                <a:cs typeface="Roboto Mono"/>
                <a:sym typeface="Roboto Mono"/>
              </a:defRPr>
            </a:lvl2pPr>
            <a:lvl3pPr indent="-98425" lvl="2" marL="403225" marR="0" rtl="0" algn="l">
              <a:lnSpc>
                <a:spcPct val="110000"/>
              </a:lnSpc>
              <a:spcBef>
                <a:spcPts val="375"/>
              </a:spcBef>
              <a:buClr>
                <a:srgbClr val="545454"/>
              </a:buClr>
              <a:buSzPct val="100000"/>
              <a:buFont typeface="Roboto Mono"/>
              <a:buChar char="•"/>
              <a:defRPr b="0" i="0" sz="1400" u="none" cap="none" strike="noStrike">
                <a:solidFill>
                  <a:srgbClr val="545454"/>
                </a:solidFill>
                <a:latin typeface="Roboto Mono"/>
                <a:ea typeface="Roboto Mono"/>
                <a:cs typeface="Roboto Mono"/>
                <a:sym typeface="Roboto Mono"/>
              </a:defRPr>
            </a:lvl3pPr>
            <a:lvl4pPr indent="-101600" lvl="3" marL="635000" marR="0" rtl="0" algn="l">
              <a:lnSpc>
                <a:spcPct val="110000"/>
              </a:lnSpc>
              <a:spcBef>
                <a:spcPts val="375"/>
              </a:spcBef>
              <a:buClr>
                <a:srgbClr val="545454"/>
              </a:buClr>
              <a:buSzPct val="100000"/>
              <a:buFont typeface="Roboto Mono"/>
              <a:buChar char="•"/>
              <a:defRPr b="0" i="0" sz="1400" u="none" cap="none" strike="noStrike">
                <a:solidFill>
                  <a:srgbClr val="545454"/>
                </a:solidFill>
                <a:latin typeface="Roboto Mono"/>
                <a:ea typeface="Roboto Mono"/>
                <a:cs typeface="Roboto Mono"/>
                <a:sym typeface="Roboto Mono"/>
              </a:defRPr>
            </a:lvl4pPr>
            <a:lvl5pPr indent="-95250" lvl="4" marL="857250" marR="0" rtl="0" algn="l">
              <a:lnSpc>
                <a:spcPct val="110000"/>
              </a:lnSpc>
              <a:spcBef>
                <a:spcPts val="375"/>
              </a:spcBef>
              <a:buClr>
                <a:srgbClr val="545454"/>
              </a:buClr>
              <a:buSzPct val="100000"/>
              <a:buFont typeface="Roboto Mono"/>
              <a:buChar char="•"/>
              <a:defRPr b="0" i="0" sz="1400" u="none" cap="none" strike="noStrike">
                <a:solidFill>
                  <a:srgbClr val="545454"/>
                </a:solidFill>
                <a:latin typeface="Roboto Mono"/>
                <a:ea typeface="Roboto Mono"/>
                <a:cs typeface="Roboto Mono"/>
                <a:sym typeface="Roboto Mono"/>
              </a:defRPr>
            </a:lvl5pPr>
            <a:lvl6pPr indent="-85725" lvl="5" marL="1885950" marR="0" rtl="0" algn="l">
              <a:lnSpc>
                <a:spcPct val="90000"/>
              </a:lnSpc>
              <a:spcBef>
                <a:spcPts val="375"/>
              </a:spcBef>
              <a:buSzPct val="100000"/>
              <a:buFont typeface="Roboto Mono"/>
              <a:buChar char="•"/>
              <a:defRPr b="0" i="0" sz="1400" u="none" cap="none" strike="noStrike">
                <a:latin typeface="Roboto Mono"/>
                <a:ea typeface="Roboto Mono"/>
                <a:cs typeface="Roboto Mono"/>
                <a:sym typeface="Roboto Mono"/>
              </a:defRPr>
            </a:lvl6pPr>
            <a:lvl7pPr indent="-85725" lvl="6" marL="2228850" marR="0" rtl="0" algn="l">
              <a:lnSpc>
                <a:spcPct val="90000"/>
              </a:lnSpc>
              <a:spcBef>
                <a:spcPts val="375"/>
              </a:spcBef>
              <a:buSzPct val="100000"/>
              <a:buFont typeface="Roboto Mono"/>
              <a:buChar char="•"/>
              <a:defRPr b="0" i="0" sz="1400" u="none" cap="none" strike="noStrike">
                <a:latin typeface="Roboto Mono"/>
                <a:ea typeface="Roboto Mono"/>
                <a:cs typeface="Roboto Mono"/>
                <a:sym typeface="Roboto Mono"/>
              </a:defRPr>
            </a:lvl7pPr>
            <a:lvl8pPr indent="-85725" lvl="7" marL="2571750" marR="0" rtl="0" algn="l">
              <a:lnSpc>
                <a:spcPct val="90000"/>
              </a:lnSpc>
              <a:spcBef>
                <a:spcPts val="375"/>
              </a:spcBef>
              <a:buSzPct val="100000"/>
              <a:buFont typeface="Roboto Mono"/>
              <a:buChar char="•"/>
              <a:defRPr b="0" i="0" sz="1400" u="none" cap="none" strike="noStrike">
                <a:latin typeface="Roboto Mono"/>
                <a:ea typeface="Roboto Mono"/>
                <a:cs typeface="Roboto Mono"/>
                <a:sym typeface="Roboto Mono"/>
              </a:defRPr>
            </a:lvl8pPr>
            <a:lvl9pPr indent="-85725" lvl="8" marL="2914650" marR="0" rtl="0" algn="l">
              <a:lnSpc>
                <a:spcPct val="90000"/>
              </a:lnSpc>
              <a:spcBef>
                <a:spcPts val="375"/>
              </a:spcBef>
              <a:buSzPct val="100000"/>
              <a:buFont typeface="Roboto Mono"/>
              <a:buChar char="•"/>
              <a:defRPr b="0" i="0" sz="1400" u="none" cap="none" strike="noStrike">
                <a:latin typeface="Roboto Mono"/>
                <a:ea typeface="Roboto Mono"/>
                <a:cs typeface="Roboto Mono"/>
                <a:sym typeface="Roboto Mon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Architecture - Blue">
    <p:bg>
      <p:bgPr>
        <a:solidFill>
          <a:srgbClr val="F5F5F5"/>
        </a:solidFill>
      </p:bgPr>
    </p:bg>
    <p:spTree>
      <p:nvGrpSpPr>
        <p:cNvPr id="119" name="Shape 119"/>
        <p:cNvGrpSpPr/>
        <p:nvPr/>
      </p:nvGrpSpPr>
      <p:grpSpPr>
        <a:xfrm>
          <a:off x="0" y="0"/>
          <a:ext cx="0" cy="0"/>
          <a:chOff x="0" y="0"/>
          <a:chExt cx="0" cy="0"/>
        </a:xfrm>
      </p:grpSpPr>
      <p:sp>
        <p:nvSpPr>
          <p:cNvPr id="120" name="Shape 120"/>
          <p:cNvSpPr txBox="1"/>
          <p:nvPr>
            <p:ph type="title"/>
          </p:nvPr>
        </p:nvSpPr>
        <p:spPr>
          <a:xfrm>
            <a:off x="543464" y="467899"/>
            <a:ext cx="7963200" cy="836100"/>
          </a:xfrm>
          <a:prstGeom prst="rect">
            <a:avLst/>
          </a:prstGeom>
        </p:spPr>
        <p:txBody>
          <a:bodyPr anchorCtr="0" anchor="t"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21" name="Shape 121"/>
          <p:cNvSpPr/>
          <p:nvPr/>
        </p:nvSpPr>
        <p:spPr>
          <a:xfrm flipH="1">
            <a:off x="4700421" y="4870275"/>
            <a:ext cx="4453800" cy="273300"/>
          </a:xfrm>
          <a:prstGeom prst="rtTriangle">
            <a:avLst/>
          </a:prstGeom>
          <a:solidFill>
            <a:srgbClr val="2269D1"/>
          </a:solidFill>
          <a:ln>
            <a:noFill/>
          </a:ln>
        </p:spPr>
        <p:txBody>
          <a:bodyPr anchorCtr="0" anchor="ctr" bIns="91425" lIns="91425" rIns="91425" tIns="91425">
            <a:noAutofit/>
          </a:bodyPr>
          <a:lstStyle/>
          <a:p>
            <a:pPr lvl="0">
              <a:spcBef>
                <a:spcPts val="0"/>
              </a:spcBef>
              <a:buNone/>
            </a:pPr>
            <a:r>
              <a:t/>
            </a:r>
            <a:endParaRPr/>
          </a:p>
        </p:txBody>
      </p:sp>
      <p:sp>
        <p:nvSpPr>
          <p:cNvPr id="122" name="Shape 122"/>
          <p:cNvSpPr/>
          <p:nvPr/>
        </p:nvSpPr>
        <p:spPr>
          <a:xfrm>
            <a:off x="0" y="4796475"/>
            <a:ext cx="8045400" cy="347100"/>
          </a:xfrm>
          <a:prstGeom prst="rtTriangle">
            <a:avLst/>
          </a:prstGeom>
          <a:solidFill>
            <a:srgbClr val="4285F4"/>
          </a:solidFill>
          <a:ln>
            <a:noFill/>
          </a:ln>
        </p:spPr>
        <p:txBody>
          <a:bodyPr anchorCtr="0" anchor="ctr" bIns="91425" lIns="91425" rIns="91425" tIns="91425">
            <a:noAutofit/>
          </a:bodyPr>
          <a:lstStyle/>
          <a:p>
            <a:pPr lvl="0">
              <a:spcBef>
                <a:spcPts val="0"/>
              </a:spcBef>
              <a:buNone/>
            </a:pPr>
            <a:r>
              <a:t/>
            </a:r>
            <a:endParaRPr/>
          </a:p>
        </p:txBody>
      </p:sp>
      <p:pic>
        <p:nvPicPr>
          <p:cNvPr descr="logo_lockup_cloud_light.png" id="123" name="Shape 123"/>
          <p:cNvPicPr preferRelativeResize="0"/>
          <p:nvPr/>
        </p:nvPicPr>
        <p:blipFill rotWithShape="1">
          <a:blip r:embed="rId2">
            <a:alphaModFix/>
          </a:blip>
          <a:srcRect b="0" l="0" r="0" t="0"/>
          <a:stretch/>
        </p:blipFill>
        <p:spPr>
          <a:xfrm>
            <a:off x="8279425" y="4913738"/>
            <a:ext cx="798600" cy="229825"/>
          </a:xfrm>
          <a:prstGeom prst="rect">
            <a:avLst/>
          </a:prstGeom>
          <a:noFill/>
          <a:ln>
            <a:noFill/>
          </a:ln>
        </p:spPr>
      </p:pic>
      <p:pic>
        <p:nvPicPr>
          <p:cNvPr descr="next_2017_logo_bluebg_wo_gc.png" id="124" name="Shape 124"/>
          <p:cNvPicPr preferRelativeResize="0"/>
          <p:nvPr/>
        </p:nvPicPr>
        <p:blipFill rotWithShape="1">
          <a:blip r:embed="rId3">
            <a:alphaModFix/>
          </a:blip>
          <a:srcRect b="10" l="0" r="0" t="0"/>
          <a:stretch/>
        </p:blipFill>
        <p:spPr>
          <a:xfrm>
            <a:off x="105800" y="4870274"/>
            <a:ext cx="508150" cy="187200"/>
          </a:xfrm>
          <a:prstGeom prst="rect">
            <a:avLst/>
          </a:prstGeom>
          <a:noFill/>
          <a:ln>
            <a:noFill/>
          </a:ln>
        </p:spPr>
      </p:pic>
      <p:sp>
        <p:nvSpPr>
          <p:cNvPr id="125" name="Shape 125"/>
          <p:cNvSpPr txBox="1"/>
          <p:nvPr/>
        </p:nvSpPr>
        <p:spPr>
          <a:xfrm>
            <a:off x="7960350" y="79450"/>
            <a:ext cx="1042500" cy="397200"/>
          </a:xfrm>
          <a:prstGeom prst="rect">
            <a:avLst/>
          </a:prstGeom>
          <a:noFill/>
          <a:ln>
            <a:noFill/>
          </a:ln>
        </p:spPr>
        <p:txBody>
          <a:bodyPr anchorCtr="0" anchor="t" bIns="91425" lIns="91425" rIns="91425" tIns="91425">
            <a:noAutofit/>
          </a:bodyPr>
          <a:lstStyle/>
          <a:p>
            <a:pPr lvl="0" rtl="0" algn="r">
              <a:spcBef>
                <a:spcPts val="0"/>
              </a:spcBef>
              <a:buNone/>
            </a:pPr>
            <a:r>
              <a:rPr lang="en">
                <a:solidFill>
                  <a:schemeClr val="accent5"/>
                </a:solidFill>
                <a:latin typeface="Roboto Condensed"/>
                <a:ea typeface="Roboto Condensed"/>
                <a:cs typeface="Roboto Condensed"/>
                <a:sym typeface="Roboto Condensed"/>
              </a:rPr>
              <a:t>@davidmehi</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llout">
    <p:spTree>
      <p:nvGrpSpPr>
        <p:cNvPr id="126" name="Shape 126"/>
        <p:cNvGrpSpPr/>
        <p:nvPr/>
      </p:nvGrpSpPr>
      <p:grpSpPr>
        <a:xfrm>
          <a:off x="0" y="0"/>
          <a:ext cx="0" cy="0"/>
          <a:chOff x="0" y="0"/>
          <a:chExt cx="0" cy="0"/>
        </a:xfrm>
      </p:grpSpPr>
      <p:pic>
        <p:nvPicPr>
          <p:cNvPr id="127" name="Shape 127"/>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logo_lockup_cloud_dark.png" id="128" name="Shape 128"/>
          <p:cNvPicPr preferRelativeResize="0"/>
          <p:nvPr/>
        </p:nvPicPr>
        <p:blipFill rotWithShape="1">
          <a:blip r:embed="rId3">
            <a:alphaModFix/>
          </a:blip>
          <a:srcRect b="0" l="0" r="0" t="0"/>
          <a:stretch/>
        </p:blipFill>
        <p:spPr>
          <a:xfrm>
            <a:off x="8284600" y="4913675"/>
            <a:ext cx="798600" cy="229825"/>
          </a:xfrm>
          <a:prstGeom prst="rect">
            <a:avLst/>
          </a:prstGeom>
          <a:noFill/>
          <a:ln>
            <a:noFill/>
          </a:ln>
        </p:spPr>
      </p:pic>
      <p:pic>
        <p:nvPicPr>
          <p:cNvPr descr="next_2017_logo_blue_wo_gc.png" id="129" name="Shape 129"/>
          <p:cNvPicPr preferRelativeResize="0"/>
          <p:nvPr/>
        </p:nvPicPr>
        <p:blipFill rotWithShape="1">
          <a:blip r:embed="rId4">
            <a:alphaModFix/>
          </a:blip>
          <a:srcRect b="10" l="0" r="0" t="0"/>
          <a:stretch/>
        </p:blipFill>
        <p:spPr>
          <a:xfrm>
            <a:off x="105800" y="4870274"/>
            <a:ext cx="508150" cy="187200"/>
          </a:xfrm>
          <a:prstGeom prst="rect">
            <a:avLst/>
          </a:prstGeom>
          <a:noFill/>
          <a:ln>
            <a:noFill/>
          </a:ln>
        </p:spPr>
      </p:pic>
      <p:sp>
        <p:nvSpPr>
          <p:cNvPr id="130" name="Shape 130"/>
          <p:cNvSpPr txBox="1"/>
          <p:nvPr>
            <p:ph type="title"/>
          </p:nvPr>
        </p:nvSpPr>
        <p:spPr>
          <a:xfrm>
            <a:off x="838200" y="1371600"/>
            <a:ext cx="6362700" cy="1733700"/>
          </a:xfrm>
          <a:prstGeom prst="rect">
            <a:avLst/>
          </a:prstGeom>
        </p:spPr>
        <p:txBody>
          <a:bodyPr anchorCtr="0" anchor="t" bIns="91425" lIns="91425" rIns="91425" tIns="91425"/>
          <a:lstStyle>
            <a:lvl1pPr lvl="0" rtl="0">
              <a:spcBef>
                <a:spcPts val="0"/>
              </a:spcBef>
              <a:buNone/>
              <a:defRPr sz="3000">
                <a:solidFill>
                  <a:srgbClr val="FFFFFF"/>
                </a:solidFill>
              </a:defRPr>
            </a:lvl1pPr>
            <a:lvl2pPr lvl="1" rtl="0">
              <a:spcBef>
                <a:spcPts val="0"/>
              </a:spcBef>
              <a:buNone/>
              <a:defRPr sz="3400">
                <a:solidFill>
                  <a:srgbClr val="FFFFFF"/>
                </a:solidFill>
              </a:defRPr>
            </a:lvl2pPr>
            <a:lvl3pPr lvl="2" rtl="0">
              <a:spcBef>
                <a:spcPts val="0"/>
              </a:spcBef>
              <a:buNone/>
              <a:defRPr sz="3400">
                <a:solidFill>
                  <a:srgbClr val="FFFFFF"/>
                </a:solidFill>
              </a:defRPr>
            </a:lvl3pPr>
            <a:lvl4pPr lvl="3" rtl="0">
              <a:spcBef>
                <a:spcPts val="0"/>
              </a:spcBef>
              <a:buNone/>
              <a:defRPr sz="3400">
                <a:solidFill>
                  <a:srgbClr val="FFFFFF"/>
                </a:solidFill>
              </a:defRPr>
            </a:lvl4pPr>
            <a:lvl5pPr lvl="4" rtl="0">
              <a:spcBef>
                <a:spcPts val="0"/>
              </a:spcBef>
              <a:buNone/>
              <a:defRPr sz="3400">
                <a:solidFill>
                  <a:srgbClr val="FFFFFF"/>
                </a:solidFill>
              </a:defRPr>
            </a:lvl5pPr>
            <a:lvl6pPr lvl="5" rtl="0">
              <a:spcBef>
                <a:spcPts val="0"/>
              </a:spcBef>
              <a:buNone/>
              <a:defRPr sz="3400">
                <a:solidFill>
                  <a:srgbClr val="FFFFFF"/>
                </a:solidFill>
              </a:defRPr>
            </a:lvl6pPr>
            <a:lvl7pPr lvl="6" rtl="0">
              <a:spcBef>
                <a:spcPts val="0"/>
              </a:spcBef>
              <a:buNone/>
              <a:defRPr sz="3400">
                <a:solidFill>
                  <a:srgbClr val="FFFFFF"/>
                </a:solidFill>
              </a:defRPr>
            </a:lvl7pPr>
            <a:lvl8pPr lvl="7" rtl="0">
              <a:spcBef>
                <a:spcPts val="0"/>
              </a:spcBef>
              <a:buNone/>
              <a:defRPr sz="3400">
                <a:solidFill>
                  <a:srgbClr val="FFFFFF"/>
                </a:solidFill>
              </a:defRPr>
            </a:lvl8pPr>
            <a:lvl9pPr lvl="8" rtl="0">
              <a:spcBef>
                <a:spcPts val="0"/>
              </a:spcBef>
              <a:buNone/>
              <a:defRPr sz="3400">
                <a:solidFill>
                  <a:srgbClr val="FFFFFF"/>
                </a:solidFill>
              </a:defRPr>
            </a:lvl9pPr>
          </a:lstStyle>
          <a:p/>
        </p:txBody>
      </p:sp>
      <p:sp>
        <p:nvSpPr>
          <p:cNvPr id="131" name="Shape 131"/>
          <p:cNvSpPr txBox="1"/>
          <p:nvPr/>
        </p:nvSpPr>
        <p:spPr>
          <a:xfrm>
            <a:off x="7960350" y="79450"/>
            <a:ext cx="1042500" cy="397200"/>
          </a:xfrm>
          <a:prstGeom prst="rect">
            <a:avLst/>
          </a:prstGeom>
          <a:noFill/>
          <a:ln>
            <a:noFill/>
          </a:ln>
        </p:spPr>
        <p:txBody>
          <a:bodyPr anchorCtr="0" anchor="t" bIns="91425" lIns="91425" rIns="91425" tIns="91425">
            <a:noAutofit/>
          </a:bodyPr>
          <a:lstStyle/>
          <a:p>
            <a:pPr lvl="0" rtl="0" algn="r">
              <a:spcBef>
                <a:spcPts val="0"/>
              </a:spcBef>
              <a:buNone/>
            </a:pPr>
            <a:r>
              <a:rPr lang="en">
                <a:solidFill>
                  <a:schemeClr val="accent5"/>
                </a:solidFill>
                <a:latin typeface="Roboto Condensed"/>
                <a:ea typeface="Roboto Condensed"/>
                <a:cs typeface="Roboto Condensed"/>
                <a:sym typeface="Roboto Condensed"/>
              </a:rPr>
              <a:t>@davidmehi</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p:bg>
      <p:bgPr>
        <a:solidFill>
          <a:srgbClr val="F5F5F5"/>
        </a:solidFill>
      </p:bgPr>
    </p:bg>
    <p:spTree>
      <p:nvGrpSpPr>
        <p:cNvPr id="132" name="Shape 132"/>
        <p:cNvGrpSpPr/>
        <p:nvPr/>
      </p:nvGrpSpPr>
      <p:grpSpPr>
        <a:xfrm>
          <a:off x="0" y="0"/>
          <a:ext cx="0" cy="0"/>
          <a:chOff x="0" y="0"/>
          <a:chExt cx="0" cy="0"/>
        </a:xfrm>
      </p:grpSpPr>
      <p:pic>
        <p:nvPicPr>
          <p:cNvPr descr="logo_lockup_cloud_light.png" id="133" name="Shape 133"/>
          <p:cNvPicPr preferRelativeResize="0"/>
          <p:nvPr/>
        </p:nvPicPr>
        <p:blipFill rotWithShape="1">
          <a:blip r:embed="rId2">
            <a:alphaModFix/>
          </a:blip>
          <a:srcRect b="0" l="0" r="0" t="0"/>
          <a:stretch/>
        </p:blipFill>
        <p:spPr>
          <a:xfrm>
            <a:off x="8279425" y="4913738"/>
            <a:ext cx="798600" cy="229825"/>
          </a:xfrm>
          <a:prstGeom prst="rect">
            <a:avLst/>
          </a:prstGeom>
          <a:noFill/>
          <a:ln>
            <a:noFill/>
          </a:ln>
        </p:spPr>
      </p:pic>
      <p:sp>
        <p:nvSpPr>
          <p:cNvPr id="134" name="Shape 134"/>
          <p:cNvSpPr txBox="1"/>
          <p:nvPr>
            <p:ph type="title"/>
          </p:nvPr>
        </p:nvSpPr>
        <p:spPr>
          <a:xfrm>
            <a:off x="781375" y="1143375"/>
            <a:ext cx="4066200" cy="2733000"/>
          </a:xfrm>
          <a:prstGeom prst="rect">
            <a:avLst/>
          </a:prstGeom>
        </p:spPr>
        <p:txBody>
          <a:bodyPr anchorCtr="0" anchor="t" bIns="91425" lIns="91425" rIns="91425" tIns="91425"/>
          <a:lstStyle>
            <a:lvl1pPr lvl="0" rtl="0">
              <a:spcBef>
                <a:spcPts val="0"/>
              </a:spcBef>
              <a:buNone/>
              <a:defRPr sz="3000">
                <a:solidFill>
                  <a:srgbClr val="757575"/>
                </a:solidFill>
              </a:defRPr>
            </a:lvl1pPr>
            <a:lvl2pPr lvl="1" rtl="0">
              <a:spcBef>
                <a:spcPts val="0"/>
              </a:spcBef>
              <a:buNone/>
              <a:defRPr sz="3400">
                <a:solidFill>
                  <a:srgbClr val="FFFFFF"/>
                </a:solidFill>
              </a:defRPr>
            </a:lvl2pPr>
            <a:lvl3pPr lvl="2" rtl="0">
              <a:spcBef>
                <a:spcPts val="0"/>
              </a:spcBef>
              <a:buNone/>
              <a:defRPr sz="3400">
                <a:solidFill>
                  <a:srgbClr val="FFFFFF"/>
                </a:solidFill>
              </a:defRPr>
            </a:lvl3pPr>
            <a:lvl4pPr lvl="3" rtl="0">
              <a:spcBef>
                <a:spcPts val="0"/>
              </a:spcBef>
              <a:buNone/>
              <a:defRPr sz="3400">
                <a:solidFill>
                  <a:srgbClr val="FFFFFF"/>
                </a:solidFill>
              </a:defRPr>
            </a:lvl4pPr>
            <a:lvl5pPr lvl="4" rtl="0">
              <a:spcBef>
                <a:spcPts val="0"/>
              </a:spcBef>
              <a:buNone/>
              <a:defRPr sz="3400">
                <a:solidFill>
                  <a:srgbClr val="FFFFFF"/>
                </a:solidFill>
              </a:defRPr>
            </a:lvl5pPr>
            <a:lvl6pPr lvl="5" rtl="0">
              <a:spcBef>
                <a:spcPts val="0"/>
              </a:spcBef>
              <a:buNone/>
              <a:defRPr sz="3400">
                <a:solidFill>
                  <a:srgbClr val="FFFFFF"/>
                </a:solidFill>
              </a:defRPr>
            </a:lvl6pPr>
            <a:lvl7pPr lvl="6" rtl="0">
              <a:spcBef>
                <a:spcPts val="0"/>
              </a:spcBef>
              <a:buNone/>
              <a:defRPr sz="3400">
                <a:solidFill>
                  <a:srgbClr val="FFFFFF"/>
                </a:solidFill>
              </a:defRPr>
            </a:lvl7pPr>
            <a:lvl8pPr lvl="7" rtl="0">
              <a:spcBef>
                <a:spcPts val="0"/>
              </a:spcBef>
              <a:buNone/>
              <a:defRPr sz="3400">
                <a:solidFill>
                  <a:srgbClr val="FFFFFF"/>
                </a:solidFill>
              </a:defRPr>
            </a:lvl8pPr>
            <a:lvl9pPr lvl="8" rtl="0">
              <a:spcBef>
                <a:spcPts val="0"/>
              </a:spcBef>
              <a:buNone/>
              <a:defRPr sz="3400">
                <a:solidFill>
                  <a:srgbClr val="FFFFFF"/>
                </a:solidFill>
              </a:defRPr>
            </a:lvl9pPr>
          </a:lstStyle>
          <a:p/>
        </p:txBody>
      </p:sp>
      <p:pic>
        <p:nvPicPr>
          <p:cNvPr descr="next_2017_logo_bluebg_wo_gc.png" id="135" name="Shape 135"/>
          <p:cNvPicPr preferRelativeResize="0"/>
          <p:nvPr/>
        </p:nvPicPr>
        <p:blipFill rotWithShape="1">
          <a:blip r:embed="rId3">
            <a:alphaModFix/>
          </a:blip>
          <a:srcRect b="10" l="0" r="0" t="0"/>
          <a:stretch/>
        </p:blipFill>
        <p:spPr>
          <a:xfrm>
            <a:off x="105800" y="4870274"/>
            <a:ext cx="508150" cy="187200"/>
          </a:xfrm>
          <a:prstGeom prst="rect">
            <a:avLst/>
          </a:prstGeom>
          <a:noFill/>
          <a:ln>
            <a:noFill/>
          </a:ln>
        </p:spPr>
      </p:pic>
      <p:pic>
        <p:nvPicPr>
          <p:cNvPr id="136" name="Shape 136"/>
          <p:cNvPicPr preferRelativeResize="0"/>
          <p:nvPr/>
        </p:nvPicPr>
        <p:blipFill>
          <a:blip r:embed="rId4">
            <a:alphaModFix/>
          </a:blip>
          <a:stretch>
            <a:fillRect/>
          </a:stretch>
        </p:blipFill>
        <p:spPr>
          <a:xfrm>
            <a:off x="0" y="0"/>
            <a:ext cx="9144000" cy="5143500"/>
          </a:xfrm>
          <a:prstGeom prst="rect">
            <a:avLst/>
          </a:prstGeom>
          <a:noFill/>
          <a:ln>
            <a:noFill/>
          </a:ln>
        </p:spPr>
      </p:pic>
      <p:sp>
        <p:nvSpPr>
          <p:cNvPr id="137" name="Shape 137"/>
          <p:cNvSpPr txBox="1"/>
          <p:nvPr/>
        </p:nvSpPr>
        <p:spPr>
          <a:xfrm>
            <a:off x="7960350" y="79450"/>
            <a:ext cx="1042500" cy="397200"/>
          </a:xfrm>
          <a:prstGeom prst="rect">
            <a:avLst/>
          </a:prstGeom>
          <a:noFill/>
          <a:ln>
            <a:noFill/>
          </a:ln>
        </p:spPr>
        <p:txBody>
          <a:bodyPr anchorCtr="0" anchor="t" bIns="91425" lIns="91425" rIns="91425" tIns="91425">
            <a:noAutofit/>
          </a:bodyPr>
          <a:lstStyle/>
          <a:p>
            <a:pPr lvl="0" rtl="0" algn="r">
              <a:spcBef>
                <a:spcPts val="0"/>
              </a:spcBef>
              <a:buNone/>
            </a:pPr>
            <a:r>
              <a:rPr lang="en">
                <a:solidFill>
                  <a:srgbClr val="F3F3F3"/>
                </a:solidFill>
                <a:latin typeface="Roboto Condensed"/>
                <a:ea typeface="Roboto Condensed"/>
                <a:cs typeface="Roboto Condensed"/>
                <a:sym typeface="Roboto Condensed"/>
              </a:rPr>
              <a:t>@davidmehi</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2 Photo">
    <p:bg>
      <p:bgPr>
        <a:solidFill>
          <a:srgbClr val="F5F5F5"/>
        </a:solidFill>
      </p:bgPr>
    </p:bg>
    <p:spTree>
      <p:nvGrpSpPr>
        <p:cNvPr id="138" name="Shape 138"/>
        <p:cNvGrpSpPr/>
        <p:nvPr/>
      </p:nvGrpSpPr>
      <p:grpSpPr>
        <a:xfrm>
          <a:off x="0" y="0"/>
          <a:ext cx="0" cy="0"/>
          <a:chOff x="0" y="0"/>
          <a:chExt cx="0" cy="0"/>
        </a:xfrm>
      </p:grpSpPr>
      <p:pic>
        <p:nvPicPr>
          <p:cNvPr descr="D81_0044.JPG" id="139" name="Shape 139"/>
          <p:cNvPicPr preferRelativeResize="0"/>
          <p:nvPr/>
        </p:nvPicPr>
        <p:blipFill rotWithShape="1">
          <a:blip r:embed="rId2">
            <a:alphaModFix/>
          </a:blip>
          <a:srcRect b="0" l="7077" r="38518" t="0"/>
          <a:stretch/>
        </p:blipFill>
        <p:spPr>
          <a:xfrm>
            <a:off x="4951575" y="0"/>
            <a:ext cx="4192424" cy="5143501"/>
          </a:xfrm>
          <a:prstGeom prst="rect">
            <a:avLst/>
          </a:prstGeom>
          <a:noFill/>
          <a:ln>
            <a:noFill/>
          </a:ln>
        </p:spPr>
      </p:pic>
      <p:pic>
        <p:nvPicPr>
          <p:cNvPr descr="next_2017_logo_blue_wo_gc.png" id="140" name="Shape 140"/>
          <p:cNvPicPr preferRelativeResize="0"/>
          <p:nvPr/>
        </p:nvPicPr>
        <p:blipFill rotWithShape="1">
          <a:blip r:embed="rId3">
            <a:alphaModFix/>
          </a:blip>
          <a:srcRect b="10" l="0" r="0" t="0"/>
          <a:stretch/>
        </p:blipFill>
        <p:spPr>
          <a:xfrm>
            <a:off x="105800" y="4870274"/>
            <a:ext cx="508150" cy="187200"/>
          </a:xfrm>
          <a:prstGeom prst="rect">
            <a:avLst/>
          </a:prstGeom>
          <a:noFill/>
          <a:ln>
            <a:noFill/>
          </a:ln>
        </p:spPr>
      </p:pic>
      <p:sp>
        <p:nvSpPr>
          <p:cNvPr id="141" name="Shape 141"/>
          <p:cNvSpPr txBox="1"/>
          <p:nvPr>
            <p:ph type="title"/>
          </p:nvPr>
        </p:nvSpPr>
        <p:spPr>
          <a:xfrm>
            <a:off x="238675" y="315500"/>
            <a:ext cx="4515900" cy="1188300"/>
          </a:xfrm>
          <a:prstGeom prst="rect">
            <a:avLst/>
          </a:prstGeom>
          <a:noFill/>
          <a:ln>
            <a:noFill/>
          </a:ln>
        </p:spPr>
        <p:txBody>
          <a:bodyPr anchorCtr="0" anchor="t" bIns="91425" lIns="91425" rIns="91425" tIns="91425"/>
          <a:lstStyle>
            <a:lvl1pPr indent="0" lvl="0" marL="0" marR="0" rtl="0" algn="l">
              <a:lnSpc>
                <a:spcPct val="100000"/>
              </a:lnSpc>
              <a:spcBef>
                <a:spcPts val="0"/>
              </a:spcBef>
              <a:buClr>
                <a:srgbClr val="545454"/>
              </a:buClr>
              <a:buFont typeface="Roboto"/>
              <a:buNone/>
              <a:defRPr b="0" i="0" sz="2800" u="none" cap="none" strike="noStrike">
                <a:solidFill>
                  <a:srgbClr val="545454"/>
                </a:solidFill>
                <a:latin typeface="Roboto"/>
                <a:ea typeface="Roboto"/>
                <a:cs typeface="Roboto"/>
                <a:sym typeface="Roboto"/>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42" name="Shape 142"/>
          <p:cNvSpPr txBox="1"/>
          <p:nvPr>
            <p:ph idx="1" type="body"/>
          </p:nvPr>
        </p:nvSpPr>
        <p:spPr>
          <a:xfrm>
            <a:off x="619669" y="1348574"/>
            <a:ext cx="3825300" cy="3438900"/>
          </a:xfrm>
          <a:prstGeom prst="rect">
            <a:avLst/>
          </a:prstGeom>
          <a:noFill/>
          <a:ln>
            <a:noFill/>
          </a:ln>
        </p:spPr>
        <p:txBody>
          <a:bodyPr anchorCtr="0" anchor="t" bIns="91425" lIns="91425" rIns="91425" tIns="91425"/>
          <a:lstStyle>
            <a:lvl1pPr indent="0" lvl="0" marL="0" marR="0" rtl="0" algn="l">
              <a:lnSpc>
                <a:spcPct val="110000"/>
              </a:lnSpc>
              <a:spcBef>
                <a:spcPts val="0"/>
              </a:spcBef>
              <a:buClr>
                <a:srgbClr val="545454"/>
              </a:buClr>
              <a:buFont typeface="Arial"/>
              <a:buNone/>
              <a:defRPr b="0" i="0" sz="1400" u="none" cap="none" strike="noStrike">
                <a:solidFill>
                  <a:srgbClr val="545454"/>
                </a:solidFill>
                <a:latin typeface="Roboto"/>
                <a:ea typeface="Roboto"/>
                <a:cs typeface="Roboto"/>
                <a:sym typeface="Roboto"/>
              </a:defRPr>
            </a:lvl1pPr>
            <a:lvl2pPr indent="-95250" lvl="1" marL="17145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2pPr>
            <a:lvl3pPr indent="-98425" lvl="2" marL="403225"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3pPr>
            <a:lvl4pPr indent="-101600" lvl="3" marL="63500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4pPr>
            <a:lvl5pPr indent="-95250" lvl="4" marL="85725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5pPr>
            <a:lvl6pPr indent="-85725" lvl="5" marL="1885950" marR="0" rtl="0" algn="l">
              <a:lnSpc>
                <a:spcPct val="90000"/>
              </a:lnSpc>
              <a:spcBef>
                <a:spcPts val="375"/>
              </a:spcBef>
              <a:buSzPct val="100000"/>
              <a:buChar char="•"/>
              <a:defRPr b="0" i="0" sz="1400" u="none" cap="none" strike="noStrike"/>
            </a:lvl6pPr>
            <a:lvl7pPr indent="-85725" lvl="6" marL="2228850" marR="0" rtl="0" algn="l">
              <a:lnSpc>
                <a:spcPct val="90000"/>
              </a:lnSpc>
              <a:spcBef>
                <a:spcPts val="375"/>
              </a:spcBef>
              <a:buSzPct val="100000"/>
              <a:buChar char="•"/>
              <a:defRPr b="0" i="0" sz="1400" u="none" cap="none" strike="noStrike"/>
            </a:lvl7pPr>
            <a:lvl8pPr indent="-85725" lvl="7" marL="2571750" marR="0" rtl="0" algn="l">
              <a:lnSpc>
                <a:spcPct val="90000"/>
              </a:lnSpc>
              <a:spcBef>
                <a:spcPts val="375"/>
              </a:spcBef>
              <a:buSzPct val="100000"/>
              <a:buChar char="•"/>
              <a:defRPr b="0" i="0" sz="1400" u="none" cap="none" strike="noStrike"/>
            </a:lvl8pPr>
            <a:lvl9pPr indent="-85725" lvl="8" marL="2914650" marR="0" rtl="0" algn="l">
              <a:lnSpc>
                <a:spcPct val="90000"/>
              </a:lnSpc>
              <a:spcBef>
                <a:spcPts val="375"/>
              </a:spcBef>
              <a:buSzPct val="100000"/>
              <a:buChar char="•"/>
              <a:defRPr b="0" i="0" sz="1400" u="none" cap="none" strike="noStrike"/>
            </a:lvl9pPr>
          </a:lstStyle>
          <a:p/>
        </p:txBody>
      </p:sp>
      <p:grpSp>
        <p:nvGrpSpPr>
          <p:cNvPr id="143" name="Shape 143"/>
          <p:cNvGrpSpPr/>
          <p:nvPr/>
        </p:nvGrpSpPr>
        <p:grpSpPr>
          <a:xfrm>
            <a:off x="2908925" y="0"/>
            <a:ext cx="6169100" cy="5143563"/>
            <a:chOff x="2908925" y="0"/>
            <a:chExt cx="6169100" cy="5143563"/>
          </a:xfrm>
        </p:grpSpPr>
        <p:grpSp>
          <p:nvGrpSpPr>
            <p:cNvPr id="144" name="Shape 144"/>
            <p:cNvGrpSpPr/>
            <p:nvPr/>
          </p:nvGrpSpPr>
          <p:grpSpPr>
            <a:xfrm>
              <a:off x="2908925" y="0"/>
              <a:ext cx="3838497" cy="5143500"/>
              <a:chOff x="2908925" y="0"/>
              <a:chExt cx="3838497" cy="5143500"/>
            </a:xfrm>
          </p:grpSpPr>
          <p:sp>
            <p:nvSpPr>
              <p:cNvPr id="145" name="Shape 145"/>
              <p:cNvSpPr/>
              <p:nvPr/>
            </p:nvSpPr>
            <p:spPr>
              <a:xfrm>
                <a:off x="3276600" y="0"/>
                <a:ext cx="2213700" cy="5143500"/>
              </a:xfrm>
              <a:prstGeom prst="trapezoid">
                <a:avLst>
                  <a:gd fmla="val 24749" name="adj"/>
                </a:avLst>
              </a:prstGeom>
              <a:solidFill>
                <a:srgbClr val="F5F5F5"/>
              </a:solidFill>
              <a:ln>
                <a:noFill/>
              </a:ln>
            </p:spPr>
            <p:txBody>
              <a:bodyPr anchorCtr="0" anchor="ctr" bIns="91425" lIns="91425" rIns="91425" tIns="91425">
                <a:noAutofit/>
              </a:bodyPr>
              <a:lstStyle/>
              <a:p>
                <a:pPr lvl="0">
                  <a:spcBef>
                    <a:spcPts val="0"/>
                  </a:spcBef>
                  <a:buNone/>
                </a:pPr>
                <a:r>
                  <a:t/>
                </a:r>
                <a:endParaRPr/>
              </a:p>
            </p:txBody>
          </p:sp>
          <p:pic>
            <p:nvPicPr>
              <p:cNvPr descr="quote page-05.png" id="146" name="Shape 146"/>
              <p:cNvPicPr preferRelativeResize="0"/>
              <p:nvPr/>
            </p:nvPicPr>
            <p:blipFill rotWithShape="1">
              <a:blip r:embed="rId4">
                <a:alphaModFix/>
              </a:blip>
              <a:srcRect b="7310" l="37237" r="0" t="10452"/>
              <a:stretch/>
            </p:blipFill>
            <p:spPr>
              <a:xfrm>
                <a:off x="2908925" y="3625375"/>
                <a:ext cx="3838497" cy="1518124"/>
              </a:xfrm>
              <a:prstGeom prst="rect">
                <a:avLst/>
              </a:prstGeom>
              <a:noFill/>
              <a:ln>
                <a:noFill/>
              </a:ln>
            </p:spPr>
          </p:pic>
        </p:grpSp>
        <p:pic>
          <p:nvPicPr>
            <p:cNvPr descr="logo_lockup_cloud_light.png" id="147" name="Shape 147"/>
            <p:cNvPicPr preferRelativeResize="0"/>
            <p:nvPr/>
          </p:nvPicPr>
          <p:blipFill rotWithShape="1">
            <a:blip r:embed="rId5">
              <a:alphaModFix/>
            </a:blip>
            <a:srcRect b="0" l="0" r="0" t="0"/>
            <a:stretch/>
          </p:blipFill>
          <p:spPr>
            <a:xfrm>
              <a:off x="8279425" y="4913738"/>
              <a:ext cx="798600" cy="229825"/>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hoto 1">
    <p:spTree>
      <p:nvGrpSpPr>
        <p:cNvPr id="148" name="Shape 148"/>
        <p:cNvGrpSpPr/>
        <p:nvPr/>
      </p:nvGrpSpPr>
      <p:grpSpPr>
        <a:xfrm>
          <a:off x="0" y="0"/>
          <a:ext cx="0" cy="0"/>
          <a:chOff x="0" y="0"/>
          <a:chExt cx="0" cy="0"/>
        </a:xfrm>
      </p:grpSpPr>
      <p:pic>
        <p:nvPicPr>
          <p:cNvPr descr="Google for Work teams up with PopSugar in San Francisco, California." id="149" name="Shape 149"/>
          <p:cNvPicPr preferRelativeResize="0"/>
          <p:nvPr/>
        </p:nvPicPr>
        <p:blipFill rotWithShape="1">
          <a:blip r:embed="rId2">
            <a:alphaModFix/>
          </a:blip>
          <a:srcRect b="4627" l="910" r="15511" t="24836"/>
          <a:stretch/>
        </p:blipFill>
        <p:spPr>
          <a:xfrm>
            <a:off x="0" y="0"/>
            <a:ext cx="9143997" cy="5143500"/>
          </a:xfrm>
          <a:prstGeom prst="rect">
            <a:avLst/>
          </a:prstGeom>
          <a:noFill/>
          <a:ln>
            <a:noFill/>
          </a:ln>
        </p:spPr>
      </p:pic>
      <p:pic>
        <p:nvPicPr>
          <p:cNvPr descr="quote page-03.png" id="150" name="Shape 150"/>
          <p:cNvPicPr preferRelativeResize="0"/>
          <p:nvPr/>
        </p:nvPicPr>
        <p:blipFill>
          <a:blip r:embed="rId3">
            <a:alphaModFix/>
          </a:blip>
          <a:stretch>
            <a:fillRect/>
          </a:stretch>
        </p:blipFill>
        <p:spPr>
          <a:xfrm flipH="1">
            <a:off x="1" y="2419350"/>
            <a:ext cx="2686898" cy="2724148"/>
          </a:xfrm>
          <a:prstGeom prst="rect">
            <a:avLst/>
          </a:prstGeom>
          <a:noFill/>
          <a:ln>
            <a:noFill/>
          </a:ln>
        </p:spPr>
      </p:pic>
      <p:pic>
        <p:nvPicPr>
          <p:cNvPr descr="next_2017_logo_bluebg_wo_gc.png" id="151" name="Shape 151"/>
          <p:cNvPicPr preferRelativeResize="0"/>
          <p:nvPr/>
        </p:nvPicPr>
        <p:blipFill rotWithShape="1">
          <a:blip r:embed="rId4">
            <a:alphaModFix/>
          </a:blip>
          <a:srcRect b="10" l="0" r="0" t="0"/>
          <a:stretch/>
        </p:blipFill>
        <p:spPr>
          <a:xfrm>
            <a:off x="105800" y="4870274"/>
            <a:ext cx="508150" cy="187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rgbClr val="F5F5F5"/>
        </a:solidFill>
      </p:bgPr>
    </p:bg>
    <p:spTree>
      <p:nvGrpSpPr>
        <p:cNvPr id="13" name="Shape 13"/>
        <p:cNvGrpSpPr/>
        <p:nvPr/>
      </p:nvGrpSpPr>
      <p:grpSpPr>
        <a:xfrm>
          <a:off x="0" y="0"/>
          <a:ext cx="0" cy="0"/>
          <a:chOff x="0" y="0"/>
          <a:chExt cx="0" cy="0"/>
        </a:xfrm>
      </p:grpSpPr>
      <p:pic>
        <p:nvPicPr>
          <p:cNvPr id="14" name="Shape 1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 name="Shape 15"/>
          <p:cNvSpPr txBox="1"/>
          <p:nvPr>
            <p:ph type="ctrTitle"/>
          </p:nvPr>
        </p:nvSpPr>
        <p:spPr>
          <a:xfrm>
            <a:off x="530699" y="1677575"/>
            <a:ext cx="4965300" cy="1478100"/>
          </a:xfrm>
          <a:prstGeom prst="rect">
            <a:avLst/>
          </a:prstGeom>
          <a:noFill/>
          <a:ln>
            <a:noFill/>
          </a:ln>
        </p:spPr>
        <p:txBody>
          <a:bodyPr anchorCtr="0" anchor="b" bIns="91425" lIns="91425" rIns="91425" tIns="91425"/>
          <a:lstStyle>
            <a:lvl1pPr indent="0" lvl="0" marL="0" marR="0" rtl="0" algn="l">
              <a:lnSpc>
                <a:spcPct val="100000"/>
              </a:lnSpc>
              <a:spcBef>
                <a:spcPts val="0"/>
              </a:spcBef>
              <a:buClr>
                <a:schemeClr val="accent1"/>
              </a:buClr>
              <a:buSzPct val="100000"/>
              <a:buFont typeface="Roboto"/>
              <a:buNone/>
              <a:defRPr b="0" i="0" sz="3400" u="none" cap="none" strike="noStrike">
                <a:solidFill>
                  <a:schemeClr val="accent1"/>
                </a:solidFill>
                <a:latin typeface="Roboto"/>
                <a:ea typeface="Roboto"/>
                <a:cs typeface="Roboto"/>
                <a:sym typeface="Roboto"/>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6" name="Shape 16"/>
          <p:cNvSpPr txBox="1"/>
          <p:nvPr>
            <p:ph idx="1" type="subTitle"/>
          </p:nvPr>
        </p:nvSpPr>
        <p:spPr>
          <a:xfrm>
            <a:off x="534827" y="3136775"/>
            <a:ext cx="5848800" cy="1111200"/>
          </a:xfrm>
          <a:prstGeom prst="rect">
            <a:avLst/>
          </a:prstGeom>
          <a:noFill/>
          <a:ln>
            <a:noFill/>
          </a:ln>
        </p:spPr>
        <p:txBody>
          <a:bodyPr anchorCtr="0" anchor="t" bIns="91425" lIns="91425" rIns="91425" tIns="91425"/>
          <a:lstStyle>
            <a:lvl1pPr indent="0" lvl="0" marL="0" marR="0" rtl="0" algn="l">
              <a:lnSpc>
                <a:spcPct val="110000"/>
              </a:lnSpc>
              <a:spcBef>
                <a:spcPts val="0"/>
              </a:spcBef>
              <a:buClr>
                <a:srgbClr val="A1A1A1"/>
              </a:buClr>
              <a:buSzPct val="42857"/>
              <a:buFont typeface="Arial"/>
              <a:buNone/>
              <a:defRPr b="0" i="0" sz="21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buClr>
                <a:srgbClr val="545454"/>
              </a:buClr>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buClr>
                <a:srgbClr val="545454"/>
              </a:buClr>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buClr>
                <a:srgbClr val="545454"/>
              </a:buClr>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buClr>
                <a:srgbClr val="545454"/>
              </a:buClr>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buClr>
                <a:schemeClr val="dk1"/>
              </a:buClr>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buClr>
                <a:schemeClr val="dk1"/>
              </a:buClr>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buClr>
                <a:schemeClr val="dk1"/>
              </a:buClr>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buClr>
                <a:schemeClr val="dk1"/>
              </a:buClr>
              <a:buFont typeface="Arial"/>
              <a:buNone/>
              <a:defRPr b="0" i="0" sz="1200" u="none" cap="none" strike="noStrike">
                <a:solidFill>
                  <a:schemeClr val="dk1"/>
                </a:solidFill>
                <a:latin typeface="Calibri"/>
                <a:ea typeface="Calibri"/>
                <a:cs typeface="Calibri"/>
                <a:sym typeface="Calibri"/>
              </a:defRPr>
            </a:lvl9pPr>
          </a:lstStyle>
          <a:p/>
        </p:txBody>
      </p:sp>
      <p:pic>
        <p:nvPicPr>
          <p:cNvPr descr="next_2017_logo_blue_w_gc.png" id="17" name="Shape 17"/>
          <p:cNvPicPr preferRelativeResize="0"/>
          <p:nvPr/>
        </p:nvPicPr>
        <p:blipFill>
          <a:blip r:embed="rId3">
            <a:alphaModFix/>
          </a:blip>
          <a:stretch>
            <a:fillRect/>
          </a:stretch>
        </p:blipFill>
        <p:spPr>
          <a:xfrm>
            <a:off x="661450" y="597774"/>
            <a:ext cx="1696553" cy="8361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hoto 2">
    <p:spTree>
      <p:nvGrpSpPr>
        <p:cNvPr id="152" name="Shape 152"/>
        <p:cNvGrpSpPr/>
        <p:nvPr/>
      </p:nvGrpSpPr>
      <p:grpSpPr>
        <a:xfrm>
          <a:off x="0" y="0"/>
          <a:ext cx="0" cy="0"/>
          <a:chOff x="0" y="0"/>
          <a:chExt cx="0" cy="0"/>
        </a:xfrm>
      </p:grpSpPr>
      <p:pic>
        <p:nvPicPr>
          <p:cNvPr descr="Google for Work teams up with PopSugar in San Francisco, California." id="153" name="Shape 153"/>
          <p:cNvPicPr preferRelativeResize="0"/>
          <p:nvPr/>
        </p:nvPicPr>
        <p:blipFill rotWithShape="1">
          <a:blip r:embed="rId2">
            <a:alphaModFix/>
          </a:blip>
          <a:srcRect b="4627" l="910" r="15511" t="24836"/>
          <a:stretch/>
        </p:blipFill>
        <p:spPr>
          <a:xfrm>
            <a:off x="0" y="0"/>
            <a:ext cx="9143997" cy="5143500"/>
          </a:xfrm>
          <a:prstGeom prst="rect">
            <a:avLst/>
          </a:prstGeom>
          <a:noFill/>
          <a:ln>
            <a:noFill/>
          </a:ln>
        </p:spPr>
      </p:pic>
      <p:sp>
        <p:nvSpPr>
          <p:cNvPr id="154" name="Shape 154"/>
          <p:cNvSpPr/>
          <p:nvPr/>
        </p:nvSpPr>
        <p:spPr>
          <a:xfrm flipH="1">
            <a:off x="4700421" y="4870275"/>
            <a:ext cx="4453800" cy="273300"/>
          </a:xfrm>
          <a:prstGeom prst="rtTriangle">
            <a:avLst/>
          </a:prstGeom>
          <a:solidFill>
            <a:srgbClr val="2269D1"/>
          </a:solidFill>
          <a:ln>
            <a:noFill/>
          </a:ln>
        </p:spPr>
        <p:txBody>
          <a:bodyPr anchorCtr="0" anchor="ctr" bIns="91425" lIns="91425" rIns="91425" tIns="91425">
            <a:noAutofit/>
          </a:bodyPr>
          <a:lstStyle/>
          <a:p>
            <a:pPr lvl="0">
              <a:spcBef>
                <a:spcPts val="0"/>
              </a:spcBef>
              <a:buNone/>
            </a:pPr>
            <a:r>
              <a:t/>
            </a:r>
            <a:endParaRPr/>
          </a:p>
        </p:txBody>
      </p:sp>
      <p:sp>
        <p:nvSpPr>
          <p:cNvPr id="155" name="Shape 155"/>
          <p:cNvSpPr/>
          <p:nvPr/>
        </p:nvSpPr>
        <p:spPr>
          <a:xfrm>
            <a:off x="0" y="4796475"/>
            <a:ext cx="8045400" cy="347100"/>
          </a:xfrm>
          <a:prstGeom prst="rtTriangle">
            <a:avLst/>
          </a:prstGeom>
          <a:solidFill>
            <a:srgbClr val="4285F4"/>
          </a:solidFill>
          <a:ln>
            <a:noFill/>
          </a:ln>
        </p:spPr>
        <p:txBody>
          <a:bodyPr anchorCtr="0" anchor="ctr" bIns="91425" lIns="91425" rIns="91425" tIns="91425">
            <a:noAutofit/>
          </a:bodyPr>
          <a:lstStyle/>
          <a:p>
            <a:pPr lvl="0">
              <a:spcBef>
                <a:spcPts val="0"/>
              </a:spcBef>
              <a:buNone/>
            </a:pPr>
            <a:r>
              <a:t/>
            </a:r>
            <a:endParaRPr/>
          </a:p>
        </p:txBody>
      </p:sp>
      <p:pic>
        <p:nvPicPr>
          <p:cNvPr descr="logo_lockup_cloud_light.png" id="156" name="Shape 156"/>
          <p:cNvPicPr preferRelativeResize="0"/>
          <p:nvPr/>
        </p:nvPicPr>
        <p:blipFill rotWithShape="1">
          <a:blip r:embed="rId3">
            <a:alphaModFix/>
          </a:blip>
          <a:srcRect b="0" l="0" r="0" t="0"/>
          <a:stretch/>
        </p:blipFill>
        <p:spPr>
          <a:xfrm>
            <a:off x="8279425" y="4913738"/>
            <a:ext cx="798600" cy="229825"/>
          </a:xfrm>
          <a:prstGeom prst="rect">
            <a:avLst/>
          </a:prstGeom>
          <a:noFill/>
          <a:ln>
            <a:noFill/>
          </a:ln>
        </p:spPr>
      </p:pic>
      <p:pic>
        <p:nvPicPr>
          <p:cNvPr descr="next_2017_logo_bluebg_wo_gc.png" id="157" name="Shape 157"/>
          <p:cNvPicPr preferRelativeResize="0"/>
          <p:nvPr/>
        </p:nvPicPr>
        <p:blipFill rotWithShape="1">
          <a:blip r:embed="rId4">
            <a:alphaModFix/>
          </a:blip>
          <a:srcRect b="10" l="0" r="0" t="0"/>
          <a:stretch/>
        </p:blipFill>
        <p:spPr>
          <a:xfrm>
            <a:off x="105800" y="4870274"/>
            <a:ext cx="508150" cy="1872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losing Slide">
    <p:bg>
      <p:bgPr>
        <a:solidFill>
          <a:srgbClr val="F5F5F5"/>
        </a:solidFill>
      </p:bgPr>
    </p:bg>
    <p:spTree>
      <p:nvGrpSpPr>
        <p:cNvPr id="158" name="Shape 158"/>
        <p:cNvGrpSpPr/>
        <p:nvPr/>
      </p:nvGrpSpPr>
      <p:grpSpPr>
        <a:xfrm>
          <a:off x="0" y="0"/>
          <a:ext cx="0" cy="0"/>
          <a:chOff x="0" y="0"/>
          <a:chExt cx="0" cy="0"/>
        </a:xfrm>
      </p:grpSpPr>
      <p:pic>
        <p:nvPicPr>
          <p:cNvPr descr="Google_Next_17_Template_Animations_Little_Loop_Blue_Loop_Final_V2.gif" id="159" name="Shape 15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60" name="Shape 160"/>
          <p:cNvSpPr txBox="1"/>
          <p:nvPr>
            <p:ph type="title"/>
          </p:nvPr>
        </p:nvSpPr>
        <p:spPr>
          <a:xfrm>
            <a:off x="0" y="3202600"/>
            <a:ext cx="9144000" cy="778800"/>
          </a:xfrm>
          <a:prstGeom prst="rect">
            <a:avLst/>
          </a:prstGeom>
          <a:noFill/>
          <a:ln>
            <a:noFill/>
          </a:ln>
        </p:spPr>
        <p:txBody>
          <a:bodyPr anchorCtr="0" anchor="t" bIns="91425" lIns="91425" rIns="91425" tIns="91425"/>
          <a:lstStyle>
            <a:lvl1pPr indent="0" lvl="0" marL="0" marR="0" rtl="0" algn="ctr">
              <a:lnSpc>
                <a:spcPct val="100000"/>
              </a:lnSpc>
              <a:spcBef>
                <a:spcPts val="0"/>
              </a:spcBef>
              <a:buClr>
                <a:srgbClr val="545454"/>
              </a:buClr>
              <a:buSzPct val="100000"/>
              <a:buFont typeface="Roboto"/>
              <a:buNone/>
              <a:defRPr b="0" i="0" sz="2400" u="none" cap="none" strike="noStrike">
                <a:solidFill>
                  <a:srgbClr val="545454"/>
                </a:solidFill>
                <a:latin typeface="Roboto"/>
                <a:ea typeface="Roboto"/>
                <a:cs typeface="Roboto"/>
                <a:sym typeface="Roboto"/>
              </a:defRPr>
            </a:lvl1pPr>
            <a:lvl2pPr indent="0" lvl="1" rtl="0" algn="ctr">
              <a:spcBef>
                <a:spcPts val="0"/>
              </a:spcBef>
              <a:buNone/>
              <a:defRPr sz="1800"/>
            </a:lvl2pPr>
            <a:lvl3pPr indent="0" lvl="2" rtl="0" algn="ctr">
              <a:spcBef>
                <a:spcPts val="0"/>
              </a:spcBef>
              <a:buNone/>
              <a:defRPr sz="1800"/>
            </a:lvl3pPr>
            <a:lvl4pPr indent="0" lvl="3" rtl="0" algn="ctr">
              <a:spcBef>
                <a:spcPts val="0"/>
              </a:spcBef>
              <a:buNone/>
              <a:defRPr sz="1800"/>
            </a:lvl4pPr>
            <a:lvl5pPr indent="0" lvl="4" rtl="0" algn="ctr">
              <a:spcBef>
                <a:spcPts val="0"/>
              </a:spcBef>
              <a:buNone/>
              <a:defRPr sz="1800"/>
            </a:lvl5pPr>
            <a:lvl6pPr indent="0" lvl="5" rtl="0" algn="ctr">
              <a:spcBef>
                <a:spcPts val="0"/>
              </a:spcBef>
              <a:buNone/>
              <a:defRPr sz="1800"/>
            </a:lvl6pPr>
            <a:lvl7pPr indent="0" lvl="6" rtl="0" algn="ctr">
              <a:spcBef>
                <a:spcPts val="0"/>
              </a:spcBef>
              <a:buNone/>
              <a:defRPr sz="1800"/>
            </a:lvl7pPr>
            <a:lvl8pPr indent="0" lvl="7" rtl="0" algn="ctr">
              <a:spcBef>
                <a:spcPts val="0"/>
              </a:spcBef>
              <a:buNone/>
              <a:defRPr sz="1800"/>
            </a:lvl8pPr>
            <a:lvl9pPr indent="0" lvl="8" rtl="0" algn="ctr">
              <a:spcBef>
                <a:spcPts val="0"/>
              </a:spcBef>
              <a:buNone/>
              <a:defRPr sz="1800"/>
            </a:lvl9pPr>
          </a:lstStyle>
          <a:p/>
        </p:txBody>
      </p:sp>
      <p:pic>
        <p:nvPicPr>
          <p:cNvPr descr="logo_lockup_cloud_dark.png" id="161" name="Shape 161"/>
          <p:cNvPicPr preferRelativeResize="0"/>
          <p:nvPr/>
        </p:nvPicPr>
        <p:blipFill rotWithShape="1">
          <a:blip r:embed="rId3">
            <a:alphaModFix/>
          </a:blip>
          <a:srcRect b="0" l="0" r="0" t="0"/>
          <a:stretch/>
        </p:blipFill>
        <p:spPr>
          <a:xfrm>
            <a:off x="8284600" y="4913675"/>
            <a:ext cx="798600" cy="229825"/>
          </a:xfrm>
          <a:prstGeom prst="rect">
            <a:avLst/>
          </a:prstGeom>
          <a:noFill/>
          <a:ln>
            <a:noFill/>
          </a:ln>
        </p:spPr>
      </p:pic>
      <p:pic>
        <p:nvPicPr>
          <p:cNvPr descr="next_2017_logo_blue_wo_gc.png" id="162" name="Shape 162"/>
          <p:cNvPicPr preferRelativeResize="0"/>
          <p:nvPr/>
        </p:nvPicPr>
        <p:blipFill rotWithShape="1">
          <a:blip r:embed="rId4">
            <a:alphaModFix/>
          </a:blip>
          <a:srcRect b="10" l="0" r="0" t="0"/>
          <a:stretch/>
        </p:blipFill>
        <p:spPr>
          <a:xfrm>
            <a:off x="105800" y="4870274"/>
            <a:ext cx="508150" cy="1872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nd Slide - Static Blue">
    <p:bg>
      <p:bgPr>
        <a:solidFill>
          <a:schemeClr val="lt2"/>
        </a:solidFill>
      </p:bgPr>
    </p:bg>
    <p:spTree>
      <p:nvGrpSpPr>
        <p:cNvPr id="163" name="Shape 163"/>
        <p:cNvGrpSpPr/>
        <p:nvPr/>
      </p:nvGrpSpPr>
      <p:grpSpPr>
        <a:xfrm>
          <a:off x="0" y="0"/>
          <a:ext cx="0" cy="0"/>
          <a:chOff x="0" y="0"/>
          <a:chExt cx="0" cy="0"/>
        </a:xfrm>
      </p:grpSpPr>
      <p:sp>
        <p:nvSpPr>
          <p:cNvPr id="164" name="Shape 164"/>
          <p:cNvSpPr txBox="1"/>
          <p:nvPr>
            <p:ph type="title"/>
          </p:nvPr>
        </p:nvSpPr>
        <p:spPr>
          <a:xfrm>
            <a:off x="0" y="3202600"/>
            <a:ext cx="9144000" cy="778800"/>
          </a:xfrm>
          <a:prstGeom prst="rect">
            <a:avLst/>
          </a:prstGeom>
          <a:noFill/>
          <a:ln>
            <a:noFill/>
          </a:ln>
        </p:spPr>
        <p:txBody>
          <a:bodyPr anchorCtr="0" anchor="t" bIns="91425" lIns="91425" rIns="91425" tIns="91425"/>
          <a:lstStyle>
            <a:lvl1pPr indent="0" lvl="0" marL="0" marR="0" rtl="0" algn="ctr">
              <a:lnSpc>
                <a:spcPct val="100000"/>
              </a:lnSpc>
              <a:spcBef>
                <a:spcPts val="0"/>
              </a:spcBef>
              <a:buClr>
                <a:srgbClr val="545454"/>
              </a:buClr>
              <a:buSzPct val="100000"/>
              <a:buFont typeface="Roboto"/>
              <a:buNone/>
              <a:defRPr b="0" i="0" sz="2400" u="none" cap="none" strike="noStrike">
                <a:solidFill>
                  <a:srgbClr val="545454"/>
                </a:solidFill>
                <a:latin typeface="Roboto"/>
                <a:ea typeface="Roboto"/>
                <a:cs typeface="Roboto"/>
                <a:sym typeface="Roboto"/>
              </a:defRPr>
            </a:lvl1pPr>
            <a:lvl2pPr indent="0" lvl="1" rtl="0" algn="ctr">
              <a:spcBef>
                <a:spcPts val="0"/>
              </a:spcBef>
              <a:buNone/>
              <a:defRPr sz="1800"/>
            </a:lvl2pPr>
            <a:lvl3pPr indent="0" lvl="2" rtl="0" algn="ctr">
              <a:spcBef>
                <a:spcPts val="0"/>
              </a:spcBef>
              <a:buNone/>
              <a:defRPr sz="1800"/>
            </a:lvl3pPr>
            <a:lvl4pPr indent="0" lvl="3" rtl="0" algn="ctr">
              <a:spcBef>
                <a:spcPts val="0"/>
              </a:spcBef>
              <a:buNone/>
              <a:defRPr sz="1800"/>
            </a:lvl4pPr>
            <a:lvl5pPr indent="0" lvl="4" rtl="0" algn="ctr">
              <a:spcBef>
                <a:spcPts val="0"/>
              </a:spcBef>
              <a:buNone/>
              <a:defRPr sz="1800"/>
            </a:lvl5pPr>
            <a:lvl6pPr indent="0" lvl="5" rtl="0" algn="ctr">
              <a:spcBef>
                <a:spcPts val="0"/>
              </a:spcBef>
              <a:buNone/>
              <a:defRPr sz="1800"/>
            </a:lvl6pPr>
            <a:lvl7pPr indent="0" lvl="6" rtl="0" algn="ctr">
              <a:spcBef>
                <a:spcPts val="0"/>
              </a:spcBef>
              <a:buNone/>
              <a:defRPr sz="1800"/>
            </a:lvl7pPr>
            <a:lvl8pPr indent="0" lvl="7" rtl="0" algn="ctr">
              <a:spcBef>
                <a:spcPts val="0"/>
              </a:spcBef>
              <a:buNone/>
              <a:defRPr sz="1800"/>
            </a:lvl8pPr>
            <a:lvl9pPr indent="0" lvl="8" rtl="0" algn="ctr">
              <a:spcBef>
                <a:spcPts val="0"/>
              </a:spcBef>
              <a:buNone/>
              <a:defRPr sz="1800"/>
            </a:lvl9pPr>
          </a:lstStyle>
          <a:p/>
        </p:txBody>
      </p:sp>
      <p:pic>
        <p:nvPicPr>
          <p:cNvPr descr="logo_lockup_cloud_dark.png" id="165" name="Shape 165"/>
          <p:cNvPicPr preferRelativeResize="0"/>
          <p:nvPr/>
        </p:nvPicPr>
        <p:blipFill rotWithShape="1">
          <a:blip r:embed="rId2">
            <a:alphaModFix/>
          </a:blip>
          <a:srcRect b="0" l="0" r="0" t="0"/>
          <a:stretch/>
        </p:blipFill>
        <p:spPr>
          <a:xfrm>
            <a:off x="8284600" y="4913675"/>
            <a:ext cx="798600" cy="229825"/>
          </a:xfrm>
          <a:prstGeom prst="rect">
            <a:avLst/>
          </a:prstGeom>
          <a:noFill/>
          <a:ln>
            <a:noFill/>
          </a:ln>
        </p:spPr>
      </p:pic>
      <p:pic>
        <p:nvPicPr>
          <p:cNvPr descr="next_2017_logo_blue_wo_gc.png" id="166" name="Shape 166"/>
          <p:cNvPicPr preferRelativeResize="0"/>
          <p:nvPr/>
        </p:nvPicPr>
        <p:blipFill rotWithShape="1">
          <a:blip r:embed="rId3">
            <a:alphaModFix/>
          </a:blip>
          <a:srcRect b="10" l="0" r="0" t="0"/>
          <a:stretch/>
        </p:blipFill>
        <p:spPr>
          <a:xfrm>
            <a:off x="105800" y="4870274"/>
            <a:ext cx="508150" cy="187200"/>
          </a:xfrm>
          <a:prstGeom prst="rect">
            <a:avLst/>
          </a:prstGeom>
          <a:noFill/>
          <a:ln>
            <a:noFill/>
          </a:ln>
        </p:spPr>
      </p:pic>
      <p:pic>
        <p:nvPicPr>
          <p:cNvPr id="167" name="Shape 167"/>
          <p:cNvPicPr preferRelativeResize="0"/>
          <p:nvPr/>
        </p:nvPicPr>
        <p:blipFill>
          <a:blip r:embed="rId4">
            <a:alphaModFix/>
          </a:blip>
          <a:stretch>
            <a:fillRect/>
          </a:stretch>
        </p:blipFill>
        <p:spPr>
          <a:xfrm>
            <a:off x="3729639" y="2061260"/>
            <a:ext cx="1710374" cy="8429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Slide 2 2 2 1 1 1 1 1 1 2 1">
    <p:bg>
      <p:bgPr>
        <a:solidFill>
          <a:srgbClr val="D7D7D7"/>
        </a:solidFill>
      </p:bgPr>
    </p:bg>
    <p:spTree>
      <p:nvGrpSpPr>
        <p:cNvPr id="168" name="Shape 168"/>
        <p:cNvGrpSpPr/>
        <p:nvPr/>
      </p:nvGrpSpPr>
      <p:grpSpPr>
        <a:xfrm>
          <a:off x="0" y="0"/>
          <a:ext cx="0" cy="0"/>
          <a:chOff x="0" y="0"/>
          <a:chExt cx="0" cy="0"/>
        </a:xfrm>
      </p:grpSpPr>
      <p:sp>
        <p:nvSpPr>
          <p:cNvPr id="169" name="Shape 169"/>
          <p:cNvSpPr/>
          <p:nvPr/>
        </p:nvSpPr>
        <p:spPr>
          <a:xfrm>
            <a:off x="6193600" y="0"/>
            <a:ext cx="2950500" cy="5157000"/>
          </a:xfrm>
          <a:prstGeom prst="rect">
            <a:avLst/>
          </a:prstGeom>
          <a:solidFill>
            <a:srgbClr val="F5F5F5"/>
          </a:solidFill>
          <a:ln>
            <a:noFill/>
          </a:ln>
        </p:spPr>
        <p:txBody>
          <a:bodyPr anchorCtr="0" anchor="ctr" bIns="91425" lIns="91425" rIns="91425" tIns="91425">
            <a:noAutofit/>
          </a:bodyPr>
          <a:lstStyle/>
          <a:p>
            <a:pPr lvl="0">
              <a:spcBef>
                <a:spcPts val="0"/>
              </a:spcBef>
              <a:buNone/>
            </a:pPr>
            <a:r>
              <a:t/>
            </a:r>
            <a:endParaRPr/>
          </a:p>
        </p:txBody>
      </p:sp>
      <p:pic>
        <p:nvPicPr>
          <p:cNvPr id="170" name="Shape 170"/>
          <p:cNvPicPr preferRelativeResize="0"/>
          <p:nvPr/>
        </p:nvPicPr>
        <p:blipFill>
          <a:blip r:embed="rId2">
            <a:alphaModFix/>
          </a:blip>
          <a:stretch>
            <a:fillRect/>
          </a:stretch>
        </p:blipFill>
        <p:spPr>
          <a:xfrm>
            <a:off x="0" y="-6749"/>
            <a:ext cx="9144000" cy="5157000"/>
          </a:xfrm>
          <a:prstGeom prst="rect">
            <a:avLst/>
          </a:prstGeom>
          <a:noFill/>
          <a:ln>
            <a:noFill/>
          </a:ln>
        </p:spPr>
      </p:pic>
      <p:pic>
        <p:nvPicPr>
          <p:cNvPr descr="logo_lockup_cloud_dark.png" id="171" name="Shape 171"/>
          <p:cNvPicPr preferRelativeResize="0"/>
          <p:nvPr/>
        </p:nvPicPr>
        <p:blipFill rotWithShape="1">
          <a:blip r:embed="rId3">
            <a:alphaModFix/>
          </a:blip>
          <a:srcRect b="0" l="0" r="0" t="0"/>
          <a:stretch/>
        </p:blipFill>
        <p:spPr>
          <a:xfrm>
            <a:off x="8284600" y="4913675"/>
            <a:ext cx="798600" cy="229825"/>
          </a:xfrm>
          <a:prstGeom prst="rect">
            <a:avLst/>
          </a:prstGeom>
          <a:noFill/>
          <a:ln>
            <a:noFill/>
          </a:ln>
        </p:spPr>
      </p:pic>
      <p:pic>
        <p:nvPicPr>
          <p:cNvPr descr="next_2017_logo_bluebg_wo_gc.png" id="172" name="Shape 172"/>
          <p:cNvPicPr preferRelativeResize="0"/>
          <p:nvPr/>
        </p:nvPicPr>
        <p:blipFill rotWithShape="1">
          <a:blip r:embed="rId4">
            <a:alphaModFix/>
          </a:blip>
          <a:srcRect b="10" l="0" r="0" t="0"/>
          <a:stretch/>
        </p:blipFill>
        <p:spPr>
          <a:xfrm>
            <a:off x="105800" y="4870274"/>
            <a:ext cx="508150" cy="187200"/>
          </a:xfrm>
          <a:prstGeom prst="rect">
            <a:avLst/>
          </a:prstGeom>
          <a:noFill/>
          <a:ln>
            <a:noFill/>
          </a:ln>
        </p:spPr>
      </p:pic>
      <p:sp>
        <p:nvSpPr>
          <p:cNvPr id="173" name="Shape 173"/>
          <p:cNvSpPr txBox="1"/>
          <p:nvPr>
            <p:ph type="ctrTitle"/>
          </p:nvPr>
        </p:nvSpPr>
        <p:spPr>
          <a:xfrm>
            <a:off x="530699" y="1379775"/>
            <a:ext cx="4164000" cy="1478100"/>
          </a:xfrm>
          <a:prstGeom prst="rect">
            <a:avLst/>
          </a:prstGeom>
          <a:noFill/>
          <a:ln>
            <a:noFill/>
          </a:ln>
        </p:spPr>
        <p:txBody>
          <a:bodyPr anchorCtr="0" anchor="b" bIns="91425" lIns="91425" rIns="91425" tIns="91425"/>
          <a:lstStyle>
            <a:lvl1pPr indent="0" lvl="0" marL="0" marR="0" rtl="0" algn="l">
              <a:lnSpc>
                <a:spcPct val="100000"/>
              </a:lnSpc>
              <a:spcBef>
                <a:spcPts val="0"/>
              </a:spcBef>
              <a:buClr>
                <a:srgbClr val="F5F5F5"/>
              </a:buClr>
              <a:buSzPct val="100000"/>
              <a:buFont typeface="Roboto"/>
              <a:buNone/>
              <a:defRPr b="0" i="0" sz="3400" u="none" cap="none" strike="noStrike">
                <a:solidFill>
                  <a:srgbClr val="F5F5F5"/>
                </a:solidFill>
                <a:latin typeface="Roboto"/>
                <a:ea typeface="Roboto"/>
                <a:cs typeface="Roboto"/>
                <a:sym typeface="Roboto"/>
              </a:defRPr>
            </a:lvl1pPr>
            <a:lvl2pPr indent="0" lvl="1" rtl="0">
              <a:spcBef>
                <a:spcPts val="0"/>
              </a:spcBef>
              <a:buClr>
                <a:srgbClr val="F5F5F5"/>
              </a:buClr>
              <a:buNone/>
              <a:defRPr sz="1800">
                <a:solidFill>
                  <a:srgbClr val="F5F5F5"/>
                </a:solidFill>
              </a:defRPr>
            </a:lvl2pPr>
            <a:lvl3pPr indent="0" lvl="2" rtl="0">
              <a:spcBef>
                <a:spcPts val="0"/>
              </a:spcBef>
              <a:buClr>
                <a:srgbClr val="F5F5F5"/>
              </a:buClr>
              <a:buNone/>
              <a:defRPr sz="1800">
                <a:solidFill>
                  <a:srgbClr val="F5F5F5"/>
                </a:solidFill>
              </a:defRPr>
            </a:lvl3pPr>
            <a:lvl4pPr indent="0" lvl="3" rtl="0">
              <a:spcBef>
                <a:spcPts val="0"/>
              </a:spcBef>
              <a:buClr>
                <a:srgbClr val="F5F5F5"/>
              </a:buClr>
              <a:buNone/>
              <a:defRPr sz="1800">
                <a:solidFill>
                  <a:srgbClr val="F5F5F5"/>
                </a:solidFill>
              </a:defRPr>
            </a:lvl4pPr>
            <a:lvl5pPr indent="0" lvl="4" rtl="0">
              <a:spcBef>
                <a:spcPts val="0"/>
              </a:spcBef>
              <a:buClr>
                <a:srgbClr val="F5F5F5"/>
              </a:buClr>
              <a:buNone/>
              <a:defRPr sz="1800">
                <a:solidFill>
                  <a:srgbClr val="F5F5F5"/>
                </a:solidFill>
              </a:defRPr>
            </a:lvl5pPr>
            <a:lvl6pPr indent="0" lvl="5" rtl="0">
              <a:spcBef>
                <a:spcPts val="0"/>
              </a:spcBef>
              <a:buClr>
                <a:srgbClr val="F5F5F5"/>
              </a:buClr>
              <a:buNone/>
              <a:defRPr sz="1800">
                <a:solidFill>
                  <a:srgbClr val="F5F5F5"/>
                </a:solidFill>
              </a:defRPr>
            </a:lvl6pPr>
            <a:lvl7pPr indent="0" lvl="6" rtl="0">
              <a:spcBef>
                <a:spcPts val="0"/>
              </a:spcBef>
              <a:buClr>
                <a:srgbClr val="F5F5F5"/>
              </a:buClr>
              <a:buNone/>
              <a:defRPr sz="1800">
                <a:solidFill>
                  <a:srgbClr val="F5F5F5"/>
                </a:solidFill>
              </a:defRPr>
            </a:lvl7pPr>
            <a:lvl8pPr indent="0" lvl="7" rtl="0">
              <a:spcBef>
                <a:spcPts val="0"/>
              </a:spcBef>
              <a:buClr>
                <a:srgbClr val="F5F5F5"/>
              </a:buClr>
              <a:buNone/>
              <a:defRPr sz="1800">
                <a:solidFill>
                  <a:srgbClr val="F5F5F5"/>
                </a:solidFill>
              </a:defRPr>
            </a:lvl8pPr>
            <a:lvl9pPr indent="0" lvl="8" rtl="0">
              <a:spcBef>
                <a:spcPts val="0"/>
              </a:spcBef>
              <a:buClr>
                <a:srgbClr val="F5F5F5"/>
              </a:buClr>
              <a:buNone/>
              <a:defRPr sz="1800">
                <a:solidFill>
                  <a:srgbClr val="F5F5F5"/>
                </a:solidFill>
              </a:defRPr>
            </a:lvl9pPr>
          </a:lstStyle>
          <a:p/>
        </p:txBody>
      </p:sp>
      <p:sp>
        <p:nvSpPr>
          <p:cNvPr id="174" name="Shape 174"/>
          <p:cNvSpPr txBox="1"/>
          <p:nvPr>
            <p:ph idx="1" type="subTitle"/>
          </p:nvPr>
        </p:nvSpPr>
        <p:spPr>
          <a:xfrm>
            <a:off x="534824" y="2838975"/>
            <a:ext cx="4164000" cy="1111200"/>
          </a:xfrm>
          <a:prstGeom prst="rect">
            <a:avLst/>
          </a:prstGeom>
          <a:noFill/>
          <a:ln>
            <a:noFill/>
          </a:ln>
        </p:spPr>
        <p:txBody>
          <a:bodyPr anchorCtr="0" anchor="t" bIns="91425" lIns="91425" rIns="91425" tIns="91425"/>
          <a:lstStyle>
            <a:lvl1pPr indent="0" lvl="0" marL="0" marR="0" rtl="0" algn="l">
              <a:lnSpc>
                <a:spcPct val="110000"/>
              </a:lnSpc>
              <a:spcBef>
                <a:spcPts val="0"/>
              </a:spcBef>
              <a:buClr>
                <a:srgbClr val="F5F5F5"/>
              </a:buClr>
              <a:buSzPct val="42857"/>
              <a:buFont typeface="Arial"/>
              <a:buNone/>
              <a:defRPr b="0" i="0" sz="2100" u="none" cap="none" strike="noStrike">
                <a:solidFill>
                  <a:srgbClr val="F5F5F5"/>
                </a:solidFill>
                <a:latin typeface="Roboto"/>
                <a:ea typeface="Roboto"/>
                <a:cs typeface="Roboto"/>
                <a:sym typeface="Roboto"/>
              </a:defRPr>
            </a:lvl1pPr>
            <a:lvl2pPr indent="0" lvl="1" marL="342900" marR="0" rtl="0" algn="ctr">
              <a:lnSpc>
                <a:spcPct val="110000"/>
              </a:lnSpc>
              <a:spcBef>
                <a:spcPts val="375"/>
              </a:spcBef>
              <a:buClr>
                <a:srgbClr val="F5F5F5"/>
              </a:buClr>
              <a:buFont typeface="Arial"/>
              <a:buNone/>
              <a:defRPr b="0" i="0" sz="1500" u="none" cap="none" strike="noStrike">
                <a:solidFill>
                  <a:srgbClr val="F5F5F5"/>
                </a:solidFill>
                <a:latin typeface="Roboto"/>
                <a:ea typeface="Roboto"/>
                <a:cs typeface="Roboto"/>
                <a:sym typeface="Roboto"/>
              </a:defRPr>
            </a:lvl2pPr>
            <a:lvl3pPr indent="0" lvl="2" marL="685800" marR="0" rtl="0" algn="ctr">
              <a:lnSpc>
                <a:spcPct val="110000"/>
              </a:lnSpc>
              <a:spcBef>
                <a:spcPts val="375"/>
              </a:spcBef>
              <a:buClr>
                <a:srgbClr val="F5F5F5"/>
              </a:buClr>
              <a:buFont typeface="Arial"/>
              <a:buNone/>
              <a:defRPr b="0" i="0" sz="1350" u="none" cap="none" strike="noStrike">
                <a:solidFill>
                  <a:srgbClr val="F5F5F5"/>
                </a:solidFill>
                <a:latin typeface="Roboto"/>
                <a:ea typeface="Roboto"/>
                <a:cs typeface="Roboto"/>
                <a:sym typeface="Roboto"/>
              </a:defRPr>
            </a:lvl3pPr>
            <a:lvl4pPr indent="0" lvl="3" marL="1028700" marR="0" rtl="0" algn="ctr">
              <a:lnSpc>
                <a:spcPct val="110000"/>
              </a:lnSpc>
              <a:spcBef>
                <a:spcPts val="375"/>
              </a:spcBef>
              <a:buClr>
                <a:srgbClr val="F5F5F5"/>
              </a:buClr>
              <a:buFont typeface="Arial"/>
              <a:buNone/>
              <a:defRPr b="0" i="0" sz="1200" u="none" cap="none" strike="noStrike">
                <a:solidFill>
                  <a:srgbClr val="F5F5F5"/>
                </a:solidFill>
                <a:latin typeface="Roboto"/>
                <a:ea typeface="Roboto"/>
                <a:cs typeface="Roboto"/>
                <a:sym typeface="Roboto"/>
              </a:defRPr>
            </a:lvl4pPr>
            <a:lvl5pPr indent="0" lvl="4" marL="1371600" marR="0" rtl="0" algn="ctr">
              <a:lnSpc>
                <a:spcPct val="110000"/>
              </a:lnSpc>
              <a:spcBef>
                <a:spcPts val="375"/>
              </a:spcBef>
              <a:buClr>
                <a:srgbClr val="F5F5F5"/>
              </a:buClr>
              <a:buFont typeface="Arial"/>
              <a:buNone/>
              <a:defRPr b="0" i="0" sz="1200" u="none" cap="none" strike="noStrike">
                <a:solidFill>
                  <a:srgbClr val="F5F5F5"/>
                </a:solidFill>
                <a:latin typeface="Roboto"/>
                <a:ea typeface="Roboto"/>
                <a:cs typeface="Roboto"/>
                <a:sym typeface="Roboto"/>
              </a:defRPr>
            </a:lvl5pPr>
            <a:lvl6pPr indent="0" lvl="5" marL="1714500" marR="0" rtl="0" algn="ctr">
              <a:lnSpc>
                <a:spcPct val="90000"/>
              </a:lnSpc>
              <a:spcBef>
                <a:spcPts val="375"/>
              </a:spcBef>
              <a:buClr>
                <a:srgbClr val="F5F5F5"/>
              </a:buClr>
              <a:buFont typeface="Arial"/>
              <a:buNone/>
              <a:defRPr b="0" i="0" sz="1200" u="none" cap="none" strike="noStrike">
                <a:solidFill>
                  <a:srgbClr val="F5F5F5"/>
                </a:solidFill>
                <a:latin typeface="Calibri"/>
                <a:ea typeface="Calibri"/>
                <a:cs typeface="Calibri"/>
                <a:sym typeface="Calibri"/>
              </a:defRPr>
            </a:lvl6pPr>
            <a:lvl7pPr indent="0" lvl="6" marL="2057400" marR="0" rtl="0" algn="ctr">
              <a:lnSpc>
                <a:spcPct val="90000"/>
              </a:lnSpc>
              <a:spcBef>
                <a:spcPts val="375"/>
              </a:spcBef>
              <a:buClr>
                <a:srgbClr val="F5F5F5"/>
              </a:buClr>
              <a:buFont typeface="Arial"/>
              <a:buNone/>
              <a:defRPr b="0" i="0" sz="1200" u="none" cap="none" strike="noStrike">
                <a:solidFill>
                  <a:srgbClr val="F5F5F5"/>
                </a:solidFill>
                <a:latin typeface="Calibri"/>
                <a:ea typeface="Calibri"/>
                <a:cs typeface="Calibri"/>
                <a:sym typeface="Calibri"/>
              </a:defRPr>
            </a:lvl7pPr>
            <a:lvl8pPr indent="0" lvl="7" marL="2400300" marR="0" rtl="0" algn="ctr">
              <a:lnSpc>
                <a:spcPct val="90000"/>
              </a:lnSpc>
              <a:spcBef>
                <a:spcPts val="375"/>
              </a:spcBef>
              <a:buClr>
                <a:srgbClr val="F5F5F5"/>
              </a:buClr>
              <a:buFont typeface="Arial"/>
              <a:buNone/>
              <a:defRPr b="0" i="0" sz="1200" u="none" cap="none" strike="noStrike">
                <a:solidFill>
                  <a:srgbClr val="F5F5F5"/>
                </a:solidFill>
                <a:latin typeface="Calibri"/>
                <a:ea typeface="Calibri"/>
                <a:cs typeface="Calibri"/>
                <a:sym typeface="Calibri"/>
              </a:defRPr>
            </a:lvl8pPr>
            <a:lvl9pPr indent="0" lvl="8" marL="2743200" marR="0" rtl="0" algn="ctr">
              <a:lnSpc>
                <a:spcPct val="90000"/>
              </a:lnSpc>
              <a:spcBef>
                <a:spcPts val="375"/>
              </a:spcBef>
              <a:buClr>
                <a:srgbClr val="F5F5F5"/>
              </a:buClr>
              <a:buFont typeface="Arial"/>
              <a:buNone/>
              <a:defRPr b="0" i="0" sz="1200" u="none" cap="none" strike="noStrike">
                <a:solidFill>
                  <a:srgbClr val="F5F5F5"/>
                </a:solidFill>
                <a:latin typeface="Calibri"/>
                <a:ea typeface="Calibri"/>
                <a:cs typeface="Calibri"/>
                <a:sym typeface="Calibri"/>
              </a:defRPr>
            </a:lvl9pPr>
          </a:lstStyle>
          <a:p/>
        </p:txBody>
      </p:sp>
      <p:sp>
        <p:nvSpPr>
          <p:cNvPr id="175" name="Shape 175"/>
          <p:cNvSpPr txBox="1"/>
          <p:nvPr/>
        </p:nvSpPr>
        <p:spPr>
          <a:xfrm>
            <a:off x="7960350" y="79450"/>
            <a:ext cx="1042500" cy="397200"/>
          </a:xfrm>
          <a:prstGeom prst="rect">
            <a:avLst/>
          </a:prstGeom>
          <a:noFill/>
          <a:ln>
            <a:noFill/>
          </a:ln>
        </p:spPr>
        <p:txBody>
          <a:bodyPr anchorCtr="0" anchor="t" bIns="91425" lIns="91425" rIns="91425" tIns="91425">
            <a:noAutofit/>
          </a:bodyPr>
          <a:lstStyle/>
          <a:p>
            <a:pPr lvl="0" rtl="0" algn="r">
              <a:spcBef>
                <a:spcPts val="0"/>
              </a:spcBef>
              <a:buNone/>
            </a:pPr>
            <a:r>
              <a:rPr lang="en">
                <a:solidFill>
                  <a:schemeClr val="accent5"/>
                </a:solidFill>
                <a:latin typeface="Roboto Condensed"/>
                <a:ea typeface="Roboto Condensed"/>
                <a:cs typeface="Roboto Condensed"/>
                <a:sym typeface="Roboto Condensed"/>
              </a:rPr>
              <a:t>@davidmehi</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2 2 1 1 2 2 1 1 1 1">
    <p:spTree>
      <p:nvGrpSpPr>
        <p:cNvPr id="176" name="Shape 176"/>
        <p:cNvGrpSpPr/>
        <p:nvPr/>
      </p:nvGrpSpPr>
      <p:grpSpPr>
        <a:xfrm>
          <a:off x="0" y="0"/>
          <a:ext cx="0" cy="0"/>
          <a:chOff x="0" y="0"/>
          <a:chExt cx="0" cy="0"/>
        </a:xfrm>
      </p:grpSpPr>
      <p:pic>
        <p:nvPicPr>
          <p:cNvPr id="177" name="Shape 177"/>
          <p:cNvPicPr preferRelativeResize="0"/>
          <p:nvPr/>
        </p:nvPicPr>
        <p:blipFill>
          <a:blip r:embed="rId2">
            <a:alphaModFix/>
          </a:blip>
          <a:stretch>
            <a:fillRect/>
          </a:stretch>
        </p:blipFill>
        <p:spPr>
          <a:xfrm>
            <a:off x="0" y="0"/>
            <a:ext cx="9144000" cy="5143496"/>
          </a:xfrm>
          <a:prstGeom prst="rect">
            <a:avLst/>
          </a:prstGeom>
          <a:noFill/>
          <a:ln>
            <a:noFill/>
          </a:ln>
        </p:spPr>
      </p:pic>
      <p:pic>
        <p:nvPicPr>
          <p:cNvPr descr="logo_lockup_cloud_light.png" id="178" name="Shape 178"/>
          <p:cNvPicPr preferRelativeResize="0"/>
          <p:nvPr/>
        </p:nvPicPr>
        <p:blipFill rotWithShape="1">
          <a:blip r:embed="rId3">
            <a:alphaModFix/>
          </a:blip>
          <a:srcRect b="0" l="0" r="0" t="0"/>
          <a:stretch/>
        </p:blipFill>
        <p:spPr>
          <a:xfrm>
            <a:off x="8279425" y="4913738"/>
            <a:ext cx="798600" cy="229825"/>
          </a:xfrm>
          <a:prstGeom prst="rect">
            <a:avLst/>
          </a:prstGeom>
          <a:noFill/>
          <a:ln>
            <a:noFill/>
          </a:ln>
        </p:spPr>
      </p:pic>
      <p:sp>
        <p:nvSpPr>
          <p:cNvPr id="179" name="Shape 179"/>
          <p:cNvSpPr txBox="1"/>
          <p:nvPr>
            <p:ph type="title"/>
          </p:nvPr>
        </p:nvSpPr>
        <p:spPr>
          <a:xfrm>
            <a:off x="803175" y="438325"/>
            <a:ext cx="5871000" cy="2670900"/>
          </a:xfrm>
          <a:prstGeom prst="rect">
            <a:avLst/>
          </a:prstGeom>
        </p:spPr>
        <p:txBody>
          <a:bodyPr anchorCtr="0" anchor="t" bIns="91425" lIns="91425" rIns="91425" tIns="91425"/>
          <a:lstStyle>
            <a:lvl1pPr lvl="0" rtl="0">
              <a:spcBef>
                <a:spcPts val="0"/>
              </a:spcBef>
              <a:buNone/>
              <a:defRPr sz="3000">
                <a:solidFill>
                  <a:srgbClr val="757575"/>
                </a:solidFill>
              </a:defRPr>
            </a:lvl1pPr>
            <a:lvl2pPr lvl="1" rtl="0">
              <a:spcBef>
                <a:spcPts val="0"/>
              </a:spcBef>
              <a:buNone/>
              <a:defRPr sz="3400">
                <a:solidFill>
                  <a:srgbClr val="FFFFFF"/>
                </a:solidFill>
              </a:defRPr>
            </a:lvl2pPr>
            <a:lvl3pPr lvl="2" rtl="0">
              <a:spcBef>
                <a:spcPts val="0"/>
              </a:spcBef>
              <a:buNone/>
              <a:defRPr sz="3400">
                <a:solidFill>
                  <a:srgbClr val="FFFFFF"/>
                </a:solidFill>
              </a:defRPr>
            </a:lvl3pPr>
            <a:lvl4pPr lvl="3" rtl="0">
              <a:spcBef>
                <a:spcPts val="0"/>
              </a:spcBef>
              <a:buNone/>
              <a:defRPr sz="3400">
                <a:solidFill>
                  <a:srgbClr val="FFFFFF"/>
                </a:solidFill>
              </a:defRPr>
            </a:lvl4pPr>
            <a:lvl5pPr lvl="4" rtl="0">
              <a:spcBef>
                <a:spcPts val="0"/>
              </a:spcBef>
              <a:buNone/>
              <a:defRPr sz="3400">
                <a:solidFill>
                  <a:srgbClr val="FFFFFF"/>
                </a:solidFill>
              </a:defRPr>
            </a:lvl5pPr>
            <a:lvl6pPr lvl="5" rtl="0">
              <a:spcBef>
                <a:spcPts val="0"/>
              </a:spcBef>
              <a:buNone/>
              <a:defRPr sz="3400">
                <a:solidFill>
                  <a:srgbClr val="FFFFFF"/>
                </a:solidFill>
              </a:defRPr>
            </a:lvl6pPr>
            <a:lvl7pPr lvl="6" rtl="0">
              <a:spcBef>
                <a:spcPts val="0"/>
              </a:spcBef>
              <a:buNone/>
              <a:defRPr sz="3400">
                <a:solidFill>
                  <a:srgbClr val="FFFFFF"/>
                </a:solidFill>
              </a:defRPr>
            </a:lvl7pPr>
            <a:lvl8pPr lvl="7" rtl="0">
              <a:spcBef>
                <a:spcPts val="0"/>
              </a:spcBef>
              <a:buNone/>
              <a:defRPr sz="3400">
                <a:solidFill>
                  <a:srgbClr val="FFFFFF"/>
                </a:solidFill>
              </a:defRPr>
            </a:lvl8pPr>
            <a:lvl9pPr lvl="8" rtl="0">
              <a:spcBef>
                <a:spcPts val="0"/>
              </a:spcBef>
              <a:buNone/>
              <a:defRPr sz="3400">
                <a:solidFill>
                  <a:srgbClr val="FFFFFF"/>
                </a:solidFill>
              </a:defRPr>
            </a:lvl9pPr>
          </a:lstStyle>
          <a:p/>
        </p:txBody>
      </p:sp>
      <p:pic>
        <p:nvPicPr>
          <p:cNvPr descr="logo_lockup_cloud_dark.png" id="180" name="Shape 180"/>
          <p:cNvPicPr preferRelativeResize="0"/>
          <p:nvPr/>
        </p:nvPicPr>
        <p:blipFill rotWithShape="1">
          <a:blip r:embed="rId4">
            <a:alphaModFix/>
          </a:blip>
          <a:srcRect b="0" l="0" r="0" t="0"/>
          <a:stretch/>
        </p:blipFill>
        <p:spPr>
          <a:xfrm>
            <a:off x="8284600" y="4913675"/>
            <a:ext cx="798600" cy="229825"/>
          </a:xfrm>
          <a:prstGeom prst="rect">
            <a:avLst/>
          </a:prstGeom>
          <a:noFill/>
          <a:ln>
            <a:noFill/>
          </a:ln>
        </p:spPr>
      </p:pic>
      <p:pic>
        <p:nvPicPr>
          <p:cNvPr descr="next_2017_logo_blue_wo_gc.png" id="181" name="Shape 181"/>
          <p:cNvPicPr preferRelativeResize="0"/>
          <p:nvPr/>
        </p:nvPicPr>
        <p:blipFill rotWithShape="1">
          <a:blip r:embed="rId5">
            <a:alphaModFix/>
          </a:blip>
          <a:srcRect b="10" l="0" r="0" t="0"/>
          <a:stretch/>
        </p:blipFill>
        <p:spPr>
          <a:xfrm>
            <a:off x="105800" y="4870274"/>
            <a:ext cx="508150" cy="1872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Slide 2 2 2 1 1 1 1 2 1 1">
    <p:bg>
      <p:bgPr>
        <a:solidFill>
          <a:srgbClr val="D7D7D7"/>
        </a:solidFill>
      </p:bgPr>
    </p:bg>
    <p:spTree>
      <p:nvGrpSpPr>
        <p:cNvPr id="182" name="Shape 182"/>
        <p:cNvGrpSpPr/>
        <p:nvPr/>
      </p:nvGrpSpPr>
      <p:grpSpPr>
        <a:xfrm>
          <a:off x="0" y="0"/>
          <a:ext cx="0" cy="0"/>
          <a:chOff x="0" y="0"/>
          <a:chExt cx="0" cy="0"/>
        </a:xfrm>
      </p:grpSpPr>
      <p:grpSp>
        <p:nvGrpSpPr>
          <p:cNvPr id="183" name="Shape 183"/>
          <p:cNvGrpSpPr/>
          <p:nvPr/>
        </p:nvGrpSpPr>
        <p:grpSpPr>
          <a:xfrm>
            <a:off x="5538475" y="0"/>
            <a:ext cx="3605625" cy="5143591"/>
            <a:chOff x="5538475" y="0"/>
            <a:chExt cx="3605625" cy="5157000"/>
          </a:xfrm>
        </p:grpSpPr>
        <p:sp>
          <p:nvSpPr>
            <p:cNvPr id="184" name="Shape 184"/>
            <p:cNvSpPr/>
            <p:nvPr/>
          </p:nvSpPr>
          <p:spPr>
            <a:xfrm>
              <a:off x="6683200" y="0"/>
              <a:ext cx="2460900" cy="5157000"/>
            </a:xfrm>
            <a:prstGeom prst="rect">
              <a:avLst/>
            </a:prstGeom>
            <a:solidFill>
              <a:srgbClr val="F5F5F5"/>
            </a:solidFill>
            <a:ln>
              <a:noFill/>
            </a:ln>
          </p:spPr>
          <p:txBody>
            <a:bodyPr anchorCtr="0" anchor="ctr" bIns="91425" lIns="91425" rIns="91425" tIns="91425">
              <a:noAutofit/>
            </a:bodyPr>
            <a:lstStyle/>
            <a:p>
              <a:pPr lvl="0">
                <a:spcBef>
                  <a:spcPts val="0"/>
                </a:spcBef>
                <a:buNone/>
              </a:pPr>
              <a:r>
                <a:t/>
              </a:r>
              <a:endParaRPr/>
            </a:p>
          </p:txBody>
        </p:sp>
        <p:sp>
          <p:nvSpPr>
            <p:cNvPr id="185" name="Shape 185"/>
            <p:cNvSpPr/>
            <p:nvPr/>
          </p:nvSpPr>
          <p:spPr>
            <a:xfrm>
              <a:off x="5538475" y="0"/>
              <a:ext cx="2460900" cy="1034400"/>
            </a:xfrm>
            <a:prstGeom prst="rect">
              <a:avLst/>
            </a:prstGeom>
            <a:solidFill>
              <a:srgbClr val="F5F5F5"/>
            </a:solidFill>
            <a:ln>
              <a:noFill/>
            </a:ln>
          </p:spPr>
          <p:txBody>
            <a:bodyPr anchorCtr="0" anchor="ctr" bIns="91425" lIns="91425" rIns="91425" tIns="91425">
              <a:noAutofit/>
            </a:bodyPr>
            <a:lstStyle/>
            <a:p>
              <a:pPr lvl="0">
                <a:spcBef>
                  <a:spcPts val="0"/>
                </a:spcBef>
                <a:buNone/>
              </a:pPr>
              <a:r>
                <a:t/>
              </a:r>
              <a:endParaRPr/>
            </a:p>
          </p:txBody>
        </p:sp>
      </p:grpSp>
      <p:pic>
        <p:nvPicPr>
          <p:cNvPr id="186" name="Shape 186"/>
          <p:cNvPicPr preferRelativeResize="0"/>
          <p:nvPr/>
        </p:nvPicPr>
        <p:blipFill>
          <a:blip r:embed="rId2">
            <a:alphaModFix/>
          </a:blip>
          <a:stretch>
            <a:fillRect/>
          </a:stretch>
        </p:blipFill>
        <p:spPr>
          <a:xfrm>
            <a:off x="0" y="50"/>
            <a:ext cx="9144000" cy="5143500"/>
          </a:xfrm>
          <a:prstGeom prst="rect">
            <a:avLst/>
          </a:prstGeom>
          <a:noFill/>
          <a:ln>
            <a:noFill/>
          </a:ln>
        </p:spPr>
      </p:pic>
      <p:pic>
        <p:nvPicPr>
          <p:cNvPr descr="logo_lockup_cloud_dark.png" id="187" name="Shape 187"/>
          <p:cNvPicPr preferRelativeResize="0"/>
          <p:nvPr/>
        </p:nvPicPr>
        <p:blipFill rotWithShape="1">
          <a:blip r:embed="rId3">
            <a:alphaModFix/>
          </a:blip>
          <a:srcRect b="0" l="0" r="0" t="0"/>
          <a:stretch/>
        </p:blipFill>
        <p:spPr>
          <a:xfrm>
            <a:off x="8284600" y="4913675"/>
            <a:ext cx="798600" cy="229825"/>
          </a:xfrm>
          <a:prstGeom prst="rect">
            <a:avLst/>
          </a:prstGeom>
          <a:noFill/>
          <a:ln>
            <a:noFill/>
          </a:ln>
        </p:spPr>
      </p:pic>
      <p:pic>
        <p:nvPicPr>
          <p:cNvPr descr="next_2017_logo_bluebg_wo_gc.png" id="188" name="Shape 188"/>
          <p:cNvPicPr preferRelativeResize="0"/>
          <p:nvPr/>
        </p:nvPicPr>
        <p:blipFill rotWithShape="1">
          <a:blip r:embed="rId4">
            <a:alphaModFix/>
          </a:blip>
          <a:srcRect b="10" l="0" r="0" t="0"/>
          <a:stretch/>
        </p:blipFill>
        <p:spPr>
          <a:xfrm>
            <a:off x="105800" y="4870274"/>
            <a:ext cx="508150" cy="187200"/>
          </a:xfrm>
          <a:prstGeom prst="rect">
            <a:avLst/>
          </a:prstGeom>
          <a:noFill/>
          <a:ln>
            <a:noFill/>
          </a:ln>
        </p:spPr>
      </p:pic>
      <p:sp>
        <p:nvSpPr>
          <p:cNvPr id="189" name="Shape 189"/>
          <p:cNvSpPr txBox="1"/>
          <p:nvPr>
            <p:ph type="ctrTitle"/>
          </p:nvPr>
        </p:nvSpPr>
        <p:spPr>
          <a:xfrm>
            <a:off x="530699" y="1379775"/>
            <a:ext cx="4164000" cy="1478100"/>
          </a:xfrm>
          <a:prstGeom prst="rect">
            <a:avLst/>
          </a:prstGeom>
          <a:noFill/>
          <a:ln>
            <a:noFill/>
          </a:ln>
        </p:spPr>
        <p:txBody>
          <a:bodyPr anchorCtr="0" anchor="b" bIns="91425" lIns="91425" rIns="91425" tIns="91425"/>
          <a:lstStyle>
            <a:lvl1pPr indent="0" lvl="0" marL="0" marR="0" rtl="0" algn="l">
              <a:lnSpc>
                <a:spcPct val="100000"/>
              </a:lnSpc>
              <a:spcBef>
                <a:spcPts val="0"/>
              </a:spcBef>
              <a:buClr>
                <a:srgbClr val="F5F5F5"/>
              </a:buClr>
              <a:buSzPct val="100000"/>
              <a:buFont typeface="Roboto"/>
              <a:buNone/>
              <a:defRPr b="0" i="0" sz="3400" u="none" cap="none" strike="noStrike">
                <a:solidFill>
                  <a:srgbClr val="F5F5F5"/>
                </a:solidFill>
                <a:latin typeface="Roboto"/>
                <a:ea typeface="Roboto"/>
                <a:cs typeface="Roboto"/>
                <a:sym typeface="Roboto"/>
              </a:defRPr>
            </a:lvl1pPr>
            <a:lvl2pPr indent="0" lvl="1" rtl="0">
              <a:spcBef>
                <a:spcPts val="0"/>
              </a:spcBef>
              <a:buClr>
                <a:srgbClr val="F5F5F5"/>
              </a:buClr>
              <a:buNone/>
              <a:defRPr sz="1800">
                <a:solidFill>
                  <a:srgbClr val="F5F5F5"/>
                </a:solidFill>
              </a:defRPr>
            </a:lvl2pPr>
            <a:lvl3pPr indent="0" lvl="2" rtl="0">
              <a:spcBef>
                <a:spcPts val="0"/>
              </a:spcBef>
              <a:buClr>
                <a:srgbClr val="F5F5F5"/>
              </a:buClr>
              <a:buNone/>
              <a:defRPr sz="1800">
                <a:solidFill>
                  <a:srgbClr val="F5F5F5"/>
                </a:solidFill>
              </a:defRPr>
            </a:lvl3pPr>
            <a:lvl4pPr indent="0" lvl="3" rtl="0">
              <a:spcBef>
                <a:spcPts val="0"/>
              </a:spcBef>
              <a:buClr>
                <a:srgbClr val="F5F5F5"/>
              </a:buClr>
              <a:buNone/>
              <a:defRPr sz="1800">
                <a:solidFill>
                  <a:srgbClr val="F5F5F5"/>
                </a:solidFill>
              </a:defRPr>
            </a:lvl4pPr>
            <a:lvl5pPr indent="0" lvl="4" rtl="0">
              <a:spcBef>
                <a:spcPts val="0"/>
              </a:spcBef>
              <a:buClr>
                <a:srgbClr val="F5F5F5"/>
              </a:buClr>
              <a:buNone/>
              <a:defRPr sz="1800">
                <a:solidFill>
                  <a:srgbClr val="F5F5F5"/>
                </a:solidFill>
              </a:defRPr>
            </a:lvl5pPr>
            <a:lvl6pPr indent="0" lvl="5" rtl="0">
              <a:spcBef>
                <a:spcPts val="0"/>
              </a:spcBef>
              <a:buClr>
                <a:srgbClr val="F5F5F5"/>
              </a:buClr>
              <a:buNone/>
              <a:defRPr sz="1800">
                <a:solidFill>
                  <a:srgbClr val="F5F5F5"/>
                </a:solidFill>
              </a:defRPr>
            </a:lvl6pPr>
            <a:lvl7pPr indent="0" lvl="6" rtl="0">
              <a:spcBef>
                <a:spcPts val="0"/>
              </a:spcBef>
              <a:buClr>
                <a:srgbClr val="F5F5F5"/>
              </a:buClr>
              <a:buNone/>
              <a:defRPr sz="1800">
                <a:solidFill>
                  <a:srgbClr val="F5F5F5"/>
                </a:solidFill>
              </a:defRPr>
            </a:lvl7pPr>
            <a:lvl8pPr indent="0" lvl="7" rtl="0">
              <a:spcBef>
                <a:spcPts val="0"/>
              </a:spcBef>
              <a:buClr>
                <a:srgbClr val="F5F5F5"/>
              </a:buClr>
              <a:buNone/>
              <a:defRPr sz="1800">
                <a:solidFill>
                  <a:srgbClr val="F5F5F5"/>
                </a:solidFill>
              </a:defRPr>
            </a:lvl8pPr>
            <a:lvl9pPr indent="0" lvl="8" rtl="0">
              <a:spcBef>
                <a:spcPts val="0"/>
              </a:spcBef>
              <a:buClr>
                <a:srgbClr val="F5F5F5"/>
              </a:buClr>
              <a:buNone/>
              <a:defRPr sz="1800">
                <a:solidFill>
                  <a:srgbClr val="F5F5F5"/>
                </a:solidFill>
              </a:defRPr>
            </a:lvl9pPr>
          </a:lstStyle>
          <a:p/>
        </p:txBody>
      </p:sp>
      <p:sp>
        <p:nvSpPr>
          <p:cNvPr id="190" name="Shape 190"/>
          <p:cNvSpPr txBox="1"/>
          <p:nvPr>
            <p:ph idx="1" type="subTitle"/>
          </p:nvPr>
        </p:nvSpPr>
        <p:spPr>
          <a:xfrm>
            <a:off x="534824" y="2838975"/>
            <a:ext cx="4164000" cy="1111200"/>
          </a:xfrm>
          <a:prstGeom prst="rect">
            <a:avLst/>
          </a:prstGeom>
          <a:noFill/>
          <a:ln>
            <a:noFill/>
          </a:ln>
        </p:spPr>
        <p:txBody>
          <a:bodyPr anchorCtr="0" anchor="t" bIns="91425" lIns="91425" rIns="91425" tIns="91425"/>
          <a:lstStyle>
            <a:lvl1pPr indent="0" lvl="0" marL="0" marR="0" rtl="0" algn="l">
              <a:lnSpc>
                <a:spcPct val="110000"/>
              </a:lnSpc>
              <a:spcBef>
                <a:spcPts val="0"/>
              </a:spcBef>
              <a:buClr>
                <a:srgbClr val="F5F5F5"/>
              </a:buClr>
              <a:buSzPct val="42857"/>
              <a:buFont typeface="Arial"/>
              <a:buNone/>
              <a:defRPr b="0" i="0" sz="2100" u="none" cap="none" strike="noStrike">
                <a:solidFill>
                  <a:srgbClr val="F5F5F5"/>
                </a:solidFill>
                <a:latin typeface="Roboto"/>
                <a:ea typeface="Roboto"/>
                <a:cs typeface="Roboto"/>
                <a:sym typeface="Roboto"/>
              </a:defRPr>
            </a:lvl1pPr>
            <a:lvl2pPr indent="0" lvl="1" marL="342900" marR="0" rtl="0" algn="ctr">
              <a:lnSpc>
                <a:spcPct val="110000"/>
              </a:lnSpc>
              <a:spcBef>
                <a:spcPts val="375"/>
              </a:spcBef>
              <a:buClr>
                <a:srgbClr val="F5F5F5"/>
              </a:buClr>
              <a:buFont typeface="Arial"/>
              <a:buNone/>
              <a:defRPr b="0" i="0" sz="1500" u="none" cap="none" strike="noStrike">
                <a:solidFill>
                  <a:srgbClr val="F5F5F5"/>
                </a:solidFill>
                <a:latin typeface="Roboto"/>
                <a:ea typeface="Roboto"/>
                <a:cs typeface="Roboto"/>
                <a:sym typeface="Roboto"/>
              </a:defRPr>
            </a:lvl2pPr>
            <a:lvl3pPr indent="0" lvl="2" marL="685800" marR="0" rtl="0" algn="ctr">
              <a:lnSpc>
                <a:spcPct val="110000"/>
              </a:lnSpc>
              <a:spcBef>
                <a:spcPts val="375"/>
              </a:spcBef>
              <a:buClr>
                <a:srgbClr val="F5F5F5"/>
              </a:buClr>
              <a:buFont typeface="Arial"/>
              <a:buNone/>
              <a:defRPr b="0" i="0" sz="1350" u="none" cap="none" strike="noStrike">
                <a:solidFill>
                  <a:srgbClr val="F5F5F5"/>
                </a:solidFill>
                <a:latin typeface="Roboto"/>
                <a:ea typeface="Roboto"/>
                <a:cs typeface="Roboto"/>
                <a:sym typeface="Roboto"/>
              </a:defRPr>
            </a:lvl3pPr>
            <a:lvl4pPr indent="0" lvl="3" marL="1028700" marR="0" rtl="0" algn="ctr">
              <a:lnSpc>
                <a:spcPct val="110000"/>
              </a:lnSpc>
              <a:spcBef>
                <a:spcPts val="375"/>
              </a:spcBef>
              <a:buClr>
                <a:srgbClr val="F5F5F5"/>
              </a:buClr>
              <a:buFont typeface="Arial"/>
              <a:buNone/>
              <a:defRPr b="0" i="0" sz="1200" u="none" cap="none" strike="noStrike">
                <a:solidFill>
                  <a:srgbClr val="F5F5F5"/>
                </a:solidFill>
                <a:latin typeface="Roboto"/>
                <a:ea typeface="Roboto"/>
                <a:cs typeface="Roboto"/>
                <a:sym typeface="Roboto"/>
              </a:defRPr>
            </a:lvl4pPr>
            <a:lvl5pPr indent="0" lvl="4" marL="1371600" marR="0" rtl="0" algn="ctr">
              <a:lnSpc>
                <a:spcPct val="110000"/>
              </a:lnSpc>
              <a:spcBef>
                <a:spcPts val="375"/>
              </a:spcBef>
              <a:buClr>
                <a:srgbClr val="F5F5F5"/>
              </a:buClr>
              <a:buFont typeface="Arial"/>
              <a:buNone/>
              <a:defRPr b="0" i="0" sz="1200" u="none" cap="none" strike="noStrike">
                <a:solidFill>
                  <a:srgbClr val="F5F5F5"/>
                </a:solidFill>
                <a:latin typeface="Roboto"/>
                <a:ea typeface="Roboto"/>
                <a:cs typeface="Roboto"/>
                <a:sym typeface="Roboto"/>
              </a:defRPr>
            </a:lvl5pPr>
            <a:lvl6pPr indent="0" lvl="5" marL="1714500" marR="0" rtl="0" algn="ctr">
              <a:lnSpc>
                <a:spcPct val="90000"/>
              </a:lnSpc>
              <a:spcBef>
                <a:spcPts val="375"/>
              </a:spcBef>
              <a:buClr>
                <a:srgbClr val="F5F5F5"/>
              </a:buClr>
              <a:buFont typeface="Arial"/>
              <a:buNone/>
              <a:defRPr b="0" i="0" sz="1200" u="none" cap="none" strike="noStrike">
                <a:solidFill>
                  <a:srgbClr val="F5F5F5"/>
                </a:solidFill>
                <a:latin typeface="Calibri"/>
                <a:ea typeface="Calibri"/>
                <a:cs typeface="Calibri"/>
                <a:sym typeface="Calibri"/>
              </a:defRPr>
            </a:lvl6pPr>
            <a:lvl7pPr indent="0" lvl="6" marL="2057400" marR="0" rtl="0" algn="ctr">
              <a:lnSpc>
                <a:spcPct val="90000"/>
              </a:lnSpc>
              <a:spcBef>
                <a:spcPts val="375"/>
              </a:spcBef>
              <a:buClr>
                <a:srgbClr val="F5F5F5"/>
              </a:buClr>
              <a:buFont typeface="Arial"/>
              <a:buNone/>
              <a:defRPr b="0" i="0" sz="1200" u="none" cap="none" strike="noStrike">
                <a:solidFill>
                  <a:srgbClr val="F5F5F5"/>
                </a:solidFill>
                <a:latin typeface="Calibri"/>
                <a:ea typeface="Calibri"/>
                <a:cs typeface="Calibri"/>
                <a:sym typeface="Calibri"/>
              </a:defRPr>
            </a:lvl7pPr>
            <a:lvl8pPr indent="0" lvl="7" marL="2400300" marR="0" rtl="0" algn="ctr">
              <a:lnSpc>
                <a:spcPct val="90000"/>
              </a:lnSpc>
              <a:spcBef>
                <a:spcPts val="375"/>
              </a:spcBef>
              <a:buClr>
                <a:srgbClr val="F5F5F5"/>
              </a:buClr>
              <a:buFont typeface="Arial"/>
              <a:buNone/>
              <a:defRPr b="0" i="0" sz="1200" u="none" cap="none" strike="noStrike">
                <a:solidFill>
                  <a:srgbClr val="F5F5F5"/>
                </a:solidFill>
                <a:latin typeface="Calibri"/>
                <a:ea typeface="Calibri"/>
                <a:cs typeface="Calibri"/>
                <a:sym typeface="Calibri"/>
              </a:defRPr>
            </a:lvl8pPr>
            <a:lvl9pPr indent="0" lvl="8" marL="2743200" marR="0" rtl="0" algn="ctr">
              <a:lnSpc>
                <a:spcPct val="90000"/>
              </a:lnSpc>
              <a:spcBef>
                <a:spcPts val="375"/>
              </a:spcBef>
              <a:buClr>
                <a:srgbClr val="F5F5F5"/>
              </a:buClr>
              <a:buFont typeface="Arial"/>
              <a:buNone/>
              <a:defRPr b="0" i="0" sz="1200" u="none" cap="none" strike="noStrike">
                <a:solidFill>
                  <a:srgbClr val="F5F5F5"/>
                </a:solidFill>
                <a:latin typeface="Calibri"/>
                <a:ea typeface="Calibri"/>
                <a:cs typeface="Calibri"/>
                <a:sym typeface="Calibri"/>
              </a:defRPr>
            </a:lvl9pPr>
          </a:lstStyle>
          <a:p/>
        </p:txBody>
      </p:sp>
      <p:sp>
        <p:nvSpPr>
          <p:cNvPr id="191" name="Shape 191"/>
          <p:cNvSpPr txBox="1"/>
          <p:nvPr/>
        </p:nvSpPr>
        <p:spPr>
          <a:xfrm>
            <a:off x="7960350" y="79450"/>
            <a:ext cx="1042500" cy="397200"/>
          </a:xfrm>
          <a:prstGeom prst="rect">
            <a:avLst/>
          </a:prstGeom>
          <a:noFill/>
          <a:ln>
            <a:noFill/>
          </a:ln>
        </p:spPr>
        <p:txBody>
          <a:bodyPr anchorCtr="0" anchor="t" bIns="91425" lIns="91425" rIns="91425" tIns="91425">
            <a:noAutofit/>
          </a:bodyPr>
          <a:lstStyle/>
          <a:p>
            <a:pPr lvl="0" rtl="0" algn="r">
              <a:spcBef>
                <a:spcPts val="0"/>
              </a:spcBef>
              <a:buNone/>
            </a:pPr>
            <a:r>
              <a:rPr lang="en">
                <a:solidFill>
                  <a:schemeClr val="accent5"/>
                </a:solidFill>
                <a:latin typeface="Roboto Condensed"/>
                <a:ea typeface="Roboto Condensed"/>
                <a:cs typeface="Roboto Condensed"/>
                <a:sym typeface="Roboto Condensed"/>
              </a:rPr>
              <a:t>@davidmehi</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Slide 2 2 2 1 1 1">
    <p:bg>
      <p:bgPr>
        <a:solidFill>
          <a:srgbClr val="D7D7D7"/>
        </a:solidFill>
      </p:bgPr>
    </p:bg>
    <p:spTree>
      <p:nvGrpSpPr>
        <p:cNvPr id="192" name="Shape 192"/>
        <p:cNvGrpSpPr/>
        <p:nvPr/>
      </p:nvGrpSpPr>
      <p:grpSpPr>
        <a:xfrm>
          <a:off x="0" y="0"/>
          <a:ext cx="0" cy="0"/>
          <a:chOff x="0" y="0"/>
          <a:chExt cx="0" cy="0"/>
        </a:xfrm>
      </p:grpSpPr>
      <p:sp>
        <p:nvSpPr>
          <p:cNvPr id="193" name="Shape 193"/>
          <p:cNvSpPr/>
          <p:nvPr/>
        </p:nvSpPr>
        <p:spPr>
          <a:xfrm>
            <a:off x="6250800" y="0"/>
            <a:ext cx="2893200" cy="4601400"/>
          </a:xfrm>
          <a:prstGeom prst="rect">
            <a:avLst/>
          </a:prstGeom>
          <a:solidFill>
            <a:srgbClr val="F5F5F5"/>
          </a:solidFill>
          <a:ln>
            <a:noFill/>
          </a:ln>
        </p:spPr>
        <p:txBody>
          <a:bodyPr anchorCtr="0" anchor="ctr" bIns="91425" lIns="91425" rIns="91425" tIns="91425">
            <a:noAutofit/>
          </a:bodyPr>
          <a:lstStyle/>
          <a:p>
            <a:pPr lvl="0">
              <a:spcBef>
                <a:spcPts val="0"/>
              </a:spcBef>
              <a:buNone/>
            </a:pPr>
            <a:r>
              <a:t/>
            </a:r>
            <a:endParaRPr/>
          </a:p>
        </p:txBody>
      </p:sp>
      <p:pic>
        <p:nvPicPr>
          <p:cNvPr id="194" name="Shape 194"/>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logo_lockup_cloud_light.png" id="195" name="Shape 195"/>
          <p:cNvPicPr preferRelativeResize="0"/>
          <p:nvPr/>
        </p:nvPicPr>
        <p:blipFill rotWithShape="1">
          <a:blip r:embed="rId3">
            <a:alphaModFix/>
          </a:blip>
          <a:srcRect b="0" l="0" r="0" t="0"/>
          <a:stretch/>
        </p:blipFill>
        <p:spPr>
          <a:xfrm>
            <a:off x="8279425" y="4913738"/>
            <a:ext cx="798600" cy="229825"/>
          </a:xfrm>
          <a:prstGeom prst="rect">
            <a:avLst/>
          </a:prstGeom>
          <a:noFill/>
          <a:ln>
            <a:noFill/>
          </a:ln>
        </p:spPr>
      </p:pic>
      <p:pic>
        <p:nvPicPr>
          <p:cNvPr descr="next_2017_logo_bluebg_wo_gc.png" id="196" name="Shape 196"/>
          <p:cNvPicPr preferRelativeResize="0"/>
          <p:nvPr/>
        </p:nvPicPr>
        <p:blipFill rotWithShape="1">
          <a:blip r:embed="rId4">
            <a:alphaModFix/>
          </a:blip>
          <a:srcRect b="10" l="0" r="0" t="0"/>
          <a:stretch/>
        </p:blipFill>
        <p:spPr>
          <a:xfrm>
            <a:off x="105800" y="4870274"/>
            <a:ext cx="508150" cy="187200"/>
          </a:xfrm>
          <a:prstGeom prst="rect">
            <a:avLst/>
          </a:prstGeom>
          <a:noFill/>
          <a:ln>
            <a:noFill/>
          </a:ln>
        </p:spPr>
      </p:pic>
      <p:sp>
        <p:nvSpPr>
          <p:cNvPr id="197" name="Shape 197"/>
          <p:cNvSpPr txBox="1"/>
          <p:nvPr>
            <p:ph type="ctrTitle"/>
          </p:nvPr>
        </p:nvSpPr>
        <p:spPr>
          <a:xfrm>
            <a:off x="530699" y="1379775"/>
            <a:ext cx="4164000" cy="1478100"/>
          </a:xfrm>
          <a:prstGeom prst="rect">
            <a:avLst/>
          </a:prstGeom>
          <a:noFill/>
          <a:ln>
            <a:noFill/>
          </a:ln>
        </p:spPr>
        <p:txBody>
          <a:bodyPr anchorCtr="0" anchor="b" bIns="91425" lIns="91425" rIns="91425" tIns="91425"/>
          <a:lstStyle>
            <a:lvl1pPr indent="0" lvl="0" marL="0" marR="0" rtl="0" algn="l">
              <a:lnSpc>
                <a:spcPct val="100000"/>
              </a:lnSpc>
              <a:spcBef>
                <a:spcPts val="0"/>
              </a:spcBef>
              <a:buClr>
                <a:schemeClr val="accent5"/>
              </a:buClr>
              <a:buSzPct val="100000"/>
              <a:buFont typeface="Roboto"/>
              <a:buNone/>
              <a:defRPr b="0" i="0" sz="3400" u="none" cap="none" strike="noStrike">
                <a:solidFill>
                  <a:schemeClr val="accent5"/>
                </a:solidFill>
                <a:latin typeface="Roboto"/>
                <a:ea typeface="Roboto"/>
                <a:cs typeface="Roboto"/>
                <a:sym typeface="Roboto"/>
              </a:defRPr>
            </a:lvl1pPr>
            <a:lvl2pPr indent="0" lvl="1" rtl="0">
              <a:spcBef>
                <a:spcPts val="0"/>
              </a:spcBef>
              <a:buClr>
                <a:schemeClr val="accent4"/>
              </a:buClr>
              <a:buNone/>
              <a:defRPr sz="1800">
                <a:solidFill>
                  <a:schemeClr val="accent4"/>
                </a:solidFill>
              </a:defRPr>
            </a:lvl2pPr>
            <a:lvl3pPr indent="0" lvl="2" rtl="0">
              <a:spcBef>
                <a:spcPts val="0"/>
              </a:spcBef>
              <a:buClr>
                <a:schemeClr val="accent4"/>
              </a:buClr>
              <a:buNone/>
              <a:defRPr sz="1800">
                <a:solidFill>
                  <a:schemeClr val="accent4"/>
                </a:solidFill>
              </a:defRPr>
            </a:lvl3pPr>
            <a:lvl4pPr indent="0" lvl="3" rtl="0">
              <a:spcBef>
                <a:spcPts val="0"/>
              </a:spcBef>
              <a:buClr>
                <a:schemeClr val="accent4"/>
              </a:buClr>
              <a:buNone/>
              <a:defRPr sz="1800">
                <a:solidFill>
                  <a:schemeClr val="accent4"/>
                </a:solidFill>
              </a:defRPr>
            </a:lvl4pPr>
            <a:lvl5pPr indent="0" lvl="4" rtl="0">
              <a:spcBef>
                <a:spcPts val="0"/>
              </a:spcBef>
              <a:buClr>
                <a:schemeClr val="accent4"/>
              </a:buClr>
              <a:buNone/>
              <a:defRPr sz="1800">
                <a:solidFill>
                  <a:schemeClr val="accent4"/>
                </a:solidFill>
              </a:defRPr>
            </a:lvl5pPr>
            <a:lvl6pPr indent="0" lvl="5" rtl="0">
              <a:spcBef>
                <a:spcPts val="0"/>
              </a:spcBef>
              <a:buClr>
                <a:schemeClr val="accent4"/>
              </a:buClr>
              <a:buNone/>
              <a:defRPr sz="1800">
                <a:solidFill>
                  <a:schemeClr val="accent4"/>
                </a:solidFill>
              </a:defRPr>
            </a:lvl6pPr>
            <a:lvl7pPr indent="0" lvl="6" rtl="0">
              <a:spcBef>
                <a:spcPts val="0"/>
              </a:spcBef>
              <a:buClr>
                <a:schemeClr val="accent4"/>
              </a:buClr>
              <a:buNone/>
              <a:defRPr sz="1800">
                <a:solidFill>
                  <a:schemeClr val="accent4"/>
                </a:solidFill>
              </a:defRPr>
            </a:lvl7pPr>
            <a:lvl8pPr indent="0" lvl="7" rtl="0">
              <a:spcBef>
                <a:spcPts val="0"/>
              </a:spcBef>
              <a:buClr>
                <a:schemeClr val="accent4"/>
              </a:buClr>
              <a:buNone/>
              <a:defRPr sz="1800">
                <a:solidFill>
                  <a:schemeClr val="accent4"/>
                </a:solidFill>
              </a:defRPr>
            </a:lvl8pPr>
            <a:lvl9pPr indent="0" lvl="8" rtl="0">
              <a:spcBef>
                <a:spcPts val="0"/>
              </a:spcBef>
              <a:buClr>
                <a:schemeClr val="accent4"/>
              </a:buClr>
              <a:buNone/>
              <a:defRPr sz="1800">
                <a:solidFill>
                  <a:schemeClr val="accent4"/>
                </a:solidFill>
              </a:defRPr>
            </a:lvl9pPr>
          </a:lstStyle>
          <a:p/>
        </p:txBody>
      </p:sp>
      <p:sp>
        <p:nvSpPr>
          <p:cNvPr id="198" name="Shape 198"/>
          <p:cNvSpPr txBox="1"/>
          <p:nvPr>
            <p:ph idx="1" type="subTitle"/>
          </p:nvPr>
        </p:nvSpPr>
        <p:spPr>
          <a:xfrm>
            <a:off x="534824" y="2838975"/>
            <a:ext cx="4164000" cy="1111200"/>
          </a:xfrm>
          <a:prstGeom prst="rect">
            <a:avLst/>
          </a:prstGeom>
          <a:noFill/>
          <a:ln>
            <a:noFill/>
          </a:ln>
        </p:spPr>
        <p:txBody>
          <a:bodyPr anchorCtr="0" anchor="t" bIns="91425" lIns="91425" rIns="91425" tIns="91425"/>
          <a:lstStyle>
            <a:lvl1pPr indent="0" lvl="0" marL="0" marR="0" rtl="0" algn="l">
              <a:lnSpc>
                <a:spcPct val="110000"/>
              </a:lnSpc>
              <a:spcBef>
                <a:spcPts val="0"/>
              </a:spcBef>
              <a:buClr>
                <a:srgbClr val="A1A1A1"/>
              </a:buClr>
              <a:buSzPct val="42857"/>
              <a:buFont typeface="Arial"/>
              <a:buNone/>
              <a:defRPr b="0" i="0" sz="21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buClr>
                <a:srgbClr val="545454"/>
              </a:buClr>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buClr>
                <a:srgbClr val="545454"/>
              </a:buClr>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buClr>
                <a:srgbClr val="545454"/>
              </a:buClr>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buClr>
                <a:srgbClr val="545454"/>
              </a:buClr>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buClr>
                <a:schemeClr val="dk1"/>
              </a:buClr>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buClr>
                <a:schemeClr val="dk1"/>
              </a:buClr>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buClr>
                <a:schemeClr val="dk1"/>
              </a:buClr>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buClr>
                <a:schemeClr val="dk1"/>
              </a:buClr>
              <a:buFont typeface="Arial"/>
              <a:buNone/>
              <a:defRPr b="0" i="0" sz="1200" u="none" cap="none" strike="noStrike">
                <a:solidFill>
                  <a:schemeClr val="dk1"/>
                </a:solidFill>
                <a:latin typeface="Calibri"/>
                <a:ea typeface="Calibri"/>
                <a:cs typeface="Calibri"/>
                <a:sym typeface="Calibri"/>
              </a:defRPr>
            </a:lvl9pPr>
          </a:lstStyle>
          <a:p/>
        </p:txBody>
      </p:sp>
      <p:sp>
        <p:nvSpPr>
          <p:cNvPr id="199" name="Shape 199"/>
          <p:cNvSpPr txBox="1"/>
          <p:nvPr/>
        </p:nvSpPr>
        <p:spPr>
          <a:xfrm>
            <a:off x="7960350" y="79450"/>
            <a:ext cx="1042500" cy="397200"/>
          </a:xfrm>
          <a:prstGeom prst="rect">
            <a:avLst/>
          </a:prstGeom>
          <a:noFill/>
          <a:ln>
            <a:noFill/>
          </a:ln>
        </p:spPr>
        <p:txBody>
          <a:bodyPr anchorCtr="0" anchor="t" bIns="91425" lIns="91425" rIns="91425" tIns="91425">
            <a:noAutofit/>
          </a:bodyPr>
          <a:lstStyle/>
          <a:p>
            <a:pPr lvl="0" rtl="0" algn="r">
              <a:spcBef>
                <a:spcPts val="0"/>
              </a:spcBef>
              <a:buNone/>
            </a:pPr>
            <a:r>
              <a:rPr lang="en">
                <a:solidFill>
                  <a:schemeClr val="accent5"/>
                </a:solidFill>
                <a:latin typeface="Roboto Condensed"/>
                <a:ea typeface="Roboto Condensed"/>
                <a:cs typeface="Roboto Condensed"/>
                <a:sym typeface="Roboto Condensed"/>
              </a:rPr>
              <a:t>@davidmehi</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Slide 2 2 2 1 1 1 1">
    <p:bg>
      <p:bgPr>
        <a:solidFill>
          <a:srgbClr val="D7D7D7"/>
        </a:solidFill>
      </p:bgPr>
    </p:bg>
    <p:spTree>
      <p:nvGrpSpPr>
        <p:cNvPr id="200" name="Shape 200"/>
        <p:cNvGrpSpPr/>
        <p:nvPr/>
      </p:nvGrpSpPr>
      <p:grpSpPr>
        <a:xfrm>
          <a:off x="0" y="0"/>
          <a:ext cx="0" cy="0"/>
          <a:chOff x="0" y="0"/>
          <a:chExt cx="0" cy="0"/>
        </a:xfrm>
      </p:grpSpPr>
      <p:grpSp>
        <p:nvGrpSpPr>
          <p:cNvPr id="201" name="Shape 201"/>
          <p:cNvGrpSpPr/>
          <p:nvPr/>
        </p:nvGrpSpPr>
        <p:grpSpPr>
          <a:xfrm>
            <a:off x="5538375" y="0"/>
            <a:ext cx="3605625" cy="5143076"/>
            <a:chOff x="5538475" y="0"/>
            <a:chExt cx="3605625" cy="5157000"/>
          </a:xfrm>
        </p:grpSpPr>
        <p:sp>
          <p:nvSpPr>
            <p:cNvPr id="202" name="Shape 202"/>
            <p:cNvSpPr/>
            <p:nvPr/>
          </p:nvSpPr>
          <p:spPr>
            <a:xfrm>
              <a:off x="6683200" y="0"/>
              <a:ext cx="2460900" cy="5157000"/>
            </a:xfrm>
            <a:prstGeom prst="rect">
              <a:avLst/>
            </a:prstGeom>
            <a:solidFill>
              <a:srgbClr val="F5F5F5"/>
            </a:solidFill>
            <a:ln>
              <a:noFill/>
            </a:ln>
          </p:spPr>
          <p:txBody>
            <a:bodyPr anchorCtr="0" anchor="ctr" bIns="91425" lIns="91425" rIns="91425" tIns="91425">
              <a:noAutofit/>
            </a:bodyPr>
            <a:lstStyle/>
            <a:p>
              <a:pPr lvl="0">
                <a:spcBef>
                  <a:spcPts val="0"/>
                </a:spcBef>
                <a:buNone/>
              </a:pPr>
              <a:r>
                <a:t/>
              </a:r>
              <a:endParaRPr/>
            </a:p>
          </p:txBody>
        </p:sp>
        <p:sp>
          <p:nvSpPr>
            <p:cNvPr id="203" name="Shape 203"/>
            <p:cNvSpPr/>
            <p:nvPr/>
          </p:nvSpPr>
          <p:spPr>
            <a:xfrm>
              <a:off x="5538475" y="0"/>
              <a:ext cx="2460900" cy="1034400"/>
            </a:xfrm>
            <a:prstGeom prst="rect">
              <a:avLst/>
            </a:prstGeom>
            <a:solidFill>
              <a:srgbClr val="F5F5F5"/>
            </a:solidFill>
            <a:ln>
              <a:noFill/>
            </a:ln>
          </p:spPr>
          <p:txBody>
            <a:bodyPr anchorCtr="0" anchor="ctr" bIns="91425" lIns="91425" rIns="91425" tIns="91425">
              <a:noAutofit/>
            </a:bodyPr>
            <a:lstStyle/>
            <a:p>
              <a:pPr lvl="0">
                <a:spcBef>
                  <a:spcPts val="0"/>
                </a:spcBef>
                <a:buNone/>
              </a:pPr>
              <a:r>
                <a:t/>
              </a:r>
              <a:endParaRPr/>
            </a:p>
          </p:txBody>
        </p:sp>
      </p:grpSp>
      <p:pic>
        <p:nvPicPr>
          <p:cNvPr id="204" name="Shape 204"/>
          <p:cNvPicPr preferRelativeResize="0"/>
          <p:nvPr/>
        </p:nvPicPr>
        <p:blipFill>
          <a:blip r:embed="rId2">
            <a:alphaModFix/>
          </a:blip>
          <a:stretch>
            <a:fillRect/>
          </a:stretch>
        </p:blipFill>
        <p:spPr>
          <a:xfrm>
            <a:off x="0" y="-212"/>
            <a:ext cx="9144000" cy="5143500"/>
          </a:xfrm>
          <a:prstGeom prst="rect">
            <a:avLst/>
          </a:prstGeom>
          <a:noFill/>
          <a:ln>
            <a:noFill/>
          </a:ln>
        </p:spPr>
      </p:pic>
      <p:pic>
        <p:nvPicPr>
          <p:cNvPr descr="logo_lockup_cloud_dark.png" id="205" name="Shape 205"/>
          <p:cNvPicPr preferRelativeResize="0"/>
          <p:nvPr/>
        </p:nvPicPr>
        <p:blipFill rotWithShape="1">
          <a:blip r:embed="rId3">
            <a:alphaModFix/>
          </a:blip>
          <a:srcRect b="0" l="0" r="0" t="0"/>
          <a:stretch/>
        </p:blipFill>
        <p:spPr>
          <a:xfrm>
            <a:off x="8284600" y="4913675"/>
            <a:ext cx="798600" cy="229825"/>
          </a:xfrm>
          <a:prstGeom prst="rect">
            <a:avLst/>
          </a:prstGeom>
          <a:noFill/>
          <a:ln>
            <a:noFill/>
          </a:ln>
        </p:spPr>
      </p:pic>
      <p:pic>
        <p:nvPicPr>
          <p:cNvPr descr="next_2017_logo_bluebg_wo_gc.png" id="206" name="Shape 206"/>
          <p:cNvPicPr preferRelativeResize="0"/>
          <p:nvPr/>
        </p:nvPicPr>
        <p:blipFill rotWithShape="1">
          <a:blip r:embed="rId4">
            <a:alphaModFix/>
          </a:blip>
          <a:srcRect b="10" l="0" r="0" t="0"/>
          <a:stretch/>
        </p:blipFill>
        <p:spPr>
          <a:xfrm>
            <a:off x="105800" y="4870274"/>
            <a:ext cx="508150" cy="187200"/>
          </a:xfrm>
          <a:prstGeom prst="rect">
            <a:avLst/>
          </a:prstGeom>
          <a:noFill/>
          <a:ln>
            <a:noFill/>
          </a:ln>
        </p:spPr>
      </p:pic>
      <p:sp>
        <p:nvSpPr>
          <p:cNvPr id="207" name="Shape 207"/>
          <p:cNvSpPr txBox="1"/>
          <p:nvPr>
            <p:ph type="ctrTitle"/>
          </p:nvPr>
        </p:nvSpPr>
        <p:spPr>
          <a:xfrm>
            <a:off x="530699" y="1379775"/>
            <a:ext cx="4164000" cy="1478100"/>
          </a:xfrm>
          <a:prstGeom prst="rect">
            <a:avLst/>
          </a:prstGeom>
          <a:noFill/>
          <a:ln>
            <a:noFill/>
          </a:ln>
        </p:spPr>
        <p:txBody>
          <a:bodyPr anchorCtr="0" anchor="b" bIns="91425" lIns="91425" rIns="91425" tIns="91425"/>
          <a:lstStyle>
            <a:lvl1pPr indent="0" lvl="0" marL="0" marR="0" rtl="0" algn="l">
              <a:lnSpc>
                <a:spcPct val="100000"/>
              </a:lnSpc>
              <a:spcBef>
                <a:spcPts val="0"/>
              </a:spcBef>
              <a:buClr>
                <a:schemeClr val="accent5"/>
              </a:buClr>
              <a:buSzPct val="100000"/>
              <a:buFont typeface="Roboto"/>
              <a:buNone/>
              <a:defRPr b="0" i="0" sz="3400" u="none" cap="none" strike="noStrike">
                <a:solidFill>
                  <a:schemeClr val="accent5"/>
                </a:solidFill>
                <a:latin typeface="Roboto"/>
                <a:ea typeface="Roboto"/>
                <a:cs typeface="Roboto"/>
                <a:sym typeface="Roboto"/>
              </a:defRPr>
            </a:lvl1pPr>
            <a:lvl2pPr indent="0" lvl="1" rtl="0">
              <a:spcBef>
                <a:spcPts val="0"/>
              </a:spcBef>
              <a:buClr>
                <a:schemeClr val="accent4"/>
              </a:buClr>
              <a:buNone/>
              <a:defRPr sz="1800">
                <a:solidFill>
                  <a:schemeClr val="accent4"/>
                </a:solidFill>
              </a:defRPr>
            </a:lvl2pPr>
            <a:lvl3pPr indent="0" lvl="2" rtl="0">
              <a:spcBef>
                <a:spcPts val="0"/>
              </a:spcBef>
              <a:buClr>
                <a:schemeClr val="accent4"/>
              </a:buClr>
              <a:buNone/>
              <a:defRPr sz="1800">
                <a:solidFill>
                  <a:schemeClr val="accent4"/>
                </a:solidFill>
              </a:defRPr>
            </a:lvl3pPr>
            <a:lvl4pPr indent="0" lvl="3" rtl="0">
              <a:spcBef>
                <a:spcPts val="0"/>
              </a:spcBef>
              <a:buClr>
                <a:schemeClr val="accent4"/>
              </a:buClr>
              <a:buNone/>
              <a:defRPr sz="1800">
                <a:solidFill>
                  <a:schemeClr val="accent4"/>
                </a:solidFill>
              </a:defRPr>
            </a:lvl4pPr>
            <a:lvl5pPr indent="0" lvl="4" rtl="0">
              <a:spcBef>
                <a:spcPts val="0"/>
              </a:spcBef>
              <a:buClr>
                <a:schemeClr val="accent4"/>
              </a:buClr>
              <a:buNone/>
              <a:defRPr sz="1800">
                <a:solidFill>
                  <a:schemeClr val="accent4"/>
                </a:solidFill>
              </a:defRPr>
            </a:lvl5pPr>
            <a:lvl6pPr indent="0" lvl="5" rtl="0">
              <a:spcBef>
                <a:spcPts val="0"/>
              </a:spcBef>
              <a:buClr>
                <a:schemeClr val="accent4"/>
              </a:buClr>
              <a:buNone/>
              <a:defRPr sz="1800">
                <a:solidFill>
                  <a:schemeClr val="accent4"/>
                </a:solidFill>
              </a:defRPr>
            </a:lvl6pPr>
            <a:lvl7pPr indent="0" lvl="6" rtl="0">
              <a:spcBef>
                <a:spcPts val="0"/>
              </a:spcBef>
              <a:buClr>
                <a:schemeClr val="accent4"/>
              </a:buClr>
              <a:buNone/>
              <a:defRPr sz="1800">
                <a:solidFill>
                  <a:schemeClr val="accent4"/>
                </a:solidFill>
              </a:defRPr>
            </a:lvl7pPr>
            <a:lvl8pPr indent="0" lvl="7" rtl="0">
              <a:spcBef>
                <a:spcPts val="0"/>
              </a:spcBef>
              <a:buClr>
                <a:schemeClr val="accent4"/>
              </a:buClr>
              <a:buNone/>
              <a:defRPr sz="1800">
                <a:solidFill>
                  <a:schemeClr val="accent4"/>
                </a:solidFill>
              </a:defRPr>
            </a:lvl8pPr>
            <a:lvl9pPr indent="0" lvl="8" rtl="0">
              <a:spcBef>
                <a:spcPts val="0"/>
              </a:spcBef>
              <a:buClr>
                <a:schemeClr val="accent4"/>
              </a:buClr>
              <a:buNone/>
              <a:defRPr sz="1800">
                <a:solidFill>
                  <a:schemeClr val="accent4"/>
                </a:solidFill>
              </a:defRPr>
            </a:lvl9pPr>
          </a:lstStyle>
          <a:p/>
        </p:txBody>
      </p:sp>
      <p:sp>
        <p:nvSpPr>
          <p:cNvPr id="208" name="Shape 208"/>
          <p:cNvSpPr txBox="1"/>
          <p:nvPr>
            <p:ph idx="1" type="subTitle"/>
          </p:nvPr>
        </p:nvSpPr>
        <p:spPr>
          <a:xfrm>
            <a:off x="534824" y="2838975"/>
            <a:ext cx="4164000" cy="1111200"/>
          </a:xfrm>
          <a:prstGeom prst="rect">
            <a:avLst/>
          </a:prstGeom>
          <a:noFill/>
          <a:ln>
            <a:noFill/>
          </a:ln>
        </p:spPr>
        <p:txBody>
          <a:bodyPr anchorCtr="0" anchor="t" bIns="91425" lIns="91425" rIns="91425" tIns="91425"/>
          <a:lstStyle>
            <a:lvl1pPr indent="0" lvl="0" marL="0" marR="0" rtl="0" algn="l">
              <a:lnSpc>
                <a:spcPct val="110000"/>
              </a:lnSpc>
              <a:spcBef>
                <a:spcPts val="0"/>
              </a:spcBef>
              <a:buClr>
                <a:srgbClr val="A1A1A1"/>
              </a:buClr>
              <a:buSzPct val="42857"/>
              <a:buFont typeface="Arial"/>
              <a:buNone/>
              <a:defRPr b="0" i="0" sz="21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buClr>
                <a:srgbClr val="545454"/>
              </a:buClr>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buClr>
                <a:srgbClr val="545454"/>
              </a:buClr>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buClr>
                <a:srgbClr val="545454"/>
              </a:buClr>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buClr>
                <a:srgbClr val="545454"/>
              </a:buClr>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buClr>
                <a:schemeClr val="dk1"/>
              </a:buClr>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buClr>
                <a:schemeClr val="dk1"/>
              </a:buClr>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buClr>
                <a:schemeClr val="dk1"/>
              </a:buClr>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buClr>
                <a:schemeClr val="dk1"/>
              </a:buClr>
              <a:buFont typeface="Arial"/>
              <a:buNone/>
              <a:defRPr b="0" i="0" sz="1200" u="none" cap="none" strike="noStrike">
                <a:solidFill>
                  <a:schemeClr val="dk1"/>
                </a:solidFill>
                <a:latin typeface="Calibri"/>
                <a:ea typeface="Calibri"/>
                <a:cs typeface="Calibri"/>
                <a:sym typeface="Calibri"/>
              </a:defRPr>
            </a:lvl9pPr>
          </a:lstStyle>
          <a:p/>
        </p:txBody>
      </p:sp>
      <p:sp>
        <p:nvSpPr>
          <p:cNvPr id="209" name="Shape 209"/>
          <p:cNvSpPr txBox="1"/>
          <p:nvPr/>
        </p:nvSpPr>
        <p:spPr>
          <a:xfrm>
            <a:off x="7960350" y="79450"/>
            <a:ext cx="1042500" cy="397200"/>
          </a:xfrm>
          <a:prstGeom prst="rect">
            <a:avLst/>
          </a:prstGeom>
          <a:noFill/>
          <a:ln>
            <a:noFill/>
          </a:ln>
        </p:spPr>
        <p:txBody>
          <a:bodyPr anchorCtr="0" anchor="t" bIns="91425" lIns="91425" rIns="91425" tIns="91425">
            <a:noAutofit/>
          </a:bodyPr>
          <a:lstStyle/>
          <a:p>
            <a:pPr lvl="0" rtl="0" algn="r">
              <a:spcBef>
                <a:spcPts val="0"/>
              </a:spcBef>
              <a:buNone/>
            </a:pPr>
            <a:r>
              <a:rPr lang="en">
                <a:solidFill>
                  <a:schemeClr val="accent5"/>
                </a:solidFill>
                <a:latin typeface="Roboto Condensed"/>
                <a:ea typeface="Roboto Condensed"/>
                <a:cs typeface="Roboto Condensed"/>
                <a:sym typeface="Roboto Condensed"/>
              </a:rPr>
              <a:t>@davidmehi</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10" name="Shape 210"/>
        <p:cNvGrpSpPr/>
        <p:nvPr/>
      </p:nvGrpSpPr>
      <p:grpSpPr>
        <a:xfrm>
          <a:off x="0" y="0"/>
          <a:ext cx="0" cy="0"/>
          <a:chOff x="0" y="0"/>
          <a:chExt cx="0" cy="0"/>
        </a:xfrm>
      </p:grpSpPr>
      <p:sp>
        <p:nvSpPr>
          <p:cNvPr id="211" name="Shape 211"/>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12" name="Shape 212"/>
          <p:cNvSpPr txBox="1"/>
          <p:nvPr/>
        </p:nvSpPr>
        <p:spPr>
          <a:xfrm>
            <a:off x="7960350" y="79450"/>
            <a:ext cx="1042500" cy="397200"/>
          </a:xfrm>
          <a:prstGeom prst="rect">
            <a:avLst/>
          </a:prstGeom>
          <a:noFill/>
          <a:ln>
            <a:noFill/>
          </a:ln>
        </p:spPr>
        <p:txBody>
          <a:bodyPr anchorCtr="0" anchor="t" bIns="91425" lIns="91425" rIns="91425" tIns="91425">
            <a:noAutofit/>
          </a:bodyPr>
          <a:lstStyle/>
          <a:p>
            <a:pPr lvl="0" rtl="0" algn="r">
              <a:spcBef>
                <a:spcPts val="0"/>
              </a:spcBef>
              <a:buNone/>
            </a:pPr>
            <a:r>
              <a:rPr lang="en">
                <a:solidFill>
                  <a:schemeClr val="accent5"/>
                </a:solidFill>
                <a:latin typeface="Roboto Condensed"/>
                <a:ea typeface="Roboto Condensed"/>
                <a:cs typeface="Roboto Condensed"/>
                <a:sym typeface="Roboto Condensed"/>
              </a:rPr>
              <a:t>@davidmehi</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Slide 2 2 2 1 1 1 2 2">
    <p:bg>
      <p:bgPr>
        <a:solidFill>
          <a:srgbClr val="D7D7D7"/>
        </a:solidFill>
      </p:bgPr>
    </p:bg>
    <p:spTree>
      <p:nvGrpSpPr>
        <p:cNvPr id="213" name="Shape 213"/>
        <p:cNvGrpSpPr/>
        <p:nvPr/>
      </p:nvGrpSpPr>
      <p:grpSpPr>
        <a:xfrm>
          <a:off x="0" y="0"/>
          <a:ext cx="0" cy="0"/>
          <a:chOff x="0" y="0"/>
          <a:chExt cx="0" cy="0"/>
        </a:xfrm>
      </p:grpSpPr>
      <p:sp>
        <p:nvSpPr>
          <p:cNvPr id="214" name="Shape 214"/>
          <p:cNvSpPr/>
          <p:nvPr/>
        </p:nvSpPr>
        <p:spPr>
          <a:xfrm>
            <a:off x="6250825" y="0"/>
            <a:ext cx="2893200" cy="4601400"/>
          </a:xfrm>
          <a:prstGeom prst="rect">
            <a:avLst/>
          </a:prstGeom>
          <a:solidFill>
            <a:srgbClr val="F5F5F5"/>
          </a:solidFill>
          <a:ln>
            <a:noFill/>
          </a:ln>
        </p:spPr>
        <p:txBody>
          <a:bodyPr anchorCtr="0" anchor="ctr" bIns="91425" lIns="91425" rIns="91425" tIns="91425">
            <a:noAutofit/>
          </a:bodyPr>
          <a:lstStyle/>
          <a:p>
            <a:pPr lvl="0">
              <a:spcBef>
                <a:spcPts val="0"/>
              </a:spcBef>
              <a:buNone/>
            </a:pPr>
            <a:r>
              <a:t/>
            </a:r>
            <a:endParaRPr/>
          </a:p>
        </p:txBody>
      </p:sp>
      <p:pic>
        <p:nvPicPr>
          <p:cNvPr id="215" name="Shape 215"/>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logo_lockup_cloud_light.png" id="216" name="Shape 216"/>
          <p:cNvPicPr preferRelativeResize="0"/>
          <p:nvPr/>
        </p:nvPicPr>
        <p:blipFill rotWithShape="1">
          <a:blip r:embed="rId3">
            <a:alphaModFix/>
          </a:blip>
          <a:srcRect b="0" l="0" r="0" t="0"/>
          <a:stretch/>
        </p:blipFill>
        <p:spPr>
          <a:xfrm>
            <a:off x="8279425" y="4913738"/>
            <a:ext cx="798600" cy="229825"/>
          </a:xfrm>
          <a:prstGeom prst="rect">
            <a:avLst/>
          </a:prstGeom>
          <a:noFill/>
          <a:ln>
            <a:noFill/>
          </a:ln>
        </p:spPr>
      </p:pic>
      <p:pic>
        <p:nvPicPr>
          <p:cNvPr descr="next_2017_logo_bluebg_wo_gc.png" id="217" name="Shape 217"/>
          <p:cNvPicPr preferRelativeResize="0"/>
          <p:nvPr/>
        </p:nvPicPr>
        <p:blipFill rotWithShape="1">
          <a:blip r:embed="rId4">
            <a:alphaModFix/>
          </a:blip>
          <a:srcRect b="10" l="0" r="0" t="0"/>
          <a:stretch/>
        </p:blipFill>
        <p:spPr>
          <a:xfrm>
            <a:off x="105800" y="4870274"/>
            <a:ext cx="508150" cy="187200"/>
          </a:xfrm>
          <a:prstGeom prst="rect">
            <a:avLst/>
          </a:prstGeom>
          <a:noFill/>
          <a:ln>
            <a:noFill/>
          </a:ln>
        </p:spPr>
      </p:pic>
      <p:sp>
        <p:nvSpPr>
          <p:cNvPr id="218" name="Shape 218"/>
          <p:cNvSpPr txBox="1"/>
          <p:nvPr>
            <p:ph type="ctrTitle"/>
          </p:nvPr>
        </p:nvSpPr>
        <p:spPr>
          <a:xfrm>
            <a:off x="530699" y="1327225"/>
            <a:ext cx="4164000" cy="1478100"/>
          </a:xfrm>
          <a:prstGeom prst="rect">
            <a:avLst/>
          </a:prstGeom>
          <a:noFill/>
          <a:ln>
            <a:noFill/>
          </a:ln>
        </p:spPr>
        <p:txBody>
          <a:bodyPr anchorCtr="0" anchor="b" bIns="91425" lIns="91425" rIns="91425" tIns="91425"/>
          <a:lstStyle>
            <a:lvl1pPr indent="0" lvl="0" marL="0" marR="0" rtl="0" algn="l">
              <a:lnSpc>
                <a:spcPct val="100000"/>
              </a:lnSpc>
              <a:spcBef>
                <a:spcPts val="0"/>
              </a:spcBef>
              <a:buClr>
                <a:srgbClr val="F5F5F5"/>
              </a:buClr>
              <a:buSzPct val="100000"/>
              <a:buFont typeface="Roboto"/>
              <a:buNone/>
              <a:defRPr b="0" i="0" sz="3400" u="none" cap="none" strike="noStrike">
                <a:solidFill>
                  <a:srgbClr val="F5F5F5"/>
                </a:solidFill>
                <a:latin typeface="Roboto"/>
                <a:ea typeface="Roboto"/>
                <a:cs typeface="Roboto"/>
                <a:sym typeface="Roboto"/>
              </a:defRPr>
            </a:lvl1pPr>
            <a:lvl2pPr indent="0" lvl="1" rtl="0">
              <a:spcBef>
                <a:spcPts val="0"/>
              </a:spcBef>
              <a:buClr>
                <a:srgbClr val="F5F5F5"/>
              </a:buClr>
              <a:buNone/>
              <a:defRPr sz="1800">
                <a:solidFill>
                  <a:srgbClr val="F5F5F5"/>
                </a:solidFill>
              </a:defRPr>
            </a:lvl2pPr>
            <a:lvl3pPr indent="0" lvl="2" rtl="0">
              <a:spcBef>
                <a:spcPts val="0"/>
              </a:spcBef>
              <a:buClr>
                <a:srgbClr val="F5F5F5"/>
              </a:buClr>
              <a:buNone/>
              <a:defRPr sz="1800">
                <a:solidFill>
                  <a:srgbClr val="F5F5F5"/>
                </a:solidFill>
              </a:defRPr>
            </a:lvl3pPr>
            <a:lvl4pPr indent="0" lvl="3" rtl="0">
              <a:spcBef>
                <a:spcPts val="0"/>
              </a:spcBef>
              <a:buClr>
                <a:srgbClr val="F5F5F5"/>
              </a:buClr>
              <a:buNone/>
              <a:defRPr sz="1800">
                <a:solidFill>
                  <a:srgbClr val="F5F5F5"/>
                </a:solidFill>
              </a:defRPr>
            </a:lvl4pPr>
            <a:lvl5pPr indent="0" lvl="4" rtl="0">
              <a:spcBef>
                <a:spcPts val="0"/>
              </a:spcBef>
              <a:buClr>
                <a:srgbClr val="F5F5F5"/>
              </a:buClr>
              <a:buNone/>
              <a:defRPr sz="1800">
                <a:solidFill>
                  <a:srgbClr val="F5F5F5"/>
                </a:solidFill>
              </a:defRPr>
            </a:lvl5pPr>
            <a:lvl6pPr indent="0" lvl="5" rtl="0">
              <a:spcBef>
                <a:spcPts val="0"/>
              </a:spcBef>
              <a:buClr>
                <a:srgbClr val="F5F5F5"/>
              </a:buClr>
              <a:buNone/>
              <a:defRPr sz="1800">
                <a:solidFill>
                  <a:srgbClr val="F5F5F5"/>
                </a:solidFill>
              </a:defRPr>
            </a:lvl6pPr>
            <a:lvl7pPr indent="0" lvl="6" rtl="0">
              <a:spcBef>
                <a:spcPts val="0"/>
              </a:spcBef>
              <a:buClr>
                <a:srgbClr val="F5F5F5"/>
              </a:buClr>
              <a:buNone/>
              <a:defRPr sz="1800">
                <a:solidFill>
                  <a:srgbClr val="F5F5F5"/>
                </a:solidFill>
              </a:defRPr>
            </a:lvl7pPr>
            <a:lvl8pPr indent="0" lvl="7" rtl="0">
              <a:spcBef>
                <a:spcPts val="0"/>
              </a:spcBef>
              <a:buClr>
                <a:srgbClr val="F5F5F5"/>
              </a:buClr>
              <a:buNone/>
              <a:defRPr sz="1800">
                <a:solidFill>
                  <a:srgbClr val="F5F5F5"/>
                </a:solidFill>
              </a:defRPr>
            </a:lvl8pPr>
            <a:lvl9pPr indent="0" lvl="8" rtl="0">
              <a:spcBef>
                <a:spcPts val="0"/>
              </a:spcBef>
              <a:buClr>
                <a:srgbClr val="F5F5F5"/>
              </a:buClr>
              <a:buNone/>
              <a:defRPr sz="1800">
                <a:solidFill>
                  <a:srgbClr val="F5F5F5"/>
                </a:solidFill>
              </a:defRPr>
            </a:lvl9pPr>
          </a:lstStyle>
          <a:p/>
        </p:txBody>
      </p:sp>
      <p:sp>
        <p:nvSpPr>
          <p:cNvPr id="219" name="Shape 219"/>
          <p:cNvSpPr txBox="1"/>
          <p:nvPr>
            <p:ph idx="1" type="subTitle"/>
          </p:nvPr>
        </p:nvSpPr>
        <p:spPr>
          <a:xfrm>
            <a:off x="534824" y="2786425"/>
            <a:ext cx="4164000" cy="1111200"/>
          </a:xfrm>
          <a:prstGeom prst="rect">
            <a:avLst/>
          </a:prstGeom>
          <a:noFill/>
          <a:ln>
            <a:noFill/>
          </a:ln>
        </p:spPr>
        <p:txBody>
          <a:bodyPr anchorCtr="0" anchor="t" bIns="91425" lIns="91425" rIns="91425" tIns="91425"/>
          <a:lstStyle>
            <a:lvl1pPr indent="0" lvl="0" marL="0" marR="0" rtl="0" algn="l">
              <a:lnSpc>
                <a:spcPct val="110000"/>
              </a:lnSpc>
              <a:spcBef>
                <a:spcPts val="0"/>
              </a:spcBef>
              <a:buClr>
                <a:srgbClr val="F5F5F5"/>
              </a:buClr>
              <a:buSzPct val="42857"/>
              <a:buFont typeface="Arial"/>
              <a:buNone/>
              <a:defRPr b="0" i="0" sz="2100" u="none" cap="none" strike="noStrike">
                <a:solidFill>
                  <a:srgbClr val="F5F5F5"/>
                </a:solidFill>
                <a:latin typeface="Roboto"/>
                <a:ea typeface="Roboto"/>
                <a:cs typeface="Roboto"/>
                <a:sym typeface="Roboto"/>
              </a:defRPr>
            </a:lvl1pPr>
            <a:lvl2pPr indent="0" lvl="1" marL="342900" marR="0" rtl="0" algn="ctr">
              <a:lnSpc>
                <a:spcPct val="110000"/>
              </a:lnSpc>
              <a:spcBef>
                <a:spcPts val="375"/>
              </a:spcBef>
              <a:buClr>
                <a:srgbClr val="F5F5F5"/>
              </a:buClr>
              <a:buFont typeface="Arial"/>
              <a:buNone/>
              <a:defRPr b="0" i="0" sz="1500" u="none" cap="none" strike="noStrike">
                <a:solidFill>
                  <a:srgbClr val="F5F5F5"/>
                </a:solidFill>
                <a:latin typeface="Roboto"/>
                <a:ea typeface="Roboto"/>
                <a:cs typeface="Roboto"/>
                <a:sym typeface="Roboto"/>
              </a:defRPr>
            </a:lvl2pPr>
            <a:lvl3pPr indent="0" lvl="2" marL="685800" marR="0" rtl="0" algn="ctr">
              <a:lnSpc>
                <a:spcPct val="110000"/>
              </a:lnSpc>
              <a:spcBef>
                <a:spcPts val="375"/>
              </a:spcBef>
              <a:buClr>
                <a:srgbClr val="F5F5F5"/>
              </a:buClr>
              <a:buFont typeface="Arial"/>
              <a:buNone/>
              <a:defRPr b="0" i="0" sz="1350" u="none" cap="none" strike="noStrike">
                <a:solidFill>
                  <a:srgbClr val="F5F5F5"/>
                </a:solidFill>
                <a:latin typeface="Roboto"/>
                <a:ea typeface="Roboto"/>
                <a:cs typeface="Roboto"/>
                <a:sym typeface="Roboto"/>
              </a:defRPr>
            </a:lvl3pPr>
            <a:lvl4pPr indent="0" lvl="3" marL="1028700" marR="0" rtl="0" algn="ctr">
              <a:lnSpc>
                <a:spcPct val="110000"/>
              </a:lnSpc>
              <a:spcBef>
                <a:spcPts val="375"/>
              </a:spcBef>
              <a:buClr>
                <a:srgbClr val="F5F5F5"/>
              </a:buClr>
              <a:buFont typeface="Arial"/>
              <a:buNone/>
              <a:defRPr b="0" i="0" sz="1200" u="none" cap="none" strike="noStrike">
                <a:solidFill>
                  <a:srgbClr val="F5F5F5"/>
                </a:solidFill>
                <a:latin typeface="Roboto"/>
                <a:ea typeface="Roboto"/>
                <a:cs typeface="Roboto"/>
                <a:sym typeface="Roboto"/>
              </a:defRPr>
            </a:lvl4pPr>
            <a:lvl5pPr indent="0" lvl="4" marL="1371600" marR="0" rtl="0" algn="ctr">
              <a:lnSpc>
                <a:spcPct val="110000"/>
              </a:lnSpc>
              <a:spcBef>
                <a:spcPts val="375"/>
              </a:spcBef>
              <a:buClr>
                <a:srgbClr val="F5F5F5"/>
              </a:buClr>
              <a:buFont typeface="Arial"/>
              <a:buNone/>
              <a:defRPr b="0" i="0" sz="1200" u="none" cap="none" strike="noStrike">
                <a:solidFill>
                  <a:srgbClr val="F5F5F5"/>
                </a:solidFill>
                <a:latin typeface="Roboto"/>
                <a:ea typeface="Roboto"/>
                <a:cs typeface="Roboto"/>
                <a:sym typeface="Roboto"/>
              </a:defRPr>
            </a:lvl5pPr>
            <a:lvl6pPr indent="0" lvl="5" marL="1714500" marR="0" rtl="0" algn="ctr">
              <a:lnSpc>
                <a:spcPct val="90000"/>
              </a:lnSpc>
              <a:spcBef>
                <a:spcPts val="375"/>
              </a:spcBef>
              <a:buClr>
                <a:srgbClr val="F5F5F5"/>
              </a:buClr>
              <a:buFont typeface="Arial"/>
              <a:buNone/>
              <a:defRPr b="0" i="0" sz="1200" u="none" cap="none" strike="noStrike">
                <a:solidFill>
                  <a:srgbClr val="F5F5F5"/>
                </a:solidFill>
                <a:latin typeface="Calibri"/>
                <a:ea typeface="Calibri"/>
                <a:cs typeface="Calibri"/>
                <a:sym typeface="Calibri"/>
              </a:defRPr>
            </a:lvl6pPr>
            <a:lvl7pPr indent="0" lvl="6" marL="2057400" marR="0" rtl="0" algn="ctr">
              <a:lnSpc>
                <a:spcPct val="90000"/>
              </a:lnSpc>
              <a:spcBef>
                <a:spcPts val="375"/>
              </a:spcBef>
              <a:buClr>
                <a:srgbClr val="F5F5F5"/>
              </a:buClr>
              <a:buFont typeface="Arial"/>
              <a:buNone/>
              <a:defRPr b="0" i="0" sz="1200" u="none" cap="none" strike="noStrike">
                <a:solidFill>
                  <a:srgbClr val="F5F5F5"/>
                </a:solidFill>
                <a:latin typeface="Calibri"/>
                <a:ea typeface="Calibri"/>
                <a:cs typeface="Calibri"/>
                <a:sym typeface="Calibri"/>
              </a:defRPr>
            </a:lvl7pPr>
            <a:lvl8pPr indent="0" lvl="7" marL="2400300" marR="0" rtl="0" algn="ctr">
              <a:lnSpc>
                <a:spcPct val="90000"/>
              </a:lnSpc>
              <a:spcBef>
                <a:spcPts val="375"/>
              </a:spcBef>
              <a:buClr>
                <a:srgbClr val="F5F5F5"/>
              </a:buClr>
              <a:buFont typeface="Arial"/>
              <a:buNone/>
              <a:defRPr b="0" i="0" sz="1200" u="none" cap="none" strike="noStrike">
                <a:solidFill>
                  <a:srgbClr val="F5F5F5"/>
                </a:solidFill>
                <a:latin typeface="Calibri"/>
                <a:ea typeface="Calibri"/>
                <a:cs typeface="Calibri"/>
                <a:sym typeface="Calibri"/>
              </a:defRPr>
            </a:lvl8pPr>
            <a:lvl9pPr indent="0" lvl="8" marL="2743200" marR="0" rtl="0" algn="ctr">
              <a:lnSpc>
                <a:spcPct val="90000"/>
              </a:lnSpc>
              <a:spcBef>
                <a:spcPts val="375"/>
              </a:spcBef>
              <a:buClr>
                <a:srgbClr val="F5F5F5"/>
              </a:buClr>
              <a:buFont typeface="Arial"/>
              <a:buNone/>
              <a:defRPr b="0" i="0" sz="1200" u="none" cap="none" strike="noStrike">
                <a:solidFill>
                  <a:srgbClr val="F5F5F5"/>
                </a:solidFill>
                <a:latin typeface="Calibri"/>
                <a:ea typeface="Calibri"/>
                <a:cs typeface="Calibri"/>
                <a:sym typeface="Calibri"/>
              </a:defRPr>
            </a:lvl9pPr>
          </a:lstStyle>
          <a:p/>
        </p:txBody>
      </p:sp>
      <p:sp>
        <p:nvSpPr>
          <p:cNvPr id="220" name="Shape 220"/>
          <p:cNvSpPr txBox="1"/>
          <p:nvPr/>
        </p:nvSpPr>
        <p:spPr>
          <a:xfrm>
            <a:off x="7960350" y="79450"/>
            <a:ext cx="1042500" cy="397200"/>
          </a:xfrm>
          <a:prstGeom prst="rect">
            <a:avLst/>
          </a:prstGeom>
          <a:noFill/>
          <a:ln>
            <a:noFill/>
          </a:ln>
        </p:spPr>
        <p:txBody>
          <a:bodyPr anchorCtr="0" anchor="t" bIns="91425" lIns="91425" rIns="91425" tIns="91425">
            <a:noAutofit/>
          </a:bodyPr>
          <a:lstStyle/>
          <a:p>
            <a:pPr lvl="0" rtl="0" algn="r">
              <a:spcBef>
                <a:spcPts val="0"/>
              </a:spcBef>
              <a:buNone/>
            </a:pPr>
            <a:r>
              <a:rPr lang="en">
                <a:solidFill>
                  <a:schemeClr val="accent5"/>
                </a:solidFill>
                <a:latin typeface="Roboto Condensed"/>
                <a:ea typeface="Roboto Condensed"/>
                <a:cs typeface="Roboto Condensed"/>
                <a:sym typeface="Roboto Condensed"/>
              </a:rPr>
              <a:t>@davidmehi</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Holder slide - Blue">
    <p:bg>
      <p:bgPr>
        <a:solidFill>
          <a:srgbClr val="F5F5F5"/>
        </a:solidFill>
      </p:bgPr>
    </p:bg>
    <p:spTree>
      <p:nvGrpSpPr>
        <p:cNvPr id="18" name="Shape 18"/>
        <p:cNvGrpSpPr/>
        <p:nvPr/>
      </p:nvGrpSpPr>
      <p:grpSpPr>
        <a:xfrm>
          <a:off x="0" y="0"/>
          <a:ext cx="0" cy="0"/>
          <a:chOff x="0" y="0"/>
          <a:chExt cx="0" cy="0"/>
        </a:xfrm>
      </p:grpSpPr>
      <p:pic>
        <p:nvPicPr>
          <p:cNvPr id="19" name="Shape 19"/>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next_2017_logo_blue_w_gc.png" id="20" name="Shape 20"/>
          <p:cNvPicPr preferRelativeResize="0"/>
          <p:nvPr/>
        </p:nvPicPr>
        <p:blipFill>
          <a:blip r:embed="rId3">
            <a:alphaModFix/>
          </a:blip>
          <a:stretch>
            <a:fillRect/>
          </a:stretch>
        </p:blipFill>
        <p:spPr>
          <a:xfrm>
            <a:off x="661450" y="597774"/>
            <a:ext cx="1696553" cy="8361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Slide 2 2 2 1 1 1 1 1 1 1 1">
    <p:bg>
      <p:bgPr>
        <a:solidFill>
          <a:srgbClr val="D7D7D7"/>
        </a:solidFill>
      </p:bgPr>
    </p:bg>
    <p:spTree>
      <p:nvGrpSpPr>
        <p:cNvPr id="221" name="Shape 221"/>
        <p:cNvGrpSpPr/>
        <p:nvPr/>
      </p:nvGrpSpPr>
      <p:grpSpPr>
        <a:xfrm>
          <a:off x="0" y="0"/>
          <a:ext cx="0" cy="0"/>
          <a:chOff x="0" y="0"/>
          <a:chExt cx="0" cy="0"/>
        </a:xfrm>
      </p:grpSpPr>
      <p:sp>
        <p:nvSpPr>
          <p:cNvPr id="222" name="Shape 222"/>
          <p:cNvSpPr/>
          <p:nvPr/>
        </p:nvSpPr>
        <p:spPr>
          <a:xfrm>
            <a:off x="6193600" y="0"/>
            <a:ext cx="2950500" cy="5143500"/>
          </a:xfrm>
          <a:prstGeom prst="rect">
            <a:avLst/>
          </a:prstGeom>
          <a:solidFill>
            <a:srgbClr val="F5F5F5"/>
          </a:solidFill>
          <a:ln>
            <a:noFill/>
          </a:ln>
        </p:spPr>
        <p:txBody>
          <a:bodyPr anchorCtr="0" anchor="ctr" bIns="91425" lIns="91425" rIns="91425" tIns="91425">
            <a:noAutofit/>
          </a:bodyPr>
          <a:lstStyle/>
          <a:p>
            <a:pPr lvl="0">
              <a:spcBef>
                <a:spcPts val="0"/>
              </a:spcBef>
              <a:buNone/>
            </a:pPr>
            <a:r>
              <a:t/>
            </a:r>
            <a:endParaRPr/>
          </a:p>
        </p:txBody>
      </p:sp>
      <p:pic>
        <p:nvPicPr>
          <p:cNvPr id="223" name="Shape 223"/>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logo_lockup_cloud_dark.png" id="224" name="Shape 224"/>
          <p:cNvPicPr preferRelativeResize="0"/>
          <p:nvPr/>
        </p:nvPicPr>
        <p:blipFill rotWithShape="1">
          <a:blip r:embed="rId3">
            <a:alphaModFix/>
          </a:blip>
          <a:srcRect b="0" l="0" r="0" t="0"/>
          <a:stretch/>
        </p:blipFill>
        <p:spPr>
          <a:xfrm>
            <a:off x="8284600" y="4913675"/>
            <a:ext cx="798600" cy="229825"/>
          </a:xfrm>
          <a:prstGeom prst="rect">
            <a:avLst/>
          </a:prstGeom>
          <a:noFill/>
          <a:ln>
            <a:noFill/>
          </a:ln>
        </p:spPr>
      </p:pic>
      <p:pic>
        <p:nvPicPr>
          <p:cNvPr descr="next_2017_logo_bluebg_wo_gc.png" id="225" name="Shape 225"/>
          <p:cNvPicPr preferRelativeResize="0"/>
          <p:nvPr/>
        </p:nvPicPr>
        <p:blipFill rotWithShape="1">
          <a:blip r:embed="rId4">
            <a:alphaModFix/>
          </a:blip>
          <a:srcRect b="10" l="0" r="0" t="0"/>
          <a:stretch/>
        </p:blipFill>
        <p:spPr>
          <a:xfrm>
            <a:off x="105800" y="4870274"/>
            <a:ext cx="508150" cy="187200"/>
          </a:xfrm>
          <a:prstGeom prst="rect">
            <a:avLst/>
          </a:prstGeom>
          <a:noFill/>
          <a:ln>
            <a:noFill/>
          </a:ln>
        </p:spPr>
      </p:pic>
      <p:sp>
        <p:nvSpPr>
          <p:cNvPr id="226" name="Shape 226"/>
          <p:cNvSpPr txBox="1"/>
          <p:nvPr>
            <p:ph type="ctrTitle"/>
          </p:nvPr>
        </p:nvSpPr>
        <p:spPr>
          <a:xfrm>
            <a:off x="530699" y="1379775"/>
            <a:ext cx="4164000" cy="1478100"/>
          </a:xfrm>
          <a:prstGeom prst="rect">
            <a:avLst/>
          </a:prstGeom>
          <a:noFill/>
          <a:ln>
            <a:noFill/>
          </a:ln>
        </p:spPr>
        <p:txBody>
          <a:bodyPr anchorCtr="0" anchor="b" bIns="91425" lIns="91425" rIns="91425" tIns="91425"/>
          <a:lstStyle>
            <a:lvl1pPr indent="0" lvl="0" marL="0" marR="0" rtl="0" algn="l">
              <a:lnSpc>
                <a:spcPct val="100000"/>
              </a:lnSpc>
              <a:spcBef>
                <a:spcPts val="0"/>
              </a:spcBef>
              <a:buClr>
                <a:srgbClr val="F5F5F5"/>
              </a:buClr>
              <a:buSzPct val="100000"/>
              <a:buFont typeface="Roboto"/>
              <a:buNone/>
              <a:defRPr b="0" i="0" sz="3400" u="none" cap="none" strike="noStrike">
                <a:solidFill>
                  <a:srgbClr val="F5F5F5"/>
                </a:solidFill>
                <a:latin typeface="Roboto"/>
                <a:ea typeface="Roboto"/>
                <a:cs typeface="Roboto"/>
                <a:sym typeface="Roboto"/>
              </a:defRPr>
            </a:lvl1pPr>
            <a:lvl2pPr indent="0" lvl="1" rtl="0">
              <a:spcBef>
                <a:spcPts val="0"/>
              </a:spcBef>
              <a:buClr>
                <a:srgbClr val="F5F5F5"/>
              </a:buClr>
              <a:buNone/>
              <a:defRPr sz="1800">
                <a:solidFill>
                  <a:srgbClr val="F5F5F5"/>
                </a:solidFill>
              </a:defRPr>
            </a:lvl2pPr>
            <a:lvl3pPr indent="0" lvl="2" rtl="0">
              <a:spcBef>
                <a:spcPts val="0"/>
              </a:spcBef>
              <a:buClr>
                <a:srgbClr val="F5F5F5"/>
              </a:buClr>
              <a:buNone/>
              <a:defRPr sz="1800">
                <a:solidFill>
                  <a:srgbClr val="F5F5F5"/>
                </a:solidFill>
              </a:defRPr>
            </a:lvl3pPr>
            <a:lvl4pPr indent="0" lvl="3" rtl="0">
              <a:spcBef>
                <a:spcPts val="0"/>
              </a:spcBef>
              <a:buClr>
                <a:srgbClr val="F5F5F5"/>
              </a:buClr>
              <a:buNone/>
              <a:defRPr sz="1800">
                <a:solidFill>
                  <a:srgbClr val="F5F5F5"/>
                </a:solidFill>
              </a:defRPr>
            </a:lvl4pPr>
            <a:lvl5pPr indent="0" lvl="4" rtl="0">
              <a:spcBef>
                <a:spcPts val="0"/>
              </a:spcBef>
              <a:buClr>
                <a:srgbClr val="F5F5F5"/>
              </a:buClr>
              <a:buNone/>
              <a:defRPr sz="1800">
                <a:solidFill>
                  <a:srgbClr val="F5F5F5"/>
                </a:solidFill>
              </a:defRPr>
            </a:lvl5pPr>
            <a:lvl6pPr indent="0" lvl="5" rtl="0">
              <a:spcBef>
                <a:spcPts val="0"/>
              </a:spcBef>
              <a:buClr>
                <a:srgbClr val="F5F5F5"/>
              </a:buClr>
              <a:buNone/>
              <a:defRPr sz="1800">
                <a:solidFill>
                  <a:srgbClr val="F5F5F5"/>
                </a:solidFill>
              </a:defRPr>
            </a:lvl6pPr>
            <a:lvl7pPr indent="0" lvl="6" rtl="0">
              <a:spcBef>
                <a:spcPts val="0"/>
              </a:spcBef>
              <a:buClr>
                <a:srgbClr val="F5F5F5"/>
              </a:buClr>
              <a:buNone/>
              <a:defRPr sz="1800">
                <a:solidFill>
                  <a:srgbClr val="F5F5F5"/>
                </a:solidFill>
              </a:defRPr>
            </a:lvl7pPr>
            <a:lvl8pPr indent="0" lvl="7" rtl="0">
              <a:spcBef>
                <a:spcPts val="0"/>
              </a:spcBef>
              <a:buClr>
                <a:srgbClr val="F5F5F5"/>
              </a:buClr>
              <a:buNone/>
              <a:defRPr sz="1800">
                <a:solidFill>
                  <a:srgbClr val="F5F5F5"/>
                </a:solidFill>
              </a:defRPr>
            </a:lvl8pPr>
            <a:lvl9pPr indent="0" lvl="8" rtl="0">
              <a:spcBef>
                <a:spcPts val="0"/>
              </a:spcBef>
              <a:buClr>
                <a:srgbClr val="F5F5F5"/>
              </a:buClr>
              <a:buNone/>
              <a:defRPr sz="1800">
                <a:solidFill>
                  <a:srgbClr val="F5F5F5"/>
                </a:solidFill>
              </a:defRPr>
            </a:lvl9pPr>
          </a:lstStyle>
          <a:p/>
        </p:txBody>
      </p:sp>
      <p:sp>
        <p:nvSpPr>
          <p:cNvPr id="227" name="Shape 227"/>
          <p:cNvSpPr txBox="1"/>
          <p:nvPr>
            <p:ph idx="1" type="subTitle"/>
          </p:nvPr>
        </p:nvSpPr>
        <p:spPr>
          <a:xfrm>
            <a:off x="534824" y="2838975"/>
            <a:ext cx="4164000" cy="1111200"/>
          </a:xfrm>
          <a:prstGeom prst="rect">
            <a:avLst/>
          </a:prstGeom>
          <a:noFill/>
          <a:ln>
            <a:noFill/>
          </a:ln>
        </p:spPr>
        <p:txBody>
          <a:bodyPr anchorCtr="0" anchor="t" bIns="91425" lIns="91425" rIns="91425" tIns="91425"/>
          <a:lstStyle>
            <a:lvl1pPr indent="0" lvl="0" marL="0" marR="0" rtl="0" algn="l">
              <a:lnSpc>
                <a:spcPct val="110000"/>
              </a:lnSpc>
              <a:spcBef>
                <a:spcPts val="0"/>
              </a:spcBef>
              <a:buClr>
                <a:srgbClr val="F5F5F5"/>
              </a:buClr>
              <a:buSzPct val="42857"/>
              <a:buFont typeface="Arial"/>
              <a:buNone/>
              <a:defRPr b="0" i="0" sz="2100" u="none" cap="none" strike="noStrike">
                <a:solidFill>
                  <a:srgbClr val="F5F5F5"/>
                </a:solidFill>
                <a:latin typeface="Roboto"/>
                <a:ea typeface="Roboto"/>
                <a:cs typeface="Roboto"/>
                <a:sym typeface="Roboto"/>
              </a:defRPr>
            </a:lvl1pPr>
            <a:lvl2pPr indent="0" lvl="1" marL="342900" marR="0" rtl="0" algn="ctr">
              <a:lnSpc>
                <a:spcPct val="110000"/>
              </a:lnSpc>
              <a:spcBef>
                <a:spcPts val="375"/>
              </a:spcBef>
              <a:buClr>
                <a:srgbClr val="F5F5F5"/>
              </a:buClr>
              <a:buFont typeface="Arial"/>
              <a:buNone/>
              <a:defRPr b="0" i="0" sz="1500" u="none" cap="none" strike="noStrike">
                <a:solidFill>
                  <a:srgbClr val="F5F5F5"/>
                </a:solidFill>
                <a:latin typeface="Roboto"/>
                <a:ea typeface="Roboto"/>
                <a:cs typeface="Roboto"/>
                <a:sym typeface="Roboto"/>
              </a:defRPr>
            </a:lvl2pPr>
            <a:lvl3pPr indent="0" lvl="2" marL="685800" marR="0" rtl="0" algn="ctr">
              <a:lnSpc>
                <a:spcPct val="110000"/>
              </a:lnSpc>
              <a:spcBef>
                <a:spcPts val="375"/>
              </a:spcBef>
              <a:buClr>
                <a:srgbClr val="F5F5F5"/>
              </a:buClr>
              <a:buFont typeface="Arial"/>
              <a:buNone/>
              <a:defRPr b="0" i="0" sz="1350" u="none" cap="none" strike="noStrike">
                <a:solidFill>
                  <a:srgbClr val="F5F5F5"/>
                </a:solidFill>
                <a:latin typeface="Roboto"/>
                <a:ea typeface="Roboto"/>
                <a:cs typeface="Roboto"/>
                <a:sym typeface="Roboto"/>
              </a:defRPr>
            </a:lvl3pPr>
            <a:lvl4pPr indent="0" lvl="3" marL="1028700" marR="0" rtl="0" algn="ctr">
              <a:lnSpc>
                <a:spcPct val="110000"/>
              </a:lnSpc>
              <a:spcBef>
                <a:spcPts val="375"/>
              </a:spcBef>
              <a:buClr>
                <a:srgbClr val="F5F5F5"/>
              </a:buClr>
              <a:buFont typeface="Arial"/>
              <a:buNone/>
              <a:defRPr b="0" i="0" sz="1200" u="none" cap="none" strike="noStrike">
                <a:solidFill>
                  <a:srgbClr val="F5F5F5"/>
                </a:solidFill>
                <a:latin typeface="Roboto"/>
                <a:ea typeface="Roboto"/>
                <a:cs typeface="Roboto"/>
                <a:sym typeface="Roboto"/>
              </a:defRPr>
            </a:lvl4pPr>
            <a:lvl5pPr indent="0" lvl="4" marL="1371600" marR="0" rtl="0" algn="ctr">
              <a:lnSpc>
                <a:spcPct val="110000"/>
              </a:lnSpc>
              <a:spcBef>
                <a:spcPts val="375"/>
              </a:spcBef>
              <a:buClr>
                <a:srgbClr val="F5F5F5"/>
              </a:buClr>
              <a:buFont typeface="Arial"/>
              <a:buNone/>
              <a:defRPr b="0" i="0" sz="1200" u="none" cap="none" strike="noStrike">
                <a:solidFill>
                  <a:srgbClr val="F5F5F5"/>
                </a:solidFill>
                <a:latin typeface="Roboto"/>
                <a:ea typeface="Roboto"/>
                <a:cs typeface="Roboto"/>
                <a:sym typeface="Roboto"/>
              </a:defRPr>
            </a:lvl5pPr>
            <a:lvl6pPr indent="0" lvl="5" marL="1714500" marR="0" rtl="0" algn="ctr">
              <a:lnSpc>
                <a:spcPct val="90000"/>
              </a:lnSpc>
              <a:spcBef>
                <a:spcPts val="375"/>
              </a:spcBef>
              <a:buClr>
                <a:srgbClr val="F5F5F5"/>
              </a:buClr>
              <a:buFont typeface="Arial"/>
              <a:buNone/>
              <a:defRPr b="0" i="0" sz="1200" u="none" cap="none" strike="noStrike">
                <a:solidFill>
                  <a:srgbClr val="F5F5F5"/>
                </a:solidFill>
                <a:latin typeface="Calibri"/>
                <a:ea typeface="Calibri"/>
                <a:cs typeface="Calibri"/>
                <a:sym typeface="Calibri"/>
              </a:defRPr>
            </a:lvl6pPr>
            <a:lvl7pPr indent="0" lvl="6" marL="2057400" marR="0" rtl="0" algn="ctr">
              <a:lnSpc>
                <a:spcPct val="90000"/>
              </a:lnSpc>
              <a:spcBef>
                <a:spcPts val="375"/>
              </a:spcBef>
              <a:buClr>
                <a:srgbClr val="F5F5F5"/>
              </a:buClr>
              <a:buFont typeface="Arial"/>
              <a:buNone/>
              <a:defRPr b="0" i="0" sz="1200" u="none" cap="none" strike="noStrike">
                <a:solidFill>
                  <a:srgbClr val="F5F5F5"/>
                </a:solidFill>
                <a:latin typeface="Calibri"/>
                <a:ea typeface="Calibri"/>
                <a:cs typeface="Calibri"/>
                <a:sym typeface="Calibri"/>
              </a:defRPr>
            </a:lvl7pPr>
            <a:lvl8pPr indent="0" lvl="7" marL="2400300" marR="0" rtl="0" algn="ctr">
              <a:lnSpc>
                <a:spcPct val="90000"/>
              </a:lnSpc>
              <a:spcBef>
                <a:spcPts val="375"/>
              </a:spcBef>
              <a:buClr>
                <a:srgbClr val="F5F5F5"/>
              </a:buClr>
              <a:buFont typeface="Arial"/>
              <a:buNone/>
              <a:defRPr b="0" i="0" sz="1200" u="none" cap="none" strike="noStrike">
                <a:solidFill>
                  <a:srgbClr val="F5F5F5"/>
                </a:solidFill>
                <a:latin typeface="Calibri"/>
                <a:ea typeface="Calibri"/>
                <a:cs typeface="Calibri"/>
                <a:sym typeface="Calibri"/>
              </a:defRPr>
            </a:lvl8pPr>
            <a:lvl9pPr indent="0" lvl="8" marL="2743200" marR="0" rtl="0" algn="ctr">
              <a:lnSpc>
                <a:spcPct val="90000"/>
              </a:lnSpc>
              <a:spcBef>
                <a:spcPts val="375"/>
              </a:spcBef>
              <a:buClr>
                <a:srgbClr val="F5F5F5"/>
              </a:buClr>
              <a:buFont typeface="Arial"/>
              <a:buNone/>
              <a:defRPr b="0" i="0" sz="1200" u="none" cap="none" strike="noStrike">
                <a:solidFill>
                  <a:srgbClr val="F5F5F5"/>
                </a:solidFill>
                <a:latin typeface="Calibri"/>
                <a:ea typeface="Calibri"/>
                <a:cs typeface="Calibri"/>
                <a:sym typeface="Calibri"/>
              </a:defRPr>
            </a:lvl9pPr>
          </a:lstStyle>
          <a:p/>
        </p:txBody>
      </p:sp>
      <p:sp>
        <p:nvSpPr>
          <p:cNvPr id="228" name="Shape 228"/>
          <p:cNvSpPr txBox="1"/>
          <p:nvPr/>
        </p:nvSpPr>
        <p:spPr>
          <a:xfrm>
            <a:off x="7960350" y="79450"/>
            <a:ext cx="1042500" cy="397200"/>
          </a:xfrm>
          <a:prstGeom prst="rect">
            <a:avLst/>
          </a:prstGeom>
          <a:noFill/>
          <a:ln>
            <a:noFill/>
          </a:ln>
        </p:spPr>
        <p:txBody>
          <a:bodyPr anchorCtr="0" anchor="t" bIns="91425" lIns="91425" rIns="91425" tIns="91425">
            <a:noAutofit/>
          </a:bodyPr>
          <a:lstStyle/>
          <a:p>
            <a:pPr lvl="0" rtl="0" algn="r">
              <a:spcBef>
                <a:spcPts val="0"/>
              </a:spcBef>
              <a:buNone/>
            </a:pPr>
            <a:r>
              <a:rPr lang="en">
                <a:solidFill>
                  <a:schemeClr val="accent5"/>
                </a:solidFill>
                <a:latin typeface="Roboto Condensed"/>
                <a:ea typeface="Roboto Condensed"/>
                <a:cs typeface="Roboto Condensed"/>
                <a:sym typeface="Roboto Condensed"/>
              </a:rPr>
              <a:t>@davidmehi</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 Columns  + Title 2">
    <p:spTree>
      <p:nvGrpSpPr>
        <p:cNvPr id="229" name="Shape 229"/>
        <p:cNvGrpSpPr/>
        <p:nvPr/>
      </p:nvGrpSpPr>
      <p:grpSpPr>
        <a:xfrm>
          <a:off x="0" y="0"/>
          <a:ext cx="0" cy="0"/>
          <a:chOff x="0" y="0"/>
          <a:chExt cx="0" cy="0"/>
        </a:xfrm>
      </p:grpSpPr>
      <p:sp>
        <p:nvSpPr>
          <p:cNvPr id="230" name="Shape 230"/>
          <p:cNvSpPr txBox="1"/>
          <p:nvPr>
            <p:ph type="title"/>
          </p:nvPr>
        </p:nvSpPr>
        <p:spPr>
          <a:xfrm>
            <a:off x="238664" y="315499"/>
            <a:ext cx="7963200" cy="836100"/>
          </a:xfrm>
          <a:prstGeom prst="rect">
            <a:avLst/>
          </a:prstGeom>
          <a:noFill/>
          <a:ln>
            <a:noFill/>
          </a:ln>
        </p:spPr>
        <p:txBody>
          <a:bodyPr anchorCtr="0" anchor="t" bIns="91425" lIns="91425" rIns="91425" tIns="91425"/>
          <a:lstStyle>
            <a:lvl1pPr indent="0" lvl="0" marL="0" marR="0" rtl="0" algn="l">
              <a:lnSpc>
                <a:spcPct val="100000"/>
              </a:lnSpc>
              <a:spcBef>
                <a:spcPts val="0"/>
              </a:spcBef>
              <a:buClr>
                <a:srgbClr val="545454"/>
              </a:buClr>
              <a:buFont typeface="Roboto"/>
              <a:buNone/>
              <a:defRPr b="0" i="0" sz="2800" u="none" cap="none" strike="noStrike">
                <a:solidFill>
                  <a:srgbClr val="545454"/>
                </a:solidFill>
                <a:latin typeface="Roboto"/>
                <a:ea typeface="Roboto"/>
                <a:cs typeface="Roboto"/>
                <a:sym typeface="Roboto"/>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pic>
        <p:nvPicPr>
          <p:cNvPr descr="logo_lockup_cloud_dark.png" id="231" name="Shape 231"/>
          <p:cNvPicPr preferRelativeResize="0"/>
          <p:nvPr/>
        </p:nvPicPr>
        <p:blipFill>
          <a:blip r:embed="rId2">
            <a:alphaModFix/>
          </a:blip>
          <a:stretch>
            <a:fillRect/>
          </a:stretch>
        </p:blipFill>
        <p:spPr>
          <a:xfrm>
            <a:off x="8284600" y="4913675"/>
            <a:ext cx="798600" cy="229825"/>
          </a:xfrm>
          <a:prstGeom prst="rect">
            <a:avLst/>
          </a:prstGeom>
          <a:noFill/>
          <a:ln>
            <a:noFill/>
          </a:ln>
        </p:spPr>
      </p:pic>
      <p:sp>
        <p:nvSpPr>
          <p:cNvPr id="232" name="Shape 232"/>
          <p:cNvSpPr/>
          <p:nvPr/>
        </p:nvSpPr>
        <p:spPr>
          <a:xfrm flipH="1">
            <a:off x="4700421" y="4870275"/>
            <a:ext cx="4453800" cy="273300"/>
          </a:xfrm>
          <a:prstGeom prst="rtTriangle">
            <a:avLst/>
          </a:prstGeom>
          <a:solidFill>
            <a:srgbClr val="2269D1"/>
          </a:solidFill>
          <a:ln>
            <a:noFill/>
          </a:ln>
        </p:spPr>
        <p:txBody>
          <a:bodyPr anchorCtr="0" anchor="ctr" bIns="91425" lIns="91425" rIns="91425" tIns="91425">
            <a:noAutofit/>
          </a:bodyPr>
          <a:lstStyle/>
          <a:p>
            <a:pPr lvl="0">
              <a:spcBef>
                <a:spcPts val="0"/>
              </a:spcBef>
              <a:buNone/>
            </a:pPr>
            <a:r>
              <a:t/>
            </a:r>
            <a:endParaRPr/>
          </a:p>
        </p:txBody>
      </p:sp>
      <p:sp>
        <p:nvSpPr>
          <p:cNvPr id="233" name="Shape 233"/>
          <p:cNvSpPr/>
          <p:nvPr/>
        </p:nvSpPr>
        <p:spPr>
          <a:xfrm>
            <a:off x="0" y="4796475"/>
            <a:ext cx="8045400" cy="347100"/>
          </a:xfrm>
          <a:prstGeom prst="rtTriangle">
            <a:avLst/>
          </a:prstGeom>
          <a:solidFill>
            <a:srgbClr val="4285F4"/>
          </a:solidFill>
          <a:ln>
            <a:noFill/>
          </a:ln>
        </p:spPr>
        <p:txBody>
          <a:bodyPr anchorCtr="0" anchor="ctr" bIns="91425" lIns="91425" rIns="91425" tIns="91425">
            <a:noAutofit/>
          </a:bodyPr>
          <a:lstStyle/>
          <a:p>
            <a:pPr lvl="0">
              <a:spcBef>
                <a:spcPts val="0"/>
              </a:spcBef>
              <a:buNone/>
            </a:pPr>
            <a:r>
              <a:t/>
            </a:r>
            <a:endParaRPr/>
          </a:p>
        </p:txBody>
      </p:sp>
      <p:pic>
        <p:nvPicPr>
          <p:cNvPr descr="logo_lockup_cloud_light.png" id="234" name="Shape 234"/>
          <p:cNvPicPr preferRelativeResize="0"/>
          <p:nvPr/>
        </p:nvPicPr>
        <p:blipFill rotWithShape="1">
          <a:blip r:embed="rId3">
            <a:alphaModFix/>
          </a:blip>
          <a:srcRect b="0" l="0" r="0" t="0"/>
          <a:stretch/>
        </p:blipFill>
        <p:spPr>
          <a:xfrm>
            <a:off x="8279425" y="4913738"/>
            <a:ext cx="798600" cy="229825"/>
          </a:xfrm>
          <a:prstGeom prst="rect">
            <a:avLst/>
          </a:prstGeom>
          <a:noFill/>
          <a:ln>
            <a:noFill/>
          </a:ln>
        </p:spPr>
      </p:pic>
      <p:pic>
        <p:nvPicPr>
          <p:cNvPr descr="next_2017_logo_bluebg_wo_gc.png" id="235" name="Shape 235"/>
          <p:cNvPicPr preferRelativeResize="0"/>
          <p:nvPr/>
        </p:nvPicPr>
        <p:blipFill rotWithShape="1">
          <a:blip r:embed="rId4">
            <a:alphaModFix/>
          </a:blip>
          <a:srcRect b="10" l="0" r="0" t="0"/>
          <a:stretch/>
        </p:blipFill>
        <p:spPr>
          <a:xfrm>
            <a:off x="105800" y="4870274"/>
            <a:ext cx="508150" cy="187200"/>
          </a:xfrm>
          <a:prstGeom prst="rect">
            <a:avLst/>
          </a:prstGeom>
          <a:noFill/>
          <a:ln>
            <a:noFill/>
          </a:ln>
        </p:spPr>
      </p:pic>
      <p:sp>
        <p:nvSpPr>
          <p:cNvPr id="236" name="Shape 236"/>
          <p:cNvSpPr txBox="1"/>
          <p:nvPr>
            <p:ph idx="1" type="body"/>
          </p:nvPr>
        </p:nvSpPr>
        <p:spPr>
          <a:xfrm>
            <a:off x="469725" y="1348575"/>
            <a:ext cx="2009400" cy="2913000"/>
          </a:xfrm>
          <a:prstGeom prst="rect">
            <a:avLst/>
          </a:prstGeom>
          <a:noFill/>
          <a:ln>
            <a:noFill/>
          </a:ln>
        </p:spPr>
        <p:txBody>
          <a:bodyPr anchorCtr="0" anchor="t" bIns="91425" lIns="91425" rIns="91425" tIns="91425"/>
          <a:lstStyle>
            <a:lvl1pPr indent="0" lvl="0" marL="0" marR="0" rtl="0" algn="l">
              <a:lnSpc>
                <a:spcPct val="110000"/>
              </a:lnSpc>
              <a:spcBef>
                <a:spcPts val="0"/>
              </a:spcBef>
              <a:buClr>
                <a:srgbClr val="545454"/>
              </a:buClr>
              <a:buFont typeface="Arial"/>
              <a:buNone/>
              <a:defRPr b="0" i="0" sz="1200" u="none" cap="none" strike="noStrike">
                <a:solidFill>
                  <a:srgbClr val="545454"/>
                </a:solidFill>
                <a:latin typeface="Roboto"/>
                <a:ea typeface="Roboto"/>
                <a:cs typeface="Roboto"/>
                <a:sym typeface="Roboto"/>
              </a:defRPr>
            </a:lvl1pPr>
            <a:lvl2pPr indent="-95250" lvl="1" marL="171450" marR="0" rtl="0" algn="l">
              <a:lnSpc>
                <a:spcPct val="110000"/>
              </a:lnSpc>
              <a:spcBef>
                <a:spcPts val="375"/>
              </a:spcBef>
              <a:buClr>
                <a:srgbClr val="545454"/>
              </a:buClr>
              <a:buSzPct val="100000"/>
              <a:buFont typeface="Arial"/>
              <a:buChar char="•"/>
              <a:defRPr b="0" i="0" sz="1200" u="none" cap="none" strike="noStrike">
                <a:solidFill>
                  <a:srgbClr val="545454"/>
                </a:solidFill>
                <a:latin typeface="Roboto"/>
                <a:ea typeface="Roboto"/>
                <a:cs typeface="Roboto"/>
                <a:sym typeface="Roboto"/>
              </a:defRPr>
            </a:lvl2pPr>
            <a:lvl3pPr indent="-98425" lvl="2" marL="403225" marR="0" rtl="0" algn="l">
              <a:lnSpc>
                <a:spcPct val="110000"/>
              </a:lnSpc>
              <a:spcBef>
                <a:spcPts val="375"/>
              </a:spcBef>
              <a:buClr>
                <a:srgbClr val="545454"/>
              </a:buClr>
              <a:buSzPct val="100000"/>
              <a:buFont typeface="Arial"/>
              <a:buChar char="•"/>
              <a:defRPr b="0" i="0" sz="1200" u="none" cap="none" strike="noStrike">
                <a:solidFill>
                  <a:srgbClr val="545454"/>
                </a:solidFill>
                <a:latin typeface="Roboto"/>
                <a:ea typeface="Roboto"/>
                <a:cs typeface="Roboto"/>
                <a:sym typeface="Roboto"/>
              </a:defRPr>
            </a:lvl3pPr>
            <a:lvl4pPr indent="-101600" lvl="3" marL="635000" marR="0" rtl="0" algn="l">
              <a:lnSpc>
                <a:spcPct val="110000"/>
              </a:lnSpc>
              <a:spcBef>
                <a:spcPts val="375"/>
              </a:spcBef>
              <a:buClr>
                <a:srgbClr val="545454"/>
              </a:buClr>
              <a:buSzPct val="100000"/>
              <a:buFont typeface="Arial"/>
              <a:buChar char="•"/>
              <a:defRPr b="0" i="0" sz="1200" u="none" cap="none" strike="noStrike">
                <a:solidFill>
                  <a:srgbClr val="545454"/>
                </a:solidFill>
                <a:latin typeface="Roboto"/>
                <a:ea typeface="Roboto"/>
                <a:cs typeface="Roboto"/>
                <a:sym typeface="Roboto"/>
              </a:defRPr>
            </a:lvl4pPr>
            <a:lvl5pPr indent="-95250" lvl="4" marL="857250" marR="0" rtl="0" algn="l">
              <a:lnSpc>
                <a:spcPct val="110000"/>
              </a:lnSpc>
              <a:spcBef>
                <a:spcPts val="375"/>
              </a:spcBef>
              <a:buClr>
                <a:srgbClr val="545454"/>
              </a:buClr>
              <a:buSzPct val="100000"/>
              <a:buFont typeface="Arial"/>
              <a:buChar char="•"/>
              <a:defRPr b="0" i="0" sz="1200" u="none" cap="none" strike="noStrike">
                <a:solidFill>
                  <a:srgbClr val="545454"/>
                </a:solidFill>
                <a:latin typeface="Roboto"/>
                <a:ea typeface="Roboto"/>
                <a:cs typeface="Roboto"/>
                <a:sym typeface="Roboto"/>
              </a:defRPr>
            </a:lvl5pPr>
            <a:lvl6pPr indent="-85725" lvl="5" marL="1885950" marR="0" rtl="0" algn="l">
              <a:lnSpc>
                <a:spcPct val="90000"/>
              </a:lnSpc>
              <a:spcBef>
                <a:spcPts val="375"/>
              </a:spcBef>
              <a:buChar char="•"/>
              <a:defRPr b="0" i="0" u="none" cap="none" strike="noStrike"/>
            </a:lvl6pPr>
            <a:lvl7pPr indent="-85725" lvl="6" marL="2228850" marR="0" rtl="0" algn="l">
              <a:lnSpc>
                <a:spcPct val="90000"/>
              </a:lnSpc>
              <a:spcBef>
                <a:spcPts val="375"/>
              </a:spcBef>
              <a:buChar char="•"/>
              <a:defRPr b="0" i="0" u="none" cap="none" strike="noStrike"/>
            </a:lvl7pPr>
            <a:lvl8pPr indent="-85725" lvl="7" marL="2571750" marR="0" rtl="0" algn="l">
              <a:lnSpc>
                <a:spcPct val="90000"/>
              </a:lnSpc>
              <a:spcBef>
                <a:spcPts val="375"/>
              </a:spcBef>
              <a:buChar char="•"/>
              <a:defRPr b="0" i="0" u="none" cap="none" strike="noStrike"/>
            </a:lvl8pPr>
            <a:lvl9pPr indent="-85725" lvl="8" marL="2914650" marR="0" rtl="0" algn="l">
              <a:lnSpc>
                <a:spcPct val="90000"/>
              </a:lnSpc>
              <a:spcBef>
                <a:spcPts val="375"/>
              </a:spcBef>
              <a:buChar char="•"/>
              <a:defRPr b="0" i="0" u="none" cap="none" strike="noStrike"/>
            </a:lvl9pPr>
          </a:lstStyle>
          <a:p/>
        </p:txBody>
      </p:sp>
      <p:pic>
        <p:nvPicPr>
          <p:cNvPr descr="logo_lockup_cloud_dark.png" id="237" name="Shape 237"/>
          <p:cNvPicPr preferRelativeResize="0"/>
          <p:nvPr/>
        </p:nvPicPr>
        <p:blipFill>
          <a:blip r:embed="rId2">
            <a:alphaModFix/>
          </a:blip>
          <a:stretch>
            <a:fillRect/>
          </a:stretch>
        </p:blipFill>
        <p:spPr>
          <a:xfrm>
            <a:off x="8284600" y="4913675"/>
            <a:ext cx="798600" cy="229825"/>
          </a:xfrm>
          <a:prstGeom prst="rect">
            <a:avLst/>
          </a:prstGeom>
          <a:noFill/>
          <a:ln>
            <a:noFill/>
          </a:ln>
        </p:spPr>
      </p:pic>
      <p:cxnSp>
        <p:nvCxnSpPr>
          <p:cNvPr id="238" name="Shape 238"/>
          <p:cNvCxnSpPr/>
          <p:nvPr/>
        </p:nvCxnSpPr>
        <p:spPr>
          <a:xfrm>
            <a:off x="2577618" y="1752600"/>
            <a:ext cx="0" cy="2533800"/>
          </a:xfrm>
          <a:prstGeom prst="straightConnector1">
            <a:avLst/>
          </a:prstGeom>
          <a:noFill/>
          <a:ln cap="flat" cmpd="sng" w="19050">
            <a:solidFill>
              <a:srgbClr val="D9D9D9"/>
            </a:solidFill>
            <a:prstDash val="solid"/>
            <a:round/>
            <a:headEnd len="lg" w="lg" type="none"/>
            <a:tailEnd len="lg" w="lg" type="none"/>
          </a:ln>
        </p:spPr>
      </p:cxnSp>
      <p:cxnSp>
        <p:nvCxnSpPr>
          <p:cNvPr id="239" name="Shape 239"/>
          <p:cNvCxnSpPr/>
          <p:nvPr/>
        </p:nvCxnSpPr>
        <p:spPr>
          <a:xfrm>
            <a:off x="4766412" y="1752600"/>
            <a:ext cx="0" cy="2533800"/>
          </a:xfrm>
          <a:prstGeom prst="straightConnector1">
            <a:avLst/>
          </a:prstGeom>
          <a:noFill/>
          <a:ln cap="flat" cmpd="sng" w="19050">
            <a:solidFill>
              <a:srgbClr val="D9D9D9"/>
            </a:solidFill>
            <a:prstDash val="solid"/>
            <a:round/>
            <a:headEnd len="lg" w="lg" type="none"/>
            <a:tailEnd len="lg" w="lg" type="none"/>
          </a:ln>
        </p:spPr>
      </p:cxnSp>
      <p:sp>
        <p:nvSpPr>
          <p:cNvPr id="240" name="Shape 240"/>
          <p:cNvSpPr/>
          <p:nvPr/>
        </p:nvSpPr>
        <p:spPr>
          <a:xfrm flipH="1">
            <a:off x="4700421" y="4870275"/>
            <a:ext cx="4453800" cy="273300"/>
          </a:xfrm>
          <a:prstGeom prst="rtTriangle">
            <a:avLst/>
          </a:prstGeom>
          <a:solidFill>
            <a:srgbClr val="2269D1"/>
          </a:solidFill>
          <a:ln>
            <a:noFill/>
          </a:ln>
        </p:spPr>
        <p:txBody>
          <a:bodyPr anchorCtr="0" anchor="ctr" bIns="91425" lIns="91425" rIns="91425" tIns="91425">
            <a:noAutofit/>
          </a:bodyPr>
          <a:lstStyle/>
          <a:p>
            <a:pPr lvl="0">
              <a:spcBef>
                <a:spcPts val="0"/>
              </a:spcBef>
              <a:buNone/>
            </a:pPr>
            <a:r>
              <a:t/>
            </a:r>
            <a:endParaRPr/>
          </a:p>
        </p:txBody>
      </p:sp>
      <p:pic>
        <p:nvPicPr>
          <p:cNvPr descr="logo_lockup_cloud_light.png" id="241" name="Shape 241"/>
          <p:cNvPicPr preferRelativeResize="0"/>
          <p:nvPr/>
        </p:nvPicPr>
        <p:blipFill rotWithShape="1">
          <a:blip r:embed="rId3">
            <a:alphaModFix/>
          </a:blip>
          <a:srcRect b="0" l="0" r="0" t="0"/>
          <a:stretch/>
        </p:blipFill>
        <p:spPr>
          <a:xfrm>
            <a:off x="8279425" y="4913738"/>
            <a:ext cx="798600" cy="229825"/>
          </a:xfrm>
          <a:prstGeom prst="rect">
            <a:avLst/>
          </a:prstGeom>
          <a:noFill/>
          <a:ln>
            <a:noFill/>
          </a:ln>
        </p:spPr>
      </p:pic>
      <p:cxnSp>
        <p:nvCxnSpPr>
          <p:cNvPr id="242" name="Shape 242"/>
          <p:cNvCxnSpPr/>
          <p:nvPr/>
        </p:nvCxnSpPr>
        <p:spPr>
          <a:xfrm>
            <a:off x="6955206" y="1752600"/>
            <a:ext cx="0" cy="2533800"/>
          </a:xfrm>
          <a:prstGeom prst="straightConnector1">
            <a:avLst/>
          </a:prstGeom>
          <a:noFill/>
          <a:ln cap="flat" cmpd="sng" w="19050">
            <a:solidFill>
              <a:srgbClr val="D9D9D9"/>
            </a:solidFill>
            <a:prstDash val="solid"/>
            <a:round/>
            <a:headEnd len="lg" w="lg" type="none"/>
            <a:tailEnd len="lg" w="lg" type="none"/>
          </a:ln>
        </p:spPr>
      </p:cxnSp>
      <p:sp>
        <p:nvSpPr>
          <p:cNvPr id="243" name="Shape 243"/>
          <p:cNvSpPr txBox="1"/>
          <p:nvPr>
            <p:ph idx="2" type="body"/>
          </p:nvPr>
        </p:nvSpPr>
        <p:spPr>
          <a:xfrm>
            <a:off x="2661445" y="1348575"/>
            <a:ext cx="2009400" cy="2913000"/>
          </a:xfrm>
          <a:prstGeom prst="rect">
            <a:avLst/>
          </a:prstGeom>
          <a:noFill/>
          <a:ln>
            <a:noFill/>
          </a:ln>
        </p:spPr>
        <p:txBody>
          <a:bodyPr anchorCtr="0" anchor="t" bIns="91425" lIns="91425" rIns="91425" tIns="91425"/>
          <a:lstStyle>
            <a:lvl1pPr indent="0" lvl="0" marL="0" marR="0" rtl="0" algn="l">
              <a:lnSpc>
                <a:spcPct val="110000"/>
              </a:lnSpc>
              <a:spcBef>
                <a:spcPts val="0"/>
              </a:spcBef>
              <a:buClr>
                <a:srgbClr val="545454"/>
              </a:buClr>
              <a:buFont typeface="Arial"/>
              <a:buNone/>
              <a:defRPr b="0" i="0" sz="1200" u="none" cap="none" strike="noStrike">
                <a:solidFill>
                  <a:srgbClr val="545454"/>
                </a:solidFill>
                <a:latin typeface="Roboto"/>
                <a:ea typeface="Roboto"/>
                <a:cs typeface="Roboto"/>
                <a:sym typeface="Roboto"/>
              </a:defRPr>
            </a:lvl1pPr>
            <a:lvl2pPr indent="-95250" lvl="1" marL="171450" marR="0" rtl="0" algn="l">
              <a:lnSpc>
                <a:spcPct val="110000"/>
              </a:lnSpc>
              <a:spcBef>
                <a:spcPts val="375"/>
              </a:spcBef>
              <a:buClr>
                <a:srgbClr val="545454"/>
              </a:buClr>
              <a:buSzPct val="100000"/>
              <a:buFont typeface="Arial"/>
              <a:buChar char="•"/>
              <a:defRPr b="0" i="0" sz="1200" u="none" cap="none" strike="noStrike">
                <a:solidFill>
                  <a:srgbClr val="545454"/>
                </a:solidFill>
                <a:latin typeface="Roboto"/>
                <a:ea typeface="Roboto"/>
                <a:cs typeface="Roboto"/>
                <a:sym typeface="Roboto"/>
              </a:defRPr>
            </a:lvl2pPr>
            <a:lvl3pPr indent="-98425" lvl="2" marL="403225" marR="0" rtl="0" algn="l">
              <a:lnSpc>
                <a:spcPct val="110000"/>
              </a:lnSpc>
              <a:spcBef>
                <a:spcPts val="375"/>
              </a:spcBef>
              <a:buClr>
                <a:srgbClr val="545454"/>
              </a:buClr>
              <a:buSzPct val="100000"/>
              <a:buFont typeface="Arial"/>
              <a:buChar char="•"/>
              <a:defRPr b="0" i="0" sz="1200" u="none" cap="none" strike="noStrike">
                <a:solidFill>
                  <a:srgbClr val="545454"/>
                </a:solidFill>
                <a:latin typeface="Roboto"/>
                <a:ea typeface="Roboto"/>
                <a:cs typeface="Roboto"/>
                <a:sym typeface="Roboto"/>
              </a:defRPr>
            </a:lvl3pPr>
            <a:lvl4pPr indent="-101600" lvl="3" marL="635000" marR="0" rtl="0" algn="l">
              <a:lnSpc>
                <a:spcPct val="110000"/>
              </a:lnSpc>
              <a:spcBef>
                <a:spcPts val="375"/>
              </a:spcBef>
              <a:buClr>
                <a:srgbClr val="545454"/>
              </a:buClr>
              <a:buSzPct val="100000"/>
              <a:buFont typeface="Arial"/>
              <a:buChar char="•"/>
              <a:defRPr b="0" i="0" sz="1200" u="none" cap="none" strike="noStrike">
                <a:solidFill>
                  <a:srgbClr val="545454"/>
                </a:solidFill>
                <a:latin typeface="Roboto"/>
                <a:ea typeface="Roboto"/>
                <a:cs typeface="Roboto"/>
                <a:sym typeface="Roboto"/>
              </a:defRPr>
            </a:lvl4pPr>
            <a:lvl5pPr indent="-95250" lvl="4" marL="857250" marR="0" rtl="0" algn="l">
              <a:lnSpc>
                <a:spcPct val="110000"/>
              </a:lnSpc>
              <a:spcBef>
                <a:spcPts val="375"/>
              </a:spcBef>
              <a:buClr>
                <a:srgbClr val="545454"/>
              </a:buClr>
              <a:buSzPct val="100000"/>
              <a:buFont typeface="Arial"/>
              <a:buChar char="•"/>
              <a:defRPr b="0" i="0" sz="1200" u="none" cap="none" strike="noStrike">
                <a:solidFill>
                  <a:srgbClr val="545454"/>
                </a:solidFill>
                <a:latin typeface="Roboto"/>
                <a:ea typeface="Roboto"/>
                <a:cs typeface="Roboto"/>
                <a:sym typeface="Roboto"/>
              </a:defRPr>
            </a:lvl5pPr>
            <a:lvl6pPr indent="-85725" lvl="5" marL="1885950" marR="0" rtl="0" algn="l">
              <a:lnSpc>
                <a:spcPct val="90000"/>
              </a:lnSpc>
              <a:spcBef>
                <a:spcPts val="375"/>
              </a:spcBef>
              <a:buChar char="•"/>
              <a:defRPr b="0" i="0" u="none" cap="none" strike="noStrike"/>
            </a:lvl6pPr>
            <a:lvl7pPr indent="-85725" lvl="6" marL="2228850" marR="0" rtl="0" algn="l">
              <a:lnSpc>
                <a:spcPct val="90000"/>
              </a:lnSpc>
              <a:spcBef>
                <a:spcPts val="375"/>
              </a:spcBef>
              <a:buChar char="•"/>
              <a:defRPr b="0" i="0" u="none" cap="none" strike="noStrike"/>
            </a:lvl7pPr>
            <a:lvl8pPr indent="-85725" lvl="7" marL="2571750" marR="0" rtl="0" algn="l">
              <a:lnSpc>
                <a:spcPct val="90000"/>
              </a:lnSpc>
              <a:spcBef>
                <a:spcPts val="375"/>
              </a:spcBef>
              <a:buChar char="•"/>
              <a:defRPr b="0" i="0" u="none" cap="none" strike="noStrike"/>
            </a:lvl8pPr>
            <a:lvl9pPr indent="-85725" lvl="8" marL="2914650" marR="0" rtl="0" algn="l">
              <a:lnSpc>
                <a:spcPct val="90000"/>
              </a:lnSpc>
              <a:spcBef>
                <a:spcPts val="375"/>
              </a:spcBef>
              <a:buChar char="•"/>
              <a:defRPr b="0" i="0" u="none" cap="none" strike="noStrike"/>
            </a:lvl9pPr>
          </a:lstStyle>
          <a:p/>
        </p:txBody>
      </p:sp>
      <p:sp>
        <p:nvSpPr>
          <p:cNvPr id="244" name="Shape 244"/>
          <p:cNvSpPr txBox="1"/>
          <p:nvPr>
            <p:ph idx="3" type="body"/>
          </p:nvPr>
        </p:nvSpPr>
        <p:spPr>
          <a:xfrm>
            <a:off x="4853166" y="1348575"/>
            <a:ext cx="2009400" cy="2913000"/>
          </a:xfrm>
          <a:prstGeom prst="rect">
            <a:avLst/>
          </a:prstGeom>
          <a:noFill/>
          <a:ln>
            <a:noFill/>
          </a:ln>
        </p:spPr>
        <p:txBody>
          <a:bodyPr anchorCtr="0" anchor="t" bIns="91425" lIns="91425" rIns="91425" tIns="91425"/>
          <a:lstStyle>
            <a:lvl1pPr indent="0" lvl="0" marL="0" marR="0" rtl="0" algn="l">
              <a:lnSpc>
                <a:spcPct val="110000"/>
              </a:lnSpc>
              <a:spcBef>
                <a:spcPts val="0"/>
              </a:spcBef>
              <a:buClr>
                <a:srgbClr val="545454"/>
              </a:buClr>
              <a:buFont typeface="Arial"/>
              <a:buNone/>
              <a:defRPr b="0" i="0" sz="1200" u="none" cap="none" strike="noStrike">
                <a:solidFill>
                  <a:srgbClr val="545454"/>
                </a:solidFill>
                <a:latin typeface="Roboto"/>
                <a:ea typeface="Roboto"/>
                <a:cs typeface="Roboto"/>
                <a:sym typeface="Roboto"/>
              </a:defRPr>
            </a:lvl1pPr>
            <a:lvl2pPr indent="-95250" lvl="1" marL="171450" marR="0" rtl="0" algn="l">
              <a:lnSpc>
                <a:spcPct val="110000"/>
              </a:lnSpc>
              <a:spcBef>
                <a:spcPts val="375"/>
              </a:spcBef>
              <a:buClr>
                <a:srgbClr val="545454"/>
              </a:buClr>
              <a:buSzPct val="100000"/>
              <a:buFont typeface="Arial"/>
              <a:buChar char="•"/>
              <a:defRPr b="0" i="0" sz="1200" u="none" cap="none" strike="noStrike">
                <a:solidFill>
                  <a:srgbClr val="545454"/>
                </a:solidFill>
                <a:latin typeface="Roboto"/>
                <a:ea typeface="Roboto"/>
                <a:cs typeface="Roboto"/>
                <a:sym typeface="Roboto"/>
              </a:defRPr>
            </a:lvl2pPr>
            <a:lvl3pPr indent="-98425" lvl="2" marL="403225" marR="0" rtl="0" algn="l">
              <a:lnSpc>
                <a:spcPct val="110000"/>
              </a:lnSpc>
              <a:spcBef>
                <a:spcPts val="375"/>
              </a:spcBef>
              <a:buClr>
                <a:srgbClr val="545454"/>
              </a:buClr>
              <a:buSzPct val="100000"/>
              <a:buFont typeface="Arial"/>
              <a:buChar char="•"/>
              <a:defRPr b="0" i="0" sz="1200" u="none" cap="none" strike="noStrike">
                <a:solidFill>
                  <a:srgbClr val="545454"/>
                </a:solidFill>
                <a:latin typeface="Roboto"/>
                <a:ea typeface="Roboto"/>
                <a:cs typeface="Roboto"/>
                <a:sym typeface="Roboto"/>
              </a:defRPr>
            </a:lvl3pPr>
            <a:lvl4pPr indent="-101600" lvl="3" marL="635000" marR="0" rtl="0" algn="l">
              <a:lnSpc>
                <a:spcPct val="110000"/>
              </a:lnSpc>
              <a:spcBef>
                <a:spcPts val="375"/>
              </a:spcBef>
              <a:buClr>
                <a:srgbClr val="545454"/>
              </a:buClr>
              <a:buSzPct val="100000"/>
              <a:buFont typeface="Arial"/>
              <a:buChar char="•"/>
              <a:defRPr b="0" i="0" sz="1200" u="none" cap="none" strike="noStrike">
                <a:solidFill>
                  <a:srgbClr val="545454"/>
                </a:solidFill>
                <a:latin typeface="Roboto"/>
                <a:ea typeface="Roboto"/>
                <a:cs typeface="Roboto"/>
                <a:sym typeface="Roboto"/>
              </a:defRPr>
            </a:lvl4pPr>
            <a:lvl5pPr indent="-95250" lvl="4" marL="857250" marR="0" rtl="0" algn="l">
              <a:lnSpc>
                <a:spcPct val="110000"/>
              </a:lnSpc>
              <a:spcBef>
                <a:spcPts val="375"/>
              </a:spcBef>
              <a:buClr>
                <a:srgbClr val="545454"/>
              </a:buClr>
              <a:buSzPct val="100000"/>
              <a:buFont typeface="Arial"/>
              <a:buChar char="•"/>
              <a:defRPr b="0" i="0" sz="1200" u="none" cap="none" strike="noStrike">
                <a:solidFill>
                  <a:srgbClr val="545454"/>
                </a:solidFill>
                <a:latin typeface="Roboto"/>
                <a:ea typeface="Roboto"/>
                <a:cs typeface="Roboto"/>
                <a:sym typeface="Roboto"/>
              </a:defRPr>
            </a:lvl5pPr>
            <a:lvl6pPr indent="-85725" lvl="5" marL="1885950" marR="0" rtl="0" algn="l">
              <a:lnSpc>
                <a:spcPct val="90000"/>
              </a:lnSpc>
              <a:spcBef>
                <a:spcPts val="375"/>
              </a:spcBef>
              <a:buChar char="•"/>
              <a:defRPr b="0" i="0" u="none" cap="none" strike="noStrike"/>
            </a:lvl6pPr>
            <a:lvl7pPr indent="-85725" lvl="6" marL="2228850" marR="0" rtl="0" algn="l">
              <a:lnSpc>
                <a:spcPct val="90000"/>
              </a:lnSpc>
              <a:spcBef>
                <a:spcPts val="375"/>
              </a:spcBef>
              <a:buChar char="•"/>
              <a:defRPr b="0" i="0" u="none" cap="none" strike="noStrike"/>
            </a:lvl7pPr>
            <a:lvl8pPr indent="-85725" lvl="7" marL="2571750" marR="0" rtl="0" algn="l">
              <a:lnSpc>
                <a:spcPct val="90000"/>
              </a:lnSpc>
              <a:spcBef>
                <a:spcPts val="375"/>
              </a:spcBef>
              <a:buChar char="•"/>
              <a:defRPr b="0" i="0" u="none" cap="none" strike="noStrike"/>
            </a:lvl8pPr>
            <a:lvl9pPr indent="-85725" lvl="8" marL="2914650" marR="0" rtl="0" algn="l">
              <a:lnSpc>
                <a:spcPct val="90000"/>
              </a:lnSpc>
              <a:spcBef>
                <a:spcPts val="375"/>
              </a:spcBef>
              <a:buChar char="•"/>
              <a:defRPr b="0" i="0" u="none" cap="none" strike="noStrike"/>
            </a:lvl9pPr>
          </a:lstStyle>
          <a:p/>
        </p:txBody>
      </p:sp>
      <p:sp>
        <p:nvSpPr>
          <p:cNvPr id="245" name="Shape 245"/>
          <p:cNvSpPr txBox="1"/>
          <p:nvPr>
            <p:ph idx="4" type="body"/>
          </p:nvPr>
        </p:nvSpPr>
        <p:spPr>
          <a:xfrm>
            <a:off x="7044887" y="1348575"/>
            <a:ext cx="2009400" cy="2913000"/>
          </a:xfrm>
          <a:prstGeom prst="rect">
            <a:avLst/>
          </a:prstGeom>
          <a:noFill/>
          <a:ln>
            <a:noFill/>
          </a:ln>
        </p:spPr>
        <p:txBody>
          <a:bodyPr anchorCtr="0" anchor="t" bIns="91425" lIns="91425" rIns="91425" tIns="91425"/>
          <a:lstStyle>
            <a:lvl1pPr indent="0" lvl="0" marL="0" marR="0" rtl="0" algn="l">
              <a:lnSpc>
                <a:spcPct val="110000"/>
              </a:lnSpc>
              <a:spcBef>
                <a:spcPts val="0"/>
              </a:spcBef>
              <a:buClr>
                <a:srgbClr val="545454"/>
              </a:buClr>
              <a:buFont typeface="Arial"/>
              <a:buNone/>
              <a:defRPr b="0" i="0" sz="1200" u="none" cap="none" strike="noStrike">
                <a:solidFill>
                  <a:srgbClr val="545454"/>
                </a:solidFill>
                <a:latin typeface="Roboto"/>
                <a:ea typeface="Roboto"/>
                <a:cs typeface="Roboto"/>
                <a:sym typeface="Roboto"/>
              </a:defRPr>
            </a:lvl1pPr>
            <a:lvl2pPr indent="-95250" lvl="1" marL="171450" marR="0" rtl="0" algn="l">
              <a:lnSpc>
                <a:spcPct val="110000"/>
              </a:lnSpc>
              <a:spcBef>
                <a:spcPts val="375"/>
              </a:spcBef>
              <a:buClr>
                <a:srgbClr val="545454"/>
              </a:buClr>
              <a:buSzPct val="100000"/>
              <a:buFont typeface="Arial"/>
              <a:buChar char="•"/>
              <a:defRPr b="0" i="0" sz="1200" u="none" cap="none" strike="noStrike">
                <a:solidFill>
                  <a:srgbClr val="545454"/>
                </a:solidFill>
                <a:latin typeface="Roboto"/>
                <a:ea typeface="Roboto"/>
                <a:cs typeface="Roboto"/>
                <a:sym typeface="Roboto"/>
              </a:defRPr>
            </a:lvl2pPr>
            <a:lvl3pPr indent="-98425" lvl="2" marL="403225" marR="0" rtl="0" algn="l">
              <a:lnSpc>
                <a:spcPct val="110000"/>
              </a:lnSpc>
              <a:spcBef>
                <a:spcPts val="375"/>
              </a:spcBef>
              <a:buClr>
                <a:srgbClr val="545454"/>
              </a:buClr>
              <a:buSzPct val="100000"/>
              <a:buFont typeface="Arial"/>
              <a:buChar char="•"/>
              <a:defRPr b="0" i="0" sz="1200" u="none" cap="none" strike="noStrike">
                <a:solidFill>
                  <a:srgbClr val="545454"/>
                </a:solidFill>
                <a:latin typeface="Roboto"/>
                <a:ea typeface="Roboto"/>
                <a:cs typeface="Roboto"/>
                <a:sym typeface="Roboto"/>
              </a:defRPr>
            </a:lvl3pPr>
            <a:lvl4pPr indent="-101600" lvl="3" marL="635000" marR="0" rtl="0" algn="l">
              <a:lnSpc>
                <a:spcPct val="110000"/>
              </a:lnSpc>
              <a:spcBef>
                <a:spcPts val="375"/>
              </a:spcBef>
              <a:buClr>
                <a:srgbClr val="545454"/>
              </a:buClr>
              <a:buSzPct val="100000"/>
              <a:buFont typeface="Arial"/>
              <a:buChar char="•"/>
              <a:defRPr b="0" i="0" sz="1200" u="none" cap="none" strike="noStrike">
                <a:solidFill>
                  <a:srgbClr val="545454"/>
                </a:solidFill>
                <a:latin typeface="Roboto"/>
                <a:ea typeface="Roboto"/>
                <a:cs typeface="Roboto"/>
                <a:sym typeface="Roboto"/>
              </a:defRPr>
            </a:lvl4pPr>
            <a:lvl5pPr indent="-95250" lvl="4" marL="857250" marR="0" rtl="0" algn="l">
              <a:lnSpc>
                <a:spcPct val="110000"/>
              </a:lnSpc>
              <a:spcBef>
                <a:spcPts val="375"/>
              </a:spcBef>
              <a:buClr>
                <a:srgbClr val="545454"/>
              </a:buClr>
              <a:buSzPct val="100000"/>
              <a:buFont typeface="Arial"/>
              <a:buChar char="•"/>
              <a:defRPr b="0" i="0" sz="1200" u="none" cap="none" strike="noStrike">
                <a:solidFill>
                  <a:srgbClr val="545454"/>
                </a:solidFill>
                <a:latin typeface="Roboto"/>
                <a:ea typeface="Roboto"/>
                <a:cs typeface="Roboto"/>
                <a:sym typeface="Roboto"/>
              </a:defRPr>
            </a:lvl5pPr>
            <a:lvl6pPr indent="-85725" lvl="5" marL="1885950" marR="0" rtl="0" algn="l">
              <a:lnSpc>
                <a:spcPct val="90000"/>
              </a:lnSpc>
              <a:spcBef>
                <a:spcPts val="375"/>
              </a:spcBef>
              <a:buChar char="•"/>
              <a:defRPr b="0" i="0" u="none" cap="none" strike="noStrike"/>
            </a:lvl6pPr>
            <a:lvl7pPr indent="-85725" lvl="6" marL="2228850" marR="0" rtl="0" algn="l">
              <a:lnSpc>
                <a:spcPct val="90000"/>
              </a:lnSpc>
              <a:spcBef>
                <a:spcPts val="375"/>
              </a:spcBef>
              <a:buChar char="•"/>
              <a:defRPr b="0" i="0" u="none" cap="none" strike="noStrike"/>
            </a:lvl7pPr>
            <a:lvl8pPr indent="-85725" lvl="7" marL="2571750" marR="0" rtl="0" algn="l">
              <a:lnSpc>
                <a:spcPct val="90000"/>
              </a:lnSpc>
              <a:spcBef>
                <a:spcPts val="375"/>
              </a:spcBef>
              <a:buChar char="•"/>
              <a:defRPr b="0" i="0" u="none" cap="none" strike="noStrike"/>
            </a:lvl8pPr>
            <a:lvl9pPr indent="-85725" lvl="8" marL="2914650" marR="0" rtl="0" algn="l">
              <a:lnSpc>
                <a:spcPct val="90000"/>
              </a:lnSpc>
              <a:spcBef>
                <a:spcPts val="375"/>
              </a:spcBef>
              <a:buChar char="•"/>
              <a:defRPr b="0" i="0" u="none" cap="none" strike="noStrike"/>
            </a:lvl9pPr>
          </a:lstStyle>
          <a:p/>
        </p:txBody>
      </p:sp>
      <p:sp>
        <p:nvSpPr>
          <p:cNvPr id="246" name="Shape 246"/>
          <p:cNvSpPr txBox="1"/>
          <p:nvPr/>
        </p:nvSpPr>
        <p:spPr>
          <a:xfrm>
            <a:off x="7960350" y="79450"/>
            <a:ext cx="1042500" cy="397200"/>
          </a:xfrm>
          <a:prstGeom prst="rect">
            <a:avLst/>
          </a:prstGeom>
          <a:noFill/>
          <a:ln>
            <a:noFill/>
          </a:ln>
        </p:spPr>
        <p:txBody>
          <a:bodyPr anchorCtr="0" anchor="t" bIns="91425" lIns="91425" rIns="91425" tIns="91425">
            <a:noAutofit/>
          </a:bodyPr>
          <a:lstStyle/>
          <a:p>
            <a:pPr lvl="0" rtl="0" algn="r">
              <a:spcBef>
                <a:spcPts val="0"/>
              </a:spcBef>
              <a:buNone/>
            </a:pPr>
            <a:r>
              <a:rPr lang="en">
                <a:solidFill>
                  <a:schemeClr val="accent5"/>
                </a:solidFill>
                <a:latin typeface="Roboto Condensed"/>
                <a:ea typeface="Roboto Condensed"/>
                <a:cs typeface="Roboto Condensed"/>
                <a:sym typeface="Roboto Condensed"/>
              </a:rPr>
              <a:t>@davidmehi</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imation Blue">
    <p:bg>
      <p:bgPr>
        <a:solidFill>
          <a:srgbClr val="F5F5F5"/>
        </a:solidFill>
      </p:bgPr>
    </p:bg>
    <p:spTree>
      <p:nvGrpSpPr>
        <p:cNvPr id="21" name="Shape 21"/>
        <p:cNvGrpSpPr/>
        <p:nvPr/>
      </p:nvGrpSpPr>
      <p:grpSpPr>
        <a:xfrm>
          <a:off x="0" y="0"/>
          <a:ext cx="0" cy="0"/>
          <a:chOff x="0" y="0"/>
          <a:chExt cx="0" cy="0"/>
        </a:xfrm>
      </p:grpSpPr>
      <p:pic>
        <p:nvPicPr>
          <p:cNvPr id="22" name="Shape 22"/>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 Title">
    <p:bg>
      <p:bgPr>
        <a:solidFill>
          <a:srgbClr val="F5F5F5"/>
        </a:solidFill>
      </p:bgPr>
    </p:bg>
    <p:spTree>
      <p:nvGrpSpPr>
        <p:cNvPr id="23" name="Shape 23"/>
        <p:cNvGrpSpPr/>
        <p:nvPr/>
      </p:nvGrpSpPr>
      <p:grpSpPr>
        <a:xfrm>
          <a:off x="0" y="0"/>
          <a:ext cx="0" cy="0"/>
          <a:chOff x="0" y="0"/>
          <a:chExt cx="0" cy="0"/>
        </a:xfrm>
      </p:grpSpPr>
      <p:sp>
        <p:nvSpPr>
          <p:cNvPr id="24" name="Shape 24"/>
          <p:cNvSpPr txBox="1"/>
          <p:nvPr>
            <p:ph type="title"/>
          </p:nvPr>
        </p:nvSpPr>
        <p:spPr>
          <a:xfrm>
            <a:off x="238664" y="315499"/>
            <a:ext cx="7963200" cy="836100"/>
          </a:xfrm>
          <a:prstGeom prst="rect">
            <a:avLst/>
          </a:prstGeom>
          <a:noFill/>
          <a:ln>
            <a:noFill/>
          </a:ln>
        </p:spPr>
        <p:txBody>
          <a:bodyPr anchorCtr="0" anchor="t" bIns="91425" lIns="91425" rIns="91425" tIns="91425"/>
          <a:lstStyle>
            <a:lvl1pPr indent="0" lvl="0" marL="0" marR="0" rtl="0" algn="l">
              <a:lnSpc>
                <a:spcPct val="100000"/>
              </a:lnSpc>
              <a:spcBef>
                <a:spcPts val="0"/>
              </a:spcBef>
              <a:buClr>
                <a:srgbClr val="545454"/>
              </a:buClr>
              <a:buFont typeface="Roboto"/>
              <a:buNone/>
              <a:defRPr b="0" i="0" sz="2800" u="none" cap="none" strike="noStrike">
                <a:solidFill>
                  <a:srgbClr val="545454"/>
                </a:solidFill>
                <a:latin typeface="Roboto"/>
                <a:ea typeface="Roboto"/>
                <a:cs typeface="Roboto"/>
                <a:sym typeface="Roboto"/>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25" name="Shape 25"/>
          <p:cNvSpPr txBox="1"/>
          <p:nvPr>
            <p:ph idx="1" type="body"/>
          </p:nvPr>
        </p:nvSpPr>
        <p:spPr>
          <a:xfrm>
            <a:off x="619664" y="1348577"/>
            <a:ext cx="7963200" cy="2913000"/>
          </a:xfrm>
          <a:prstGeom prst="rect">
            <a:avLst/>
          </a:prstGeom>
          <a:noFill/>
          <a:ln>
            <a:noFill/>
          </a:ln>
        </p:spPr>
        <p:txBody>
          <a:bodyPr anchorCtr="0" anchor="t" bIns="91425" lIns="91425" rIns="91425" tIns="91425"/>
          <a:lstStyle>
            <a:lvl1pPr indent="0" lvl="0" marL="0" marR="0" rtl="0" algn="l">
              <a:lnSpc>
                <a:spcPct val="110000"/>
              </a:lnSpc>
              <a:spcBef>
                <a:spcPts val="0"/>
              </a:spcBef>
              <a:buClr>
                <a:srgbClr val="545454"/>
              </a:buClr>
              <a:buFont typeface="Arial"/>
              <a:buNone/>
              <a:defRPr b="0" i="0" sz="1400" u="none" cap="none" strike="noStrike">
                <a:solidFill>
                  <a:srgbClr val="545454"/>
                </a:solidFill>
                <a:latin typeface="Roboto"/>
                <a:ea typeface="Roboto"/>
                <a:cs typeface="Roboto"/>
                <a:sym typeface="Roboto"/>
              </a:defRPr>
            </a:lvl1pPr>
            <a:lvl2pPr indent="-95250" lvl="1" marL="17145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2pPr>
            <a:lvl3pPr indent="-98425" lvl="2" marL="403225"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3pPr>
            <a:lvl4pPr indent="-101600" lvl="3" marL="63500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4pPr>
            <a:lvl5pPr indent="-95250" lvl="4" marL="85725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5pPr>
            <a:lvl6pPr indent="-85725" lvl="5" marL="1885950" marR="0" rtl="0" algn="l">
              <a:lnSpc>
                <a:spcPct val="90000"/>
              </a:lnSpc>
              <a:spcBef>
                <a:spcPts val="375"/>
              </a:spcBef>
              <a:buSzPct val="100000"/>
              <a:buChar char="•"/>
              <a:defRPr b="0" i="0" sz="1400" u="none" cap="none" strike="noStrike"/>
            </a:lvl6pPr>
            <a:lvl7pPr indent="-85725" lvl="6" marL="2228850" marR="0" rtl="0" algn="l">
              <a:lnSpc>
                <a:spcPct val="90000"/>
              </a:lnSpc>
              <a:spcBef>
                <a:spcPts val="375"/>
              </a:spcBef>
              <a:buSzPct val="100000"/>
              <a:buChar char="•"/>
              <a:defRPr b="0" i="0" sz="1400" u="none" cap="none" strike="noStrike"/>
            </a:lvl7pPr>
            <a:lvl8pPr indent="-85725" lvl="7" marL="2571750" marR="0" rtl="0" algn="l">
              <a:lnSpc>
                <a:spcPct val="90000"/>
              </a:lnSpc>
              <a:spcBef>
                <a:spcPts val="375"/>
              </a:spcBef>
              <a:buSzPct val="100000"/>
              <a:buChar char="•"/>
              <a:defRPr b="0" i="0" sz="1400" u="none" cap="none" strike="noStrike"/>
            </a:lvl8pPr>
            <a:lvl9pPr indent="-85725" lvl="8" marL="2914650" marR="0" rtl="0" algn="l">
              <a:lnSpc>
                <a:spcPct val="90000"/>
              </a:lnSpc>
              <a:spcBef>
                <a:spcPts val="375"/>
              </a:spcBef>
              <a:buSzPct val="100000"/>
              <a:buChar char="•"/>
              <a:defRPr b="0" i="0" sz="1400" u="none" cap="none" strike="noStrike"/>
            </a:lvl9pPr>
          </a:lstStyle>
          <a:p/>
        </p:txBody>
      </p:sp>
      <p:pic>
        <p:nvPicPr>
          <p:cNvPr descr="logo_lockup_cloud_dark.png" id="26" name="Shape 26"/>
          <p:cNvPicPr preferRelativeResize="0"/>
          <p:nvPr/>
        </p:nvPicPr>
        <p:blipFill>
          <a:blip r:embed="rId2">
            <a:alphaModFix/>
          </a:blip>
          <a:stretch>
            <a:fillRect/>
          </a:stretch>
        </p:blipFill>
        <p:spPr>
          <a:xfrm>
            <a:off x="8284600" y="4913675"/>
            <a:ext cx="798600" cy="229825"/>
          </a:xfrm>
          <a:prstGeom prst="rect">
            <a:avLst/>
          </a:prstGeom>
          <a:noFill/>
          <a:ln>
            <a:noFill/>
          </a:ln>
        </p:spPr>
      </p:pic>
      <p:sp>
        <p:nvSpPr>
          <p:cNvPr id="27" name="Shape 27"/>
          <p:cNvSpPr/>
          <p:nvPr/>
        </p:nvSpPr>
        <p:spPr>
          <a:xfrm flipH="1">
            <a:off x="4700421" y="4870275"/>
            <a:ext cx="4453800" cy="273300"/>
          </a:xfrm>
          <a:prstGeom prst="rtTriangle">
            <a:avLst/>
          </a:prstGeom>
          <a:solidFill>
            <a:srgbClr val="2269D1"/>
          </a:solidFill>
          <a:ln>
            <a:noFill/>
          </a:ln>
        </p:spPr>
        <p:txBody>
          <a:bodyPr anchorCtr="0" anchor="ctr" bIns="91425" lIns="91425" rIns="91425" tIns="91425">
            <a:noAutofit/>
          </a:bodyPr>
          <a:lstStyle/>
          <a:p>
            <a:pPr lvl="0">
              <a:spcBef>
                <a:spcPts val="0"/>
              </a:spcBef>
              <a:buNone/>
            </a:pPr>
            <a:r>
              <a:t/>
            </a:r>
            <a:endParaRPr/>
          </a:p>
        </p:txBody>
      </p:sp>
      <p:sp>
        <p:nvSpPr>
          <p:cNvPr id="28" name="Shape 28"/>
          <p:cNvSpPr/>
          <p:nvPr/>
        </p:nvSpPr>
        <p:spPr>
          <a:xfrm>
            <a:off x="0" y="4796475"/>
            <a:ext cx="8045400" cy="347100"/>
          </a:xfrm>
          <a:prstGeom prst="rtTriangle">
            <a:avLst/>
          </a:prstGeom>
          <a:solidFill>
            <a:srgbClr val="4285F4"/>
          </a:solidFill>
          <a:ln>
            <a:noFill/>
          </a:ln>
        </p:spPr>
        <p:txBody>
          <a:bodyPr anchorCtr="0" anchor="ctr" bIns="91425" lIns="91425" rIns="91425" tIns="91425">
            <a:noAutofit/>
          </a:bodyPr>
          <a:lstStyle/>
          <a:p>
            <a:pPr lvl="0">
              <a:spcBef>
                <a:spcPts val="0"/>
              </a:spcBef>
              <a:buNone/>
            </a:pPr>
            <a:r>
              <a:t/>
            </a:r>
            <a:endParaRPr/>
          </a:p>
        </p:txBody>
      </p:sp>
      <p:pic>
        <p:nvPicPr>
          <p:cNvPr descr="logo_lockup_cloud_light.png" id="29" name="Shape 29"/>
          <p:cNvPicPr preferRelativeResize="0"/>
          <p:nvPr/>
        </p:nvPicPr>
        <p:blipFill rotWithShape="1">
          <a:blip r:embed="rId3">
            <a:alphaModFix/>
          </a:blip>
          <a:srcRect b="0" l="0" r="0" t="0"/>
          <a:stretch/>
        </p:blipFill>
        <p:spPr>
          <a:xfrm>
            <a:off x="8279425" y="4913738"/>
            <a:ext cx="798600" cy="229825"/>
          </a:xfrm>
          <a:prstGeom prst="rect">
            <a:avLst/>
          </a:prstGeom>
          <a:noFill/>
          <a:ln>
            <a:noFill/>
          </a:ln>
        </p:spPr>
      </p:pic>
      <p:pic>
        <p:nvPicPr>
          <p:cNvPr descr="next_2017_logo_bluebg_wo_gc.png" id="30" name="Shape 30"/>
          <p:cNvPicPr preferRelativeResize="0"/>
          <p:nvPr/>
        </p:nvPicPr>
        <p:blipFill rotWithShape="1">
          <a:blip r:embed="rId4">
            <a:alphaModFix/>
          </a:blip>
          <a:srcRect b="10" l="0" r="0" t="0"/>
          <a:stretch/>
        </p:blipFill>
        <p:spPr>
          <a:xfrm>
            <a:off x="105800" y="4870274"/>
            <a:ext cx="508150" cy="187200"/>
          </a:xfrm>
          <a:prstGeom prst="rect">
            <a:avLst/>
          </a:prstGeom>
          <a:noFill/>
          <a:ln>
            <a:noFill/>
          </a:ln>
        </p:spPr>
      </p:pic>
      <p:sp>
        <p:nvSpPr>
          <p:cNvPr id="31" name="Shape 31"/>
          <p:cNvSpPr txBox="1"/>
          <p:nvPr/>
        </p:nvSpPr>
        <p:spPr>
          <a:xfrm>
            <a:off x="7960350" y="79450"/>
            <a:ext cx="1042500" cy="397200"/>
          </a:xfrm>
          <a:prstGeom prst="rect">
            <a:avLst/>
          </a:prstGeom>
          <a:noFill/>
          <a:ln>
            <a:noFill/>
          </a:ln>
        </p:spPr>
        <p:txBody>
          <a:bodyPr anchorCtr="0" anchor="t" bIns="91425" lIns="91425" rIns="91425" tIns="91425">
            <a:noAutofit/>
          </a:bodyPr>
          <a:lstStyle/>
          <a:p>
            <a:pPr lvl="0" rtl="0" algn="r">
              <a:spcBef>
                <a:spcPts val="0"/>
              </a:spcBef>
              <a:buNone/>
            </a:pPr>
            <a:r>
              <a:rPr lang="en">
                <a:solidFill>
                  <a:schemeClr val="accent5"/>
                </a:solidFill>
                <a:latin typeface="Roboto Condensed"/>
                <a:ea typeface="Roboto Condensed"/>
                <a:cs typeface="Roboto Condensed"/>
                <a:sym typeface="Roboto Condensed"/>
              </a:rPr>
              <a:t>@davidmehi</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 Title 1">
    <p:bg>
      <p:bgPr>
        <a:solidFill>
          <a:srgbClr val="F5F5F5"/>
        </a:solidFill>
      </p:bgPr>
    </p:bg>
    <p:spTree>
      <p:nvGrpSpPr>
        <p:cNvPr id="32" name="Shape 32"/>
        <p:cNvGrpSpPr/>
        <p:nvPr/>
      </p:nvGrpSpPr>
      <p:grpSpPr>
        <a:xfrm>
          <a:off x="0" y="0"/>
          <a:ext cx="0" cy="0"/>
          <a:chOff x="0" y="0"/>
          <a:chExt cx="0" cy="0"/>
        </a:xfrm>
      </p:grpSpPr>
      <p:sp>
        <p:nvSpPr>
          <p:cNvPr id="33" name="Shape 33"/>
          <p:cNvSpPr txBox="1"/>
          <p:nvPr>
            <p:ph type="title"/>
          </p:nvPr>
        </p:nvSpPr>
        <p:spPr>
          <a:xfrm>
            <a:off x="238664" y="315499"/>
            <a:ext cx="7963200" cy="836100"/>
          </a:xfrm>
          <a:prstGeom prst="rect">
            <a:avLst/>
          </a:prstGeom>
          <a:noFill/>
          <a:ln>
            <a:noFill/>
          </a:ln>
        </p:spPr>
        <p:txBody>
          <a:bodyPr anchorCtr="0" anchor="t" bIns="91425" lIns="91425" rIns="91425" tIns="91425"/>
          <a:lstStyle>
            <a:lvl1pPr indent="0" lvl="0" marL="0" marR="0" rtl="0" algn="l">
              <a:lnSpc>
                <a:spcPct val="100000"/>
              </a:lnSpc>
              <a:spcBef>
                <a:spcPts val="0"/>
              </a:spcBef>
              <a:buClr>
                <a:srgbClr val="545454"/>
              </a:buClr>
              <a:buFont typeface="Roboto"/>
              <a:buNone/>
              <a:defRPr b="0" i="0" sz="2800" u="none" cap="none" strike="noStrike">
                <a:solidFill>
                  <a:srgbClr val="545454"/>
                </a:solidFill>
                <a:latin typeface="Roboto"/>
                <a:ea typeface="Roboto"/>
                <a:cs typeface="Roboto"/>
                <a:sym typeface="Roboto"/>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34" name="Shape 34"/>
          <p:cNvSpPr txBox="1"/>
          <p:nvPr>
            <p:ph idx="1" type="body"/>
          </p:nvPr>
        </p:nvSpPr>
        <p:spPr>
          <a:xfrm>
            <a:off x="619664" y="1348577"/>
            <a:ext cx="7963200" cy="2913000"/>
          </a:xfrm>
          <a:prstGeom prst="rect">
            <a:avLst/>
          </a:prstGeom>
          <a:noFill/>
          <a:ln>
            <a:noFill/>
          </a:ln>
        </p:spPr>
        <p:txBody>
          <a:bodyPr anchorCtr="0" anchor="t" bIns="91425" lIns="91425" rIns="91425" tIns="91425"/>
          <a:lstStyle>
            <a:lvl1pPr indent="0" lvl="0" marL="0" marR="0" rtl="0" algn="l">
              <a:lnSpc>
                <a:spcPct val="110000"/>
              </a:lnSpc>
              <a:spcBef>
                <a:spcPts val="0"/>
              </a:spcBef>
              <a:buClr>
                <a:srgbClr val="545454"/>
              </a:buClr>
              <a:buFont typeface="Arial"/>
              <a:buNone/>
              <a:defRPr b="0" i="0" sz="1400" u="none" cap="none" strike="noStrike">
                <a:solidFill>
                  <a:srgbClr val="545454"/>
                </a:solidFill>
                <a:latin typeface="Roboto"/>
                <a:ea typeface="Roboto"/>
                <a:cs typeface="Roboto"/>
                <a:sym typeface="Roboto"/>
              </a:defRPr>
            </a:lvl1pPr>
            <a:lvl2pPr indent="-95250" lvl="1" marL="17145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2pPr>
            <a:lvl3pPr indent="-98425" lvl="2" marL="403225"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3pPr>
            <a:lvl4pPr indent="-101600" lvl="3" marL="63500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4pPr>
            <a:lvl5pPr indent="-95250" lvl="4" marL="85725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5pPr>
            <a:lvl6pPr indent="-85725" lvl="5" marL="1885950" marR="0" rtl="0" algn="l">
              <a:lnSpc>
                <a:spcPct val="90000"/>
              </a:lnSpc>
              <a:spcBef>
                <a:spcPts val="375"/>
              </a:spcBef>
              <a:buSzPct val="100000"/>
              <a:buChar char="•"/>
              <a:defRPr b="0" i="0" sz="1400" u="none" cap="none" strike="noStrike"/>
            </a:lvl6pPr>
            <a:lvl7pPr indent="-85725" lvl="6" marL="2228850" marR="0" rtl="0" algn="l">
              <a:lnSpc>
                <a:spcPct val="90000"/>
              </a:lnSpc>
              <a:spcBef>
                <a:spcPts val="375"/>
              </a:spcBef>
              <a:buSzPct val="100000"/>
              <a:buChar char="•"/>
              <a:defRPr b="0" i="0" sz="1400" u="none" cap="none" strike="noStrike"/>
            </a:lvl7pPr>
            <a:lvl8pPr indent="-85725" lvl="7" marL="2571750" marR="0" rtl="0" algn="l">
              <a:lnSpc>
                <a:spcPct val="90000"/>
              </a:lnSpc>
              <a:spcBef>
                <a:spcPts val="375"/>
              </a:spcBef>
              <a:buSzPct val="100000"/>
              <a:buChar char="•"/>
              <a:defRPr b="0" i="0" sz="1400" u="none" cap="none" strike="noStrike"/>
            </a:lvl8pPr>
            <a:lvl9pPr indent="-85725" lvl="8" marL="2914650" marR="0" rtl="0" algn="l">
              <a:lnSpc>
                <a:spcPct val="90000"/>
              </a:lnSpc>
              <a:spcBef>
                <a:spcPts val="375"/>
              </a:spcBef>
              <a:buSzPct val="100000"/>
              <a:buChar char="•"/>
              <a:defRPr b="0" i="0" sz="1400" u="none" cap="none" strike="noStrike"/>
            </a:lvl9pPr>
          </a:lstStyle>
          <a:p/>
        </p:txBody>
      </p:sp>
      <p:pic>
        <p:nvPicPr>
          <p:cNvPr descr="logo_lockup_cloud_dark.png" id="35" name="Shape 35"/>
          <p:cNvPicPr preferRelativeResize="0"/>
          <p:nvPr/>
        </p:nvPicPr>
        <p:blipFill>
          <a:blip r:embed="rId2">
            <a:alphaModFix/>
          </a:blip>
          <a:stretch>
            <a:fillRect/>
          </a:stretch>
        </p:blipFill>
        <p:spPr>
          <a:xfrm>
            <a:off x="8284600" y="4913675"/>
            <a:ext cx="798600" cy="229825"/>
          </a:xfrm>
          <a:prstGeom prst="rect">
            <a:avLst/>
          </a:prstGeom>
          <a:noFill/>
          <a:ln>
            <a:noFill/>
          </a:ln>
        </p:spPr>
      </p:pic>
      <p:sp>
        <p:nvSpPr>
          <p:cNvPr id="36" name="Shape 36"/>
          <p:cNvSpPr/>
          <p:nvPr/>
        </p:nvSpPr>
        <p:spPr>
          <a:xfrm flipH="1">
            <a:off x="4700421" y="4870275"/>
            <a:ext cx="4453800" cy="273300"/>
          </a:xfrm>
          <a:prstGeom prst="rtTriangle">
            <a:avLst/>
          </a:prstGeom>
          <a:solidFill>
            <a:srgbClr val="2269D1"/>
          </a:solidFill>
          <a:ln>
            <a:noFill/>
          </a:ln>
        </p:spPr>
        <p:txBody>
          <a:bodyPr anchorCtr="0" anchor="ctr" bIns="91425" lIns="91425" rIns="91425" tIns="91425">
            <a:noAutofit/>
          </a:bodyPr>
          <a:lstStyle/>
          <a:p>
            <a:pPr lvl="0">
              <a:spcBef>
                <a:spcPts val="0"/>
              </a:spcBef>
              <a:buNone/>
            </a:pPr>
            <a:r>
              <a:t/>
            </a:r>
            <a:endParaRPr/>
          </a:p>
        </p:txBody>
      </p:sp>
      <p:sp>
        <p:nvSpPr>
          <p:cNvPr id="37" name="Shape 37"/>
          <p:cNvSpPr/>
          <p:nvPr/>
        </p:nvSpPr>
        <p:spPr>
          <a:xfrm>
            <a:off x="0" y="4796475"/>
            <a:ext cx="8045400" cy="347100"/>
          </a:xfrm>
          <a:prstGeom prst="rtTriangle">
            <a:avLst/>
          </a:prstGeom>
          <a:solidFill>
            <a:srgbClr val="4285F4"/>
          </a:solidFill>
          <a:ln>
            <a:noFill/>
          </a:ln>
        </p:spPr>
        <p:txBody>
          <a:bodyPr anchorCtr="0" anchor="ctr" bIns="91425" lIns="91425" rIns="91425" tIns="91425">
            <a:noAutofit/>
          </a:bodyPr>
          <a:lstStyle/>
          <a:p>
            <a:pPr lvl="0">
              <a:spcBef>
                <a:spcPts val="0"/>
              </a:spcBef>
              <a:buNone/>
            </a:pPr>
            <a:r>
              <a:t/>
            </a:r>
            <a:endParaRPr/>
          </a:p>
        </p:txBody>
      </p:sp>
      <p:pic>
        <p:nvPicPr>
          <p:cNvPr descr="logo_lockup_cloud_light.png" id="38" name="Shape 38"/>
          <p:cNvPicPr preferRelativeResize="0"/>
          <p:nvPr/>
        </p:nvPicPr>
        <p:blipFill rotWithShape="1">
          <a:blip r:embed="rId3">
            <a:alphaModFix/>
          </a:blip>
          <a:srcRect b="0" l="0" r="0" t="0"/>
          <a:stretch/>
        </p:blipFill>
        <p:spPr>
          <a:xfrm>
            <a:off x="8279425" y="4913738"/>
            <a:ext cx="798600" cy="229825"/>
          </a:xfrm>
          <a:prstGeom prst="rect">
            <a:avLst/>
          </a:prstGeom>
          <a:noFill/>
          <a:ln>
            <a:noFill/>
          </a:ln>
        </p:spPr>
      </p:pic>
      <p:pic>
        <p:nvPicPr>
          <p:cNvPr descr="next_2017_logo_bluebg_wo_gc.png" id="39" name="Shape 39"/>
          <p:cNvPicPr preferRelativeResize="0"/>
          <p:nvPr/>
        </p:nvPicPr>
        <p:blipFill rotWithShape="1">
          <a:blip r:embed="rId4">
            <a:alphaModFix/>
          </a:blip>
          <a:srcRect b="10" l="0" r="0" t="0"/>
          <a:stretch/>
        </p:blipFill>
        <p:spPr>
          <a:xfrm>
            <a:off x="105800" y="4870274"/>
            <a:ext cx="508150" cy="187200"/>
          </a:xfrm>
          <a:prstGeom prst="rect">
            <a:avLst/>
          </a:prstGeom>
          <a:noFill/>
          <a:ln>
            <a:noFill/>
          </a:ln>
        </p:spPr>
      </p:pic>
      <p:pic>
        <p:nvPicPr>
          <p:cNvPr id="40" name="Shape 40"/>
          <p:cNvPicPr preferRelativeResize="0"/>
          <p:nvPr/>
        </p:nvPicPr>
        <p:blipFill>
          <a:blip r:embed="rId5">
            <a:alphaModFix/>
          </a:blip>
          <a:stretch>
            <a:fillRect/>
          </a:stretch>
        </p:blipFill>
        <p:spPr>
          <a:xfrm>
            <a:off x="8338768" y="228331"/>
            <a:ext cx="575984" cy="57598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 Title 1 1">
    <p:bg>
      <p:bgPr>
        <a:solidFill>
          <a:srgbClr val="F5F5F5"/>
        </a:solidFill>
      </p:bgPr>
    </p:bg>
    <p:spTree>
      <p:nvGrpSpPr>
        <p:cNvPr id="41" name="Shape 41"/>
        <p:cNvGrpSpPr/>
        <p:nvPr/>
      </p:nvGrpSpPr>
      <p:grpSpPr>
        <a:xfrm>
          <a:off x="0" y="0"/>
          <a:ext cx="0" cy="0"/>
          <a:chOff x="0" y="0"/>
          <a:chExt cx="0" cy="0"/>
        </a:xfrm>
      </p:grpSpPr>
      <p:sp>
        <p:nvSpPr>
          <p:cNvPr id="42" name="Shape 42"/>
          <p:cNvSpPr txBox="1"/>
          <p:nvPr>
            <p:ph type="title"/>
          </p:nvPr>
        </p:nvSpPr>
        <p:spPr>
          <a:xfrm>
            <a:off x="238664" y="315499"/>
            <a:ext cx="7963200" cy="836100"/>
          </a:xfrm>
          <a:prstGeom prst="rect">
            <a:avLst/>
          </a:prstGeom>
          <a:noFill/>
          <a:ln>
            <a:noFill/>
          </a:ln>
        </p:spPr>
        <p:txBody>
          <a:bodyPr anchorCtr="0" anchor="t" bIns="91425" lIns="91425" rIns="91425" tIns="91425"/>
          <a:lstStyle>
            <a:lvl1pPr indent="0" lvl="0" marL="0" marR="0" rtl="0" algn="l">
              <a:lnSpc>
                <a:spcPct val="100000"/>
              </a:lnSpc>
              <a:spcBef>
                <a:spcPts val="0"/>
              </a:spcBef>
              <a:buClr>
                <a:srgbClr val="545454"/>
              </a:buClr>
              <a:buFont typeface="Roboto"/>
              <a:buNone/>
              <a:defRPr b="0" i="0" sz="2800" u="none" cap="none" strike="noStrike">
                <a:solidFill>
                  <a:srgbClr val="545454"/>
                </a:solidFill>
                <a:latin typeface="Roboto"/>
                <a:ea typeface="Roboto"/>
                <a:cs typeface="Roboto"/>
                <a:sym typeface="Roboto"/>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43" name="Shape 43"/>
          <p:cNvSpPr txBox="1"/>
          <p:nvPr>
            <p:ph idx="1" type="body"/>
          </p:nvPr>
        </p:nvSpPr>
        <p:spPr>
          <a:xfrm>
            <a:off x="619664" y="1348577"/>
            <a:ext cx="7963200" cy="2913000"/>
          </a:xfrm>
          <a:prstGeom prst="rect">
            <a:avLst/>
          </a:prstGeom>
          <a:noFill/>
          <a:ln>
            <a:noFill/>
          </a:ln>
        </p:spPr>
        <p:txBody>
          <a:bodyPr anchorCtr="0" anchor="t" bIns="91425" lIns="91425" rIns="91425" tIns="91425"/>
          <a:lstStyle>
            <a:lvl1pPr indent="0" lvl="0" marL="0" marR="0" rtl="0" algn="l">
              <a:lnSpc>
                <a:spcPct val="110000"/>
              </a:lnSpc>
              <a:spcBef>
                <a:spcPts val="0"/>
              </a:spcBef>
              <a:buClr>
                <a:srgbClr val="545454"/>
              </a:buClr>
              <a:buFont typeface="Arial"/>
              <a:buNone/>
              <a:defRPr b="0" i="0" sz="1400" u="none" cap="none" strike="noStrike">
                <a:solidFill>
                  <a:srgbClr val="545454"/>
                </a:solidFill>
                <a:latin typeface="Roboto"/>
                <a:ea typeface="Roboto"/>
                <a:cs typeface="Roboto"/>
                <a:sym typeface="Roboto"/>
              </a:defRPr>
            </a:lvl1pPr>
            <a:lvl2pPr indent="-95250" lvl="1" marL="17145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2pPr>
            <a:lvl3pPr indent="-98425" lvl="2" marL="403225"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3pPr>
            <a:lvl4pPr indent="-101600" lvl="3" marL="63500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4pPr>
            <a:lvl5pPr indent="-95250" lvl="4" marL="85725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5pPr>
            <a:lvl6pPr indent="-85725" lvl="5" marL="1885950" marR="0" rtl="0" algn="l">
              <a:lnSpc>
                <a:spcPct val="90000"/>
              </a:lnSpc>
              <a:spcBef>
                <a:spcPts val="375"/>
              </a:spcBef>
              <a:buSzPct val="100000"/>
              <a:buChar char="•"/>
              <a:defRPr b="0" i="0" sz="1400" u="none" cap="none" strike="noStrike"/>
            </a:lvl6pPr>
            <a:lvl7pPr indent="-85725" lvl="6" marL="2228850" marR="0" rtl="0" algn="l">
              <a:lnSpc>
                <a:spcPct val="90000"/>
              </a:lnSpc>
              <a:spcBef>
                <a:spcPts val="375"/>
              </a:spcBef>
              <a:buSzPct val="100000"/>
              <a:buChar char="•"/>
              <a:defRPr b="0" i="0" sz="1400" u="none" cap="none" strike="noStrike"/>
            </a:lvl7pPr>
            <a:lvl8pPr indent="-85725" lvl="7" marL="2571750" marR="0" rtl="0" algn="l">
              <a:lnSpc>
                <a:spcPct val="90000"/>
              </a:lnSpc>
              <a:spcBef>
                <a:spcPts val="375"/>
              </a:spcBef>
              <a:buSzPct val="100000"/>
              <a:buChar char="•"/>
              <a:defRPr b="0" i="0" sz="1400" u="none" cap="none" strike="noStrike"/>
            </a:lvl8pPr>
            <a:lvl9pPr indent="-85725" lvl="8" marL="2914650" marR="0" rtl="0" algn="l">
              <a:lnSpc>
                <a:spcPct val="90000"/>
              </a:lnSpc>
              <a:spcBef>
                <a:spcPts val="375"/>
              </a:spcBef>
              <a:buSzPct val="100000"/>
              <a:buChar char="•"/>
              <a:defRPr b="0" i="0" sz="1400" u="none" cap="none" strike="noStrike"/>
            </a:lvl9pPr>
          </a:lstStyle>
          <a:p/>
        </p:txBody>
      </p:sp>
      <p:pic>
        <p:nvPicPr>
          <p:cNvPr descr="logo_lockup_cloud_dark.png" id="44" name="Shape 44"/>
          <p:cNvPicPr preferRelativeResize="0"/>
          <p:nvPr/>
        </p:nvPicPr>
        <p:blipFill>
          <a:blip r:embed="rId2">
            <a:alphaModFix/>
          </a:blip>
          <a:stretch>
            <a:fillRect/>
          </a:stretch>
        </p:blipFill>
        <p:spPr>
          <a:xfrm>
            <a:off x="8284600" y="4913675"/>
            <a:ext cx="798600" cy="229825"/>
          </a:xfrm>
          <a:prstGeom prst="rect">
            <a:avLst/>
          </a:prstGeom>
          <a:noFill/>
          <a:ln>
            <a:noFill/>
          </a:ln>
        </p:spPr>
      </p:pic>
      <p:sp>
        <p:nvSpPr>
          <p:cNvPr id="45" name="Shape 45"/>
          <p:cNvSpPr/>
          <p:nvPr/>
        </p:nvSpPr>
        <p:spPr>
          <a:xfrm flipH="1">
            <a:off x="4700421" y="4870275"/>
            <a:ext cx="4453800" cy="273300"/>
          </a:xfrm>
          <a:prstGeom prst="rtTriangle">
            <a:avLst/>
          </a:prstGeom>
          <a:solidFill>
            <a:srgbClr val="2269D1"/>
          </a:solidFill>
          <a:ln>
            <a:noFill/>
          </a:ln>
        </p:spPr>
        <p:txBody>
          <a:bodyPr anchorCtr="0" anchor="ctr" bIns="91425" lIns="91425" rIns="91425" tIns="91425">
            <a:noAutofit/>
          </a:bodyPr>
          <a:lstStyle/>
          <a:p>
            <a:pPr lvl="0">
              <a:spcBef>
                <a:spcPts val="0"/>
              </a:spcBef>
              <a:buNone/>
            </a:pPr>
            <a:r>
              <a:t/>
            </a:r>
            <a:endParaRPr/>
          </a:p>
        </p:txBody>
      </p:sp>
      <p:sp>
        <p:nvSpPr>
          <p:cNvPr id="46" name="Shape 46"/>
          <p:cNvSpPr/>
          <p:nvPr/>
        </p:nvSpPr>
        <p:spPr>
          <a:xfrm>
            <a:off x="0" y="4796475"/>
            <a:ext cx="8045400" cy="347100"/>
          </a:xfrm>
          <a:prstGeom prst="rtTriangle">
            <a:avLst/>
          </a:prstGeom>
          <a:solidFill>
            <a:srgbClr val="4285F4"/>
          </a:solidFill>
          <a:ln>
            <a:noFill/>
          </a:ln>
        </p:spPr>
        <p:txBody>
          <a:bodyPr anchorCtr="0" anchor="ctr" bIns="91425" lIns="91425" rIns="91425" tIns="91425">
            <a:noAutofit/>
          </a:bodyPr>
          <a:lstStyle/>
          <a:p>
            <a:pPr lvl="0">
              <a:spcBef>
                <a:spcPts val="0"/>
              </a:spcBef>
              <a:buNone/>
            </a:pPr>
            <a:r>
              <a:t/>
            </a:r>
            <a:endParaRPr/>
          </a:p>
        </p:txBody>
      </p:sp>
      <p:pic>
        <p:nvPicPr>
          <p:cNvPr descr="logo_lockup_cloud_light.png" id="47" name="Shape 47"/>
          <p:cNvPicPr preferRelativeResize="0"/>
          <p:nvPr/>
        </p:nvPicPr>
        <p:blipFill rotWithShape="1">
          <a:blip r:embed="rId3">
            <a:alphaModFix/>
          </a:blip>
          <a:srcRect b="0" l="0" r="0" t="0"/>
          <a:stretch/>
        </p:blipFill>
        <p:spPr>
          <a:xfrm>
            <a:off x="8279425" y="4913738"/>
            <a:ext cx="798600" cy="229825"/>
          </a:xfrm>
          <a:prstGeom prst="rect">
            <a:avLst/>
          </a:prstGeom>
          <a:noFill/>
          <a:ln>
            <a:noFill/>
          </a:ln>
        </p:spPr>
      </p:pic>
      <p:pic>
        <p:nvPicPr>
          <p:cNvPr descr="next_2017_logo_bluebg_wo_gc.png" id="48" name="Shape 48"/>
          <p:cNvPicPr preferRelativeResize="0"/>
          <p:nvPr/>
        </p:nvPicPr>
        <p:blipFill rotWithShape="1">
          <a:blip r:embed="rId4">
            <a:alphaModFix/>
          </a:blip>
          <a:srcRect b="10" l="0" r="0" t="0"/>
          <a:stretch/>
        </p:blipFill>
        <p:spPr>
          <a:xfrm>
            <a:off x="105800" y="4870274"/>
            <a:ext cx="508150" cy="187200"/>
          </a:xfrm>
          <a:prstGeom prst="rect">
            <a:avLst/>
          </a:prstGeom>
          <a:noFill/>
          <a:ln>
            <a:noFill/>
          </a:ln>
        </p:spPr>
      </p:pic>
      <p:pic>
        <p:nvPicPr>
          <p:cNvPr id="49" name="Shape 49"/>
          <p:cNvPicPr preferRelativeResize="0"/>
          <p:nvPr/>
        </p:nvPicPr>
        <p:blipFill>
          <a:blip r:embed="rId5">
            <a:alphaModFix/>
          </a:blip>
          <a:stretch>
            <a:fillRect/>
          </a:stretch>
        </p:blipFill>
        <p:spPr>
          <a:xfrm>
            <a:off x="8338768" y="228331"/>
            <a:ext cx="575984" cy="57598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 Title 1 1 1">
    <p:bg>
      <p:bgPr>
        <a:solidFill>
          <a:srgbClr val="F5F5F5"/>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238664" y="315499"/>
            <a:ext cx="7963200" cy="836100"/>
          </a:xfrm>
          <a:prstGeom prst="rect">
            <a:avLst/>
          </a:prstGeom>
          <a:noFill/>
          <a:ln>
            <a:noFill/>
          </a:ln>
        </p:spPr>
        <p:txBody>
          <a:bodyPr anchorCtr="0" anchor="t" bIns="91425" lIns="91425" rIns="91425" tIns="91425"/>
          <a:lstStyle>
            <a:lvl1pPr indent="0" lvl="0" marL="0" marR="0" rtl="0" algn="l">
              <a:lnSpc>
                <a:spcPct val="100000"/>
              </a:lnSpc>
              <a:spcBef>
                <a:spcPts val="0"/>
              </a:spcBef>
              <a:buClr>
                <a:srgbClr val="545454"/>
              </a:buClr>
              <a:buFont typeface="Roboto"/>
              <a:buNone/>
              <a:defRPr b="0" i="0" sz="2800" u="none" cap="none" strike="noStrike">
                <a:solidFill>
                  <a:srgbClr val="545454"/>
                </a:solidFill>
                <a:latin typeface="Roboto"/>
                <a:ea typeface="Roboto"/>
                <a:cs typeface="Roboto"/>
                <a:sym typeface="Roboto"/>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52" name="Shape 52"/>
          <p:cNvSpPr txBox="1"/>
          <p:nvPr>
            <p:ph idx="1" type="body"/>
          </p:nvPr>
        </p:nvSpPr>
        <p:spPr>
          <a:xfrm>
            <a:off x="619664" y="1348577"/>
            <a:ext cx="7963200" cy="2913000"/>
          </a:xfrm>
          <a:prstGeom prst="rect">
            <a:avLst/>
          </a:prstGeom>
          <a:noFill/>
          <a:ln>
            <a:noFill/>
          </a:ln>
        </p:spPr>
        <p:txBody>
          <a:bodyPr anchorCtr="0" anchor="t" bIns="91425" lIns="91425" rIns="91425" tIns="91425"/>
          <a:lstStyle>
            <a:lvl1pPr indent="0" lvl="0" marL="0" marR="0" rtl="0" algn="l">
              <a:lnSpc>
                <a:spcPct val="110000"/>
              </a:lnSpc>
              <a:spcBef>
                <a:spcPts val="0"/>
              </a:spcBef>
              <a:buClr>
                <a:srgbClr val="545454"/>
              </a:buClr>
              <a:buFont typeface="Arial"/>
              <a:buNone/>
              <a:defRPr b="0" i="0" sz="1400" u="none" cap="none" strike="noStrike">
                <a:solidFill>
                  <a:srgbClr val="545454"/>
                </a:solidFill>
                <a:latin typeface="Roboto"/>
                <a:ea typeface="Roboto"/>
                <a:cs typeface="Roboto"/>
                <a:sym typeface="Roboto"/>
              </a:defRPr>
            </a:lvl1pPr>
            <a:lvl2pPr indent="-95250" lvl="1" marL="17145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2pPr>
            <a:lvl3pPr indent="-98425" lvl="2" marL="403225"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3pPr>
            <a:lvl4pPr indent="-101600" lvl="3" marL="63500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4pPr>
            <a:lvl5pPr indent="-95250" lvl="4" marL="85725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5pPr>
            <a:lvl6pPr indent="-85725" lvl="5" marL="1885950" marR="0" rtl="0" algn="l">
              <a:lnSpc>
                <a:spcPct val="90000"/>
              </a:lnSpc>
              <a:spcBef>
                <a:spcPts val="375"/>
              </a:spcBef>
              <a:buSzPct val="100000"/>
              <a:buChar char="•"/>
              <a:defRPr b="0" i="0" sz="1400" u="none" cap="none" strike="noStrike"/>
            </a:lvl6pPr>
            <a:lvl7pPr indent="-85725" lvl="6" marL="2228850" marR="0" rtl="0" algn="l">
              <a:lnSpc>
                <a:spcPct val="90000"/>
              </a:lnSpc>
              <a:spcBef>
                <a:spcPts val="375"/>
              </a:spcBef>
              <a:buSzPct val="100000"/>
              <a:buChar char="•"/>
              <a:defRPr b="0" i="0" sz="1400" u="none" cap="none" strike="noStrike"/>
            </a:lvl7pPr>
            <a:lvl8pPr indent="-85725" lvl="7" marL="2571750" marR="0" rtl="0" algn="l">
              <a:lnSpc>
                <a:spcPct val="90000"/>
              </a:lnSpc>
              <a:spcBef>
                <a:spcPts val="375"/>
              </a:spcBef>
              <a:buSzPct val="100000"/>
              <a:buChar char="•"/>
              <a:defRPr b="0" i="0" sz="1400" u="none" cap="none" strike="noStrike"/>
            </a:lvl8pPr>
            <a:lvl9pPr indent="-85725" lvl="8" marL="2914650" marR="0" rtl="0" algn="l">
              <a:lnSpc>
                <a:spcPct val="90000"/>
              </a:lnSpc>
              <a:spcBef>
                <a:spcPts val="375"/>
              </a:spcBef>
              <a:buSzPct val="100000"/>
              <a:buChar char="•"/>
              <a:defRPr b="0" i="0" sz="1400" u="none" cap="none" strike="noStrike"/>
            </a:lvl9pPr>
          </a:lstStyle>
          <a:p/>
        </p:txBody>
      </p:sp>
      <p:pic>
        <p:nvPicPr>
          <p:cNvPr descr="logo_lockup_cloud_dark.png" id="53" name="Shape 53"/>
          <p:cNvPicPr preferRelativeResize="0"/>
          <p:nvPr/>
        </p:nvPicPr>
        <p:blipFill>
          <a:blip r:embed="rId2">
            <a:alphaModFix/>
          </a:blip>
          <a:stretch>
            <a:fillRect/>
          </a:stretch>
        </p:blipFill>
        <p:spPr>
          <a:xfrm>
            <a:off x="8284600" y="4913675"/>
            <a:ext cx="798600" cy="229825"/>
          </a:xfrm>
          <a:prstGeom prst="rect">
            <a:avLst/>
          </a:prstGeom>
          <a:noFill/>
          <a:ln>
            <a:noFill/>
          </a:ln>
        </p:spPr>
      </p:pic>
      <p:sp>
        <p:nvSpPr>
          <p:cNvPr id="54" name="Shape 54"/>
          <p:cNvSpPr/>
          <p:nvPr/>
        </p:nvSpPr>
        <p:spPr>
          <a:xfrm flipH="1">
            <a:off x="4700421" y="4870275"/>
            <a:ext cx="4453800" cy="273300"/>
          </a:xfrm>
          <a:prstGeom prst="rtTriangle">
            <a:avLst/>
          </a:prstGeom>
          <a:solidFill>
            <a:srgbClr val="2269D1"/>
          </a:solidFill>
          <a:ln>
            <a:noFill/>
          </a:ln>
        </p:spPr>
        <p:txBody>
          <a:bodyPr anchorCtr="0" anchor="ctr" bIns="91425" lIns="91425" rIns="91425" tIns="91425">
            <a:noAutofit/>
          </a:bodyPr>
          <a:lstStyle/>
          <a:p>
            <a:pPr lvl="0">
              <a:spcBef>
                <a:spcPts val="0"/>
              </a:spcBef>
              <a:buNone/>
            </a:pPr>
            <a:r>
              <a:t/>
            </a:r>
            <a:endParaRPr/>
          </a:p>
        </p:txBody>
      </p:sp>
      <p:sp>
        <p:nvSpPr>
          <p:cNvPr id="55" name="Shape 55"/>
          <p:cNvSpPr/>
          <p:nvPr/>
        </p:nvSpPr>
        <p:spPr>
          <a:xfrm>
            <a:off x="0" y="4796475"/>
            <a:ext cx="8045400" cy="347100"/>
          </a:xfrm>
          <a:prstGeom prst="rtTriangle">
            <a:avLst/>
          </a:prstGeom>
          <a:solidFill>
            <a:srgbClr val="4285F4"/>
          </a:solidFill>
          <a:ln>
            <a:noFill/>
          </a:ln>
        </p:spPr>
        <p:txBody>
          <a:bodyPr anchorCtr="0" anchor="ctr" bIns="91425" lIns="91425" rIns="91425" tIns="91425">
            <a:noAutofit/>
          </a:bodyPr>
          <a:lstStyle/>
          <a:p>
            <a:pPr lvl="0">
              <a:spcBef>
                <a:spcPts val="0"/>
              </a:spcBef>
              <a:buNone/>
            </a:pPr>
            <a:r>
              <a:t/>
            </a:r>
            <a:endParaRPr/>
          </a:p>
        </p:txBody>
      </p:sp>
      <p:pic>
        <p:nvPicPr>
          <p:cNvPr descr="logo_lockup_cloud_light.png" id="56" name="Shape 56"/>
          <p:cNvPicPr preferRelativeResize="0"/>
          <p:nvPr/>
        </p:nvPicPr>
        <p:blipFill rotWithShape="1">
          <a:blip r:embed="rId3">
            <a:alphaModFix/>
          </a:blip>
          <a:srcRect b="0" l="0" r="0" t="0"/>
          <a:stretch/>
        </p:blipFill>
        <p:spPr>
          <a:xfrm>
            <a:off x="8279425" y="4913738"/>
            <a:ext cx="798600" cy="229825"/>
          </a:xfrm>
          <a:prstGeom prst="rect">
            <a:avLst/>
          </a:prstGeom>
          <a:noFill/>
          <a:ln>
            <a:noFill/>
          </a:ln>
        </p:spPr>
      </p:pic>
      <p:pic>
        <p:nvPicPr>
          <p:cNvPr descr="next_2017_logo_bluebg_wo_gc.png" id="57" name="Shape 57"/>
          <p:cNvPicPr preferRelativeResize="0"/>
          <p:nvPr/>
        </p:nvPicPr>
        <p:blipFill rotWithShape="1">
          <a:blip r:embed="rId4">
            <a:alphaModFix/>
          </a:blip>
          <a:srcRect b="10" l="0" r="0" t="0"/>
          <a:stretch/>
        </p:blipFill>
        <p:spPr>
          <a:xfrm>
            <a:off x="105800" y="4870274"/>
            <a:ext cx="508150" cy="187200"/>
          </a:xfrm>
          <a:prstGeom prst="rect">
            <a:avLst/>
          </a:prstGeom>
          <a:noFill/>
          <a:ln>
            <a:noFill/>
          </a:ln>
        </p:spPr>
      </p:pic>
      <p:pic>
        <p:nvPicPr>
          <p:cNvPr id="58" name="Shape 58"/>
          <p:cNvPicPr preferRelativeResize="0"/>
          <p:nvPr/>
        </p:nvPicPr>
        <p:blipFill>
          <a:blip r:embed="rId5">
            <a:alphaModFix/>
          </a:blip>
          <a:stretch>
            <a:fillRect/>
          </a:stretch>
        </p:blipFill>
        <p:spPr>
          <a:xfrm>
            <a:off x="8352453" y="242017"/>
            <a:ext cx="548625" cy="5486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 Title 1 1 1 1">
    <p:bg>
      <p:bgPr>
        <a:solidFill>
          <a:srgbClr val="F5F5F5"/>
        </a:solidFill>
      </p:bgPr>
    </p:bg>
    <p:spTree>
      <p:nvGrpSpPr>
        <p:cNvPr id="59" name="Shape 59"/>
        <p:cNvGrpSpPr/>
        <p:nvPr/>
      </p:nvGrpSpPr>
      <p:grpSpPr>
        <a:xfrm>
          <a:off x="0" y="0"/>
          <a:ext cx="0" cy="0"/>
          <a:chOff x="0" y="0"/>
          <a:chExt cx="0" cy="0"/>
        </a:xfrm>
      </p:grpSpPr>
      <p:sp>
        <p:nvSpPr>
          <p:cNvPr id="60" name="Shape 60"/>
          <p:cNvSpPr txBox="1"/>
          <p:nvPr>
            <p:ph type="title"/>
          </p:nvPr>
        </p:nvSpPr>
        <p:spPr>
          <a:xfrm>
            <a:off x="238664" y="315499"/>
            <a:ext cx="7963200" cy="836100"/>
          </a:xfrm>
          <a:prstGeom prst="rect">
            <a:avLst/>
          </a:prstGeom>
          <a:noFill/>
          <a:ln>
            <a:noFill/>
          </a:ln>
        </p:spPr>
        <p:txBody>
          <a:bodyPr anchorCtr="0" anchor="t" bIns="91425" lIns="91425" rIns="91425" tIns="91425"/>
          <a:lstStyle>
            <a:lvl1pPr indent="0" lvl="0" marL="0" marR="0" rtl="0" algn="l">
              <a:lnSpc>
                <a:spcPct val="100000"/>
              </a:lnSpc>
              <a:spcBef>
                <a:spcPts val="0"/>
              </a:spcBef>
              <a:buClr>
                <a:srgbClr val="545454"/>
              </a:buClr>
              <a:buFont typeface="Roboto"/>
              <a:buNone/>
              <a:defRPr b="0" i="0" sz="2800" u="none" cap="none" strike="noStrike">
                <a:solidFill>
                  <a:srgbClr val="545454"/>
                </a:solidFill>
                <a:latin typeface="Roboto"/>
                <a:ea typeface="Roboto"/>
                <a:cs typeface="Roboto"/>
                <a:sym typeface="Roboto"/>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61" name="Shape 61"/>
          <p:cNvSpPr txBox="1"/>
          <p:nvPr>
            <p:ph idx="1" type="body"/>
          </p:nvPr>
        </p:nvSpPr>
        <p:spPr>
          <a:xfrm>
            <a:off x="619664" y="1348577"/>
            <a:ext cx="7963200" cy="2913000"/>
          </a:xfrm>
          <a:prstGeom prst="rect">
            <a:avLst/>
          </a:prstGeom>
          <a:noFill/>
          <a:ln>
            <a:noFill/>
          </a:ln>
        </p:spPr>
        <p:txBody>
          <a:bodyPr anchorCtr="0" anchor="t" bIns="91425" lIns="91425" rIns="91425" tIns="91425"/>
          <a:lstStyle>
            <a:lvl1pPr indent="0" lvl="0" marL="0" marR="0" rtl="0" algn="l">
              <a:lnSpc>
                <a:spcPct val="110000"/>
              </a:lnSpc>
              <a:spcBef>
                <a:spcPts val="0"/>
              </a:spcBef>
              <a:buClr>
                <a:srgbClr val="545454"/>
              </a:buClr>
              <a:buFont typeface="Arial"/>
              <a:buNone/>
              <a:defRPr b="0" i="0" sz="1400" u="none" cap="none" strike="noStrike">
                <a:solidFill>
                  <a:srgbClr val="545454"/>
                </a:solidFill>
                <a:latin typeface="Roboto"/>
                <a:ea typeface="Roboto"/>
                <a:cs typeface="Roboto"/>
                <a:sym typeface="Roboto"/>
              </a:defRPr>
            </a:lvl1pPr>
            <a:lvl2pPr indent="-95250" lvl="1" marL="17145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2pPr>
            <a:lvl3pPr indent="-98425" lvl="2" marL="403225"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3pPr>
            <a:lvl4pPr indent="-101600" lvl="3" marL="63500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4pPr>
            <a:lvl5pPr indent="-95250" lvl="4" marL="857250" marR="0" rtl="0" algn="l">
              <a:lnSpc>
                <a:spcPct val="110000"/>
              </a:lnSpc>
              <a:spcBef>
                <a:spcPts val="375"/>
              </a:spcBef>
              <a:buClr>
                <a:srgbClr val="545454"/>
              </a:buClr>
              <a:buSzPct val="100000"/>
              <a:buFont typeface="Arial"/>
              <a:buChar char="•"/>
              <a:defRPr b="0" i="0" sz="1400" u="none" cap="none" strike="noStrike">
                <a:solidFill>
                  <a:srgbClr val="545454"/>
                </a:solidFill>
                <a:latin typeface="Roboto"/>
                <a:ea typeface="Roboto"/>
                <a:cs typeface="Roboto"/>
                <a:sym typeface="Roboto"/>
              </a:defRPr>
            </a:lvl5pPr>
            <a:lvl6pPr indent="-85725" lvl="5" marL="1885950" marR="0" rtl="0" algn="l">
              <a:lnSpc>
                <a:spcPct val="90000"/>
              </a:lnSpc>
              <a:spcBef>
                <a:spcPts val="375"/>
              </a:spcBef>
              <a:buSzPct val="100000"/>
              <a:buChar char="•"/>
              <a:defRPr b="0" i="0" sz="1400" u="none" cap="none" strike="noStrike"/>
            </a:lvl6pPr>
            <a:lvl7pPr indent="-85725" lvl="6" marL="2228850" marR="0" rtl="0" algn="l">
              <a:lnSpc>
                <a:spcPct val="90000"/>
              </a:lnSpc>
              <a:spcBef>
                <a:spcPts val="375"/>
              </a:spcBef>
              <a:buSzPct val="100000"/>
              <a:buChar char="•"/>
              <a:defRPr b="0" i="0" sz="1400" u="none" cap="none" strike="noStrike"/>
            </a:lvl7pPr>
            <a:lvl8pPr indent="-85725" lvl="7" marL="2571750" marR="0" rtl="0" algn="l">
              <a:lnSpc>
                <a:spcPct val="90000"/>
              </a:lnSpc>
              <a:spcBef>
                <a:spcPts val="375"/>
              </a:spcBef>
              <a:buSzPct val="100000"/>
              <a:buChar char="•"/>
              <a:defRPr b="0" i="0" sz="1400" u="none" cap="none" strike="noStrike"/>
            </a:lvl8pPr>
            <a:lvl9pPr indent="-85725" lvl="8" marL="2914650" marR="0" rtl="0" algn="l">
              <a:lnSpc>
                <a:spcPct val="90000"/>
              </a:lnSpc>
              <a:spcBef>
                <a:spcPts val="375"/>
              </a:spcBef>
              <a:buSzPct val="100000"/>
              <a:buChar char="•"/>
              <a:defRPr b="0" i="0" sz="1400" u="none" cap="none" strike="noStrike"/>
            </a:lvl9pPr>
          </a:lstStyle>
          <a:p/>
        </p:txBody>
      </p:sp>
      <p:pic>
        <p:nvPicPr>
          <p:cNvPr descr="logo_lockup_cloud_dark.png" id="62" name="Shape 62"/>
          <p:cNvPicPr preferRelativeResize="0"/>
          <p:nvPr/>
        </p:nvPicPr>
        <p:blipFill>
          <a:blip r:embed="rId2">
            <a:alphaModFix/>
          </a:blip>
          <a:stretch>
            <a:fillRect/>
          </a:stretch>
        </p:blipFill>
        <p:spPr>
          <a:xfrm>
            <a:off x="8284600" y="4913675"/>
            <a:ext cx="798600" cy="229825"/>
          </a:xfrm>
          <a:prstGeom prst="rect">
            <a:avLst/>
          </a:prstGeom>
          <a:noFill/>
          <a:ln>
            <a:noFill/>
          </a:ln>
        </p:spPr>
      </p:pic>
      <p:sp>
        <p:nvSpPr>
          <p:cNvPr id="63" name="Shape 63"/>
          <p:cNvSpPr/>
          <p:nvPr/>
        </p:nvSpPr>
        <p:spPr>
          <a:xfrm flipH="1">
            <a:off x="4700421" y="4870275"/>
            <a:ext cx="4453800" cy="273300"/>
          </a:xfrm>
          <a:prstGeom prst="rtTriangle">
            <a:avLst/>
          </a:prstGeom>
          <a:solidFill>
            <a:srgbClr val="2269D1"/>
          </a:solidFill>
          <a:ln>
            <a:noFill/>
          </a:ln>
        </p:spPr>
        <p:txBody>
          <a:bodyPr anchorCtr="0" anchor="ctr" bIns="91425" lIns="91425" rIns="91425" tIns="91425">
            <a:noAutofit/>
          </a:bodyPr>
          <a:lstStyle/>
          <a:p>
            <a:pPr lvl="0">
              <a:spcBef>
                <a:spcPts val="0"/>
              </a:spcBef>
              <a:buNone/>
            </a:pPr>
            <a:r>
              <a:t/>
            </a:r>
            <a:endParaRPr/>
          </a:p>
        </p:txBody>
      </p:sp>
      <p:sp>
        <p:nvSpPr>
          <p:cNvPr id="64" name="Shape 64"/>
          <p:cNvSpPr/>
          <p:nvPr/>
        </p:nvSpPr>
        <p:spPr>
          <a:xfrm>
            <a:off x="0" y="4796475"/>
            <a:ext cx="8045400" cy="347100"/>
          </a:xfrm>
          <a:prstGeom prst="rtTriangle">
            <a:avLst/>
          </a:prstGeom>
          <a:solidFill>
            <a:srgbClr val="4285F4"/>
          </a:solidFill>
          <a:ln>
            <a:noFill/>
          </a:ln>
        </p:spPr>
        <p:txBody>
          <a:bodyPr anchorCtr="0" anchor="ctr" bIns="91425" lIns="91425" rIns="91425" tIns="91425">
            <a:noAutofit/>
          </a:bodyPr>
          <a:lstStyle/>
          <a:p>
            <a:pPr lvl="0">
              <a:spcBef>
                <a:spcPts val="0"/>
              </a:spcBef>
              <a:buNone/>
            </a:pPr>
            <a:r>
              <a:t/>
            </a:r>
            <a:endParaRPr/>
          </a:p>
        </p:txBody>
      </p:sp>
      <p:pic>
        <p:nvPicPr>
          <p:cNvPr descr="logo_lockup_cloud_light.png" id="65" name="Shape 65"/>
          <p:cNvPicPr preferRelativeResize="0"/>
          <p:nvPr/>
        </p:nvPicPr>
        <p:blipFill rotWithShape="1">
          <a:blip r:embed="rId3">
            <a:alphaModFix/>
          </a:blip>
          <a:srcRect b="0" l="0" r="0" t="0"/>
          <a:stretch/>
        </p:blipFill>
        <p:spPr>
          <a:xfrm>
            <a:off x="8279425" y="4913738"/>
            <a:ext cx="798600" cy="229825"/>
          </a:xfrm>
          <a:prstGeom prst="rect">
            <a:avLst/>
          </a:prstGeom>
          <a:noFill/>
          <a:ln>
            <a:noFill/>
          </a:ln>
        </p:spPr>
      </p:pic>
      <p:pic>
        <p:nvPicPr>
          <p:cNvPr descr="next_2017_logo_bluebg_wo_gc.png" id="66" name="Shape 66"/>
          <p:cNvPicPr preferRelativeResize="0"/>
          <p:nvPr/>
        </p:nvPicPr>
        <p:blipFill rotWithShape="1">
          <a:blip r:embed="rId4">
            <a:alphaModFix/>
          </a:blip>
          <a:srcRect b="10" l="0" r="0" t="0"/>
          <a:stretch/>
        </p:blipFill>
        <p:spPr>
          <a:xfrm>
            <a:off x="105800" y="4870274"/>
            <a:ext cx="508150" cy="187200"/>
          </a:xfrm>
          <a:prstGeom prst="rect">
            <a:avLst/>
          </a:prstGeom>
          <a:noFill/>
          <a:ln>
            <a:noFill/>
          </a:ln>
        </p:spPr>
      </p:pic>
      <p:pic>
        <p:nvPicPr>
          <p:cNvPr id="67" name="Shape 67"/>
          <p:cNvPicPr preferRelativeResize="0"/>
          <p:nvPr/>
        </p:nvPicPr>
        <p:blipFill>
          <a:blip r:embed="rId5">
            <a:alphaModFix/>
          </a:blip>
          <a:stretch>
            <a:fillRect/>
          </a:stretch>
        </p:blipFill>
        <p:spPr>
          <a:xfrm>
            <a:off x="8338768" y="228337"/>
            <a:ext cx="575984" cy="57598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543464" y="467899"/>
            <a:ext cx="7963200" cy="836100"/>
          </a:xfrm>
          <a:prstGeom prst="rect">
            <a:avLst/>
          </a:prstGeom>
          <a:noFill/>
          <a:ln>
            <a:noFill/>
          </a:ln>
        </p:spPr>
        <p:txBody>
          <a:bodyPr anchorCtr="0" anchor="t" bIns="91425" lIns="91425" rIns="91425" tIns="91425"/>
          <a:lstStyle>
            <a:lvl1pPr indent="0" lvl="0" marL="0" marR="0" rtl="0" algn="l">
              <a:lnSpc>
                <a:spcPct val="100000"/>
              </a:lnSpc>
              <a:spcBef>
                <a:spcPts val="0"/>
              </a:spcBef>
              <a:buClr>
                <a:srgbClr val="545454"/>
              </a:buClr>
              <a:buFont typeface="Roboto"/>
              <a:buNone/>
              <a:defRPr b="0" i="0" sz="2800" u="none" cap="none" strike="noStrike">
                <a:solidFill>
                  <a:srgbClr val="545454"/>
                </a:solidFill>
                <a:latin typeface="Roboto"/>
                <a:ea typeface="Roboto"/>
                <a:cs typeface="Roboto"/>
                <a:sym typeface="Roboto"/>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7" name="Shape 7"/>
          <p:cNvSpPr txBox="1"/>
          <p:nvPr>
            <p:ph idx="1" type="body"/>
          </p:nvPr>
        </p:nvSpPr>
        <p:spPr>
          <a:xfrm>
            <a:off x="543464" y="1577177"/>
            <a:ext cx="7963200" cy="2913000"/>
          </a:xfrm>
          <a:prstGeom prst="rect">
            <a:avLst/>
          </a:prstGeom>
          <a:noFill/>
          <a:ln>
            <a:noFill/>
          </a:ln>
        </p:spPr>
        <p:txBody>
          <a:bodyPr anchorCtr="0" anchor="t" bIns="91425" lIns="91425" rIns="91425" tIns="91425"/>
          <a:lstStyle>
            <a:lvl1pPr indent="0" lvl="0" marL="0" marR="0" rtl="0" algn="l">
              <a:lnSpc>
                <a:spcPct val="110000"/>
              </a:lnSpc>
              <a:spcBef>
                <a:spcPts val="0"/>
              </a:spcBef>
              <a:buClr>
                <a:srgbClr val="545454"/>
              </a:buClr>
              <a:buFont typeface="Arial"/>
              <a:buNone/>
              <a:defRPr b="0" i="0" sz="1200" u="none" cap="none" strike="noStrike">
                <a:solidFill>
                  <a:srgbClr val="545454"/>
                </a:solidFill>
                <a:latin typeface="Roboto"/>
                <a:ea typeface="Roboto"/>
                <a:cs typeface="Roboto"/>
                <a:sym typeface="Roboto"/>
              </a:defRPr>
            </a:lvl1pPr>
            <a:lvl2pPr indent="-95250" lvl="1" marL="171450" marR="0" rtl="0" algn="l">
              <a:lnSpc>
                <a:spcPct val="110000"/>
              </a:lnSpc>
              <a:spcBef>
                <a:spcPts val="375"/>
              </a:spcBef>
              <a:buClr>
                <a:srgbClr val="545454"/>
              </a:buClr>
              <a:buSzPct val="100000"/>
              <a:buFont typeface="Arial"/>
              <a:buChar char="•"/>
              <a:defRPr b="0" i="0" sz="1200" u="none" cap="none" strike="noStrike">
                <a:solidFill>
                  <a:srgbClr val="545454"/>
                </a:solidFill>
                <a:latin typeface="Roboto"/>
                <a:ea typeface="Roboto"/>
                <a:cs typeface="Roboto"/>
                <a:sym typeface="Roboto"/>
              </a:defRPr>
            </a:lvl2pPr>
            <a:lvl3pPr indent="-98425" lvl="2" marL="403225" marR="0" rtl="0" algn="l">
              <a:lnSpc>
                <a:spcPct val="110000"/>
              </a:lnSpc>
              <a:spcBef>
                <a:spcPts val="375"/>
              </a:spcBef>
              <a:buClr>
                <a:srgbClr val="545454"/>
              </a:buClr>
              <a:buSzPct val="100000"/>
              <a:buFont typeface="Arial"/>
              <a:buChar char="•"/>
              <a:defRPr b="0" i="0" sz="1200" u="none" cap="none" strike="noStrike">
                <a:solidFill>
                  <a:srgbClr val="545454"/>
                </a:solidFill>
                <a:latin typeface="Roboto"/>
                <a:ea typeface="Roboto"/>
                <a:cs typeface="Roboto"/>
                <a:sym typeface="Roboto"/>
              </a:defRPr>
            </a:lvl3pPr>
            <a:lvl4pPr indent="-101600" lvl="3" marL="635000" marR="0" rtl="0" algn="l">
              <a:lnSpc>
                <a:spcPct val="110000"/>
              </a:lnSpc>
              <a:spcBef>
                <a:spcPts val="375"/>
              </a:spcBef>
              <a:buClr>
                <a:srgbClr val="545454"/>
              </a:buClr>
              <a:buSzPct val="100000"/>
              <a:buFont typeface="Arial"/>
              <a:buChar char="•"/>
              <a:defRPr b="0" i="0" sz="1200" u="none" cap="none" strike="noStrike">
                <a:solidFill>
                  <a:srgbClr val="545454"/>
                </a:solidFill>
                <a:latin typeface="Roboto"/>
                <a:ea typeface="Roboto"/>
                <a:cs typeface="Roboto"/>
                <a:sym typeface="Roboto"/>
              </a:defRPr>
            </a:lvl4pPr>
            <a:lvl5pPr indent="-95250" lvl="4" marL="857250" marR="0" rtl="0" algn="l">
              <a:lnSpc>
                <a:spcPct val="110000"/>
              </a:lnSpc>
              <a:spcBef>
                <a:spcPts val="375"/>
              </a:spcBef>
              <a:buClr>
                <a:srgbClr val="545454"/>
              </a:buClr>
              <a:buSzPct val="100000"/>
              <a:buFont typeface="Arial"/>
              <a:buChar char="•"/>
              <a:defRPr b="0" i="0" sz="1200" u="none" cap="none" strike="noStrike">
                <a:solidFill>
                  <a:srgbClr val="545454"/>
                </a:solidFill>
                <a:latin typeface="Roboto"/>
                <a:ea typeface="Roboto"/>
                <a:cs typeface="Roboto"/>
                <a:sym typeface="Roboto"/>
              </a:defRPr>
            </a:lvl5pPr>
            <a:lvl6pPr indent="-85725" lvl="5" marL="1885950" marR="0" rtl="0" algn="l">
              <a:lnSpc>
                <a:spcPct val="90000"/>
              </a:lnSpc>
              <a:spcBef>
                <a:spcPts val="375"/>
              </a:spcBef>
              <a:buClr>
                <a:srgbClr val="545454"/>
              </a:buClr>
              <a:buSzPct val="100000"/>
              <a:buFont typeface="Roboto"/>
              <a:buChar char="•"/>
              <a:defRPr b="0" i="0" sz="1200" u="none" cap="none" strike="noStrike">
                <a:solidFill>
                  <a:srgbClr val="545454"/>
                </a:solidFill>
                <a:latin typeface="Roboto"/>
                <a:ea typeface="Roboto"/>
                <a:cs typeface="Roboto"/>
                <a:sym typeface="Roboto"/>
              </a:defRPr>
            </a:lvl6pPr>
            <a:lvl7pPr indent="-85725" lvl="6" marL="2228850" marR="0" rtl="0" algn="l">
              <a:lnSpc>
                <a:spcPct val="90000"/>
              </a:lnSpc>
              <a:spcBef>
                <a:spcPts val="375"/>
              </a:spcBef>
              <a:buClr>
                <a:srgbClr val="545454"/>
              </a:buClr>
              <a:buSzPct val="100000"/>
              <a:buFont typeface="Roboto"/>
              <a:buChar char="•"/>
              <a:defRPr b="0" i="0" sz="1200" u="none" cap="none" strike="noStrike">
                <a:solidFill>
                  <a:srgbClr val="545454"/>
                </a:solidFill>
                <a:latin typeface="Roboto"/>
                <a:ea typeface="Roboto"/>
                <a:cs typeface="Roboto"/>
                <a:sym typeface="Roboto"/>
              </a:defRPr>
            </a:lvl7pPr>
            <a:lvl8pPr indent="-85725" lvl="7" marL="2571750" marR="0" rtl="0" algn="l">
              <a:lnSpc>
                <a:spcPct val="90000"/>
              </a:lnSpc>
              <a:spcBef>
                <a:spcPts val="375"/>
              </a:spcBef>
              <a:buClr>
                <a:srgbClr val="545454"/>
              </a:buClr>
              <a:buSzPct val="100000"/>
              <a:buFont typeface="Roboto"/>
              <a:buChar char="•"/>
              <a:defRPr b="0" i="0" sz="1200" u="none" cap="none" strike="noStrike">
                <a:solidFill>
                  <a:srgbClr val="545454"/>
                </a:solidFill>
                <a:latin typeface="Roboto"/>
                <a:ea typeface="Roboto"/>
                <a:cs typeface="Roboto"/>
                <a:sym typeface="Roboto"/>
              </a:defRPr>
            </a:lvl8pPr>
            <a:lvl9pPr indent="-85725" lvl="8" marL="2914650" marR="0" rtl="0" algn="l">
              <a:lnSpc>
                <a:spcPct val="90000"/>
              </a:lnSpc>
              <a:spcBef>
                <a:spcPts val="375"/>
              </a:spcBef>
              <a:buClr>
                <a:srgbClr val="545454"/>
              </a:buClr>
              <a:buSzPct val="100000"/>
              <a:buFont typeface="Roboto"/>
              <a:buChar char="•"/>
              <a:defRPr b="0" i="0" sz="1200" u="none" cap="none" strike="noStrike">
                <a:solidFill>
                  <a:srgbClr val="545454"/>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61.png"/><Relationship Id="rId4" Type="http://schemas.openxmlformats.org/officeDocument/2006/relationships/image" Target="../media/image51.png"/><Relationship Id="rId5" Type="http://schemas.openxmlformats.org/officeDocument/2006/relationships/image" Target="../media/image50.png"/><Relationship Id="rId6"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53.png"/><Relationship Id="rId4" Type="http://schemas.openxmlformats.org/officeDocument/2006/relationships/image" Target="../media/image61.png"/><Relationship Id="rId9" Type="http://schemas.openxmlformats.org/officeDocument/2006/relationships/image" Target="../media/image60.png"/><Relationship Id="rId5" Type="http://schemas.openxmlformats.org/officeDocument/2006/relationships/image" Target="../media/image54.png"/><Relationship Id="rId6" Type="http://schemas.openxmlformats.org/officeDocument/2006/relationships/image" Target="../media/image56.png"/><Relationship Id="rId7" Type="http://schemas.openxmlformats.org/officeDocument/2006/relationships/image" Target="../media/image55.png"/><Relationship Id="rId8" Type="http://schemas.openxmlformats.org/officeDocument/2006/relationships/image" Target="../media/image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55.png"/><Relationship Id="rId5" Type="http://schemas.openxmlformats.org/officeDocument/2006/relationships/image" Target="../media/image53.png"/><Relationship Id="rId6" Type="http://schemas.openxmlformats.org/officeDocument/2006/relationships/image" Target="../media/image61.png"/><Relationship Id="rId7" Type="http://schemas.openxmlformats.org/officeDocument/2006/relationships/image" Target="../media/image54.png"/><Relationship Id="rId8" Type="http://schemas.openxmlformats.org/officeDocument/2006/relationships/image" Target="../media/image56.png"/><Relationship Id="rId11" Type="http://schemas.openxmlformats.org/officeDocument/2006/relationships/image" Target="../media/image60.png"/><Relationship Id="rId10" Type="http://schemas.openxmlformats.org/officeDocument/2006/relationships/image" Target="../media/image57.png"/><Relationship Id="rId12" Type="http://schemas.openxmlformats.org/officeDocument/2006/relationships/image" Target="../media/image7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62.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69.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62.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82.png"/><Relationship Id="rId4" Type="http://schemas.openxmlformats.org/officeDocument/2006/relationships/image" Target="../media/image65.png"/><Relationship Id="rId5" Type="http://schemas.openxmlformats.org/officeDocument/2006/relationships/image" Target="../media/image6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64.png"/><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76.png"/><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7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9.png"/><Relationship Id="rId6" Type="http://schemas.openxmlformats.org/officeDocument/2006/relationships/image" Target="../media/image77.png"/><Relationship Id="rId7"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8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93.png"/><Relationship Id="rId4" Type="http://schemas.openxmlformats.org/officeDocument/2006/relationships/image" Target="../media/image75.png"/><Relationship Id="rId5" Type="http://schemas.openxmlformats.org/officeDocument/2006/relationships/image" Target="../media/image8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88.png"/><Relationship Id="rId4" Type="http://schemas.openxmlformats.org/officeDocument/2006/relationships/image" Target="../media/image8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90.png"/><Relationship Id="rId4" Type="http://schemas.openxmlformats.org/officeDocument/2006/relationships/image" Target="../media/image9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15.png"/><Relationship Id="rId4" Type="http://schemas.openxmlformats.org/officeDocument/2006/relationships/image" Target="../media/image9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89.png"/><Relationship Id="rId4" Type="http://schemas.openxmlformats.org/officeDocument/2006/relationships/image" Target="../media/image85.png"/><Relationship Id="rId5" Type="http://schemas.openxmlformats.org/officeDocument/2006/relationships/image" Target="../media/image79.png"/><Relationship Id="rId6" Type="http://schemas.openxmlformats.org/officeDocument/2006/relationships/image" Target="../media/image77.png"/><Relationship Id="rId7"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87.png"/><Relationship Id="rId4" Type="http://schemas.openxmlformats.org/officeDocument/2006/relationships/image" Target="../media/image86.png"/><Relationship Id="rId5" Type="http://schemas.openxmlformats.org/officeDocument/2006/relationships/image" Target="../media/image91.png"/><Relationship Id="rId6" Type="http://schemas.openxmlformats.org/officeDocument/2006/relationships/image" Target="../media/image96.png"/><Relationship Id="rId7" Type="http://schemas.openxmlformats.org/officeDocument/2006/relationships/image" Target="../media/image9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9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95.png"/><Relationship Id="rId4" Type="http://schemas.openxmlformats.org/officeDocument/2006/relationships/image" Target="../media/image98.png"/><Relationship Id="rId5" Type="http://schemas.openxmlformats.org/officeDocument/2006/relationships/image" Target="../media/image10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7.png"/><Relationship Id="rId5" Type="http://schemas.openxmlformats.org/officeDocument/2006/relationships/image" Target="../media/image91.png"/><Relationship Id="rId6" Type="http://schemas.openxmlformats.org/officeDocument/2006/relationships/image" Target="../media/image96.png"/><Relationship Id="rId7" Type="http://schemas.openxmlformats.org/officeDocument/2006/relationships/image" Target="../media/image100.png"/><Relationship Id="rId8" Type="http://schemas.openxmlformats.org/officeDocument/2006/relationships/image" Target="../media/image108.png"/><Relationship Id="rId11" Type="http://schemas.openxmlformats.org/officeDocument/2006/relationships/image" Target="../media/image109.png"/><Relationship Id="rId10" Type="http://schemas.openxmlformats.org/officeDocument/2006/relationships/image" Target="../media/image105.png"/><Relationship Id="rId13" Type="http://schemas.openxmlformats.org/officeDocument/2006/relationships/image" Target="../media/image106.png"/><Relationship Id="rId12" Type="http://schemas.openxmlformats.org/officeDocument/2006/relationships/image" Target="../media/image102.png"/><Relationship Id="rId15" Type="http://schemas.openxmlformats.org/officeDocument/2006/relationships/image" Target="../media/image104.png"/><Relationship Id="rId14" Type="http://schemas.openxmlformats.org/officeDocument/2006/relationships/image" Target="../media/image103.png"/><Relationship Id="rId17" Type="http://schemas.openxmlformats.org/officeDocument/2006/relationships/image" Target="../media/image92.png"/><Relationship Id="rId16" Type="http://schemas.openxmlformats.org/officeDocument/2006/relationships/image" Target="../media/image110.png"/><Relationship Id="rId18" Type="http://schemas.openxmlformats.org/officeDocument/2006/relationships/image" Target="../media/image10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78.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117.png"/><Relationship Id="rId4" Type="http://schemas.openxmlformats.org/officeDocument/2006/relationships/image" Target="../media/image65.png"/><Relationship Id="rId5" Type="http://schemas.openxmlformats.org/officeDocument/2006/relationships/image" Target="../media/image1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113.png"/><Relationship Id="rId4" Type="http://schemas.openxmlformats.org/officeDocument/2006/relationships/image" Target="../media/image11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1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3.xml"/><Relationship Id="rId3" Type="http://schemas.openxmlformats.org/officeDocument/2006/relationships/image" Target="../media/image1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1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131.png"/><Relationship Id="rId4" Type="http://schemas.openxmlformats.org/officeDocument/2006/relationships/image" Target="../media/image118.png"/><Relationship Id="rId5" Type="http://schemas.openxmlformats.org/officeDocument/2006/relationships/image" Target="../media/image11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120.png"/><Relationship Id="rId4" Type="http://schemas.openxmlformats.org/officeDocument/2006/relationships/image" Target="../media/image124.png"/><Relationship Id="rId5" Type="http://schemas.openxmlformats.org/officeDocument/2006/relationships/image" Target="../media/image1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131.png"/><Relationship Id="rId4" Type="http://schemas.openxmlformats.org/officeDocument/2006/relationships/image" Target="../media/image123.png"/><Relationship Id="rId5" Type="http://schemas.openxmlformats.org/officeDocument/2006/relationships/image" Target="../media/image12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1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1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1.xml"/><Relationship Id="rId3" Type="http://schemas.openxmlformats.org/officeDocument/2006/relationships/image" Target="../media/image145.png"/><Relationship Id="rId4" Type="http://schemas.openxmlformats.org/officeDocument/2006/relationships/image" Target="../media/image6.png"/><Relationship Id="rId5" Type="http://schemas.openxmlformats.org/officeDocument/2006/relationships/image" Target="../media/image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1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3.xml"/><Relationship Id="rId3" Type="http://schemas.openxmlformats.org/officeDocument/2006/relationships/image" Target="../media/image147.png"/><Relationship Id="rId4" Type="http://schemas.openxmlformats.org/officeDocument/2006/relationships/image" Target="../media/image6.png"/><Relationship Id="rId5" Type="http://schemas.openxmlformats.org/officeDocument/2006/relationships/image" Target="../media/image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12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148.png"/><Relationship Id="rId4" Type="http://schemas.openxmlformats.org/officeDocument/2006/relationships/image" Target="../media/image1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12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128.png"/><Relationship Id="rId4" Type="http://schemas.openxmlformats.org/officeDocument/2006/relationships/image" Target="../media/image130.png"/><Relationship Id="rId5" Type="http://schemas.openxmlformats.org/officeDocument/2006/relationships/image" Target="../media/image129.png"/><Relationship Id="rId6" Type="http://schemas.openxmlformats.org/officeDocument/2006/relationships/image" Target="../media/image137.png"/><Relationship Id="rId7" Type="http://schemas.openxmlformats.org/officeDocument/2006/relationships/image" Target="../media/image13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8.xml"/><Relationship Id="rId3" Type="http://schemas.openxmlformats.org/officeDocument/2006/relationships/image" Target="../media/image132.png"/><Relationship Id="rId4" Type="http://schemas.openxmlformats.org/officeDocument/2006/relationships/image" Target="../media/image134.png"/><Relationship Id="rId5" Type="http://schemas.openxmlformats.org/officeDocument/2006/relationships/image" Target="../media/image133.png"/><Relationship Id="rId6" Type="http://schemas.openxmlformats.org/officeDocument/2006/relationships/image" Target="../media/image1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1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14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13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1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1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14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14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14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4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0" name="Shape 250"/>
        <p:cNvGrpSpPr/>
        <p:nvPr/>
      </p:nvGrpSpPr>
      <p:grpSpPr>
        <a:xfrm>
          <a:off x="0" y="0"/>
          <a:ext cx="0" cy="0"/>
          <a:chOff x="0" y="0"/>
          <a:chExt cx="0" cy="0"/>
        </a:xfrm>
      </p:grpSpPr>
      <p:sp>
        <p:nvSpPr>
          <p:cNvPr id="251" name="Shape 251"/>
          <p:cNvSpPr txBox="1"/>
          <p:nvPr/>
        </p:nvSpPr>
        <p:spPr>
          <a:xfrm>
            <a:off x="7901775" y="4627775"/>
            <a:ext cx="1101000" cy="397200"/>
          </a:xfrm>
          <a:prstGeom prst="rect">
            <a:avLst/>
          </a:prstGeom>
          <a:noFill/>
          <a:ln>
            <a:noFill/>
          </a:ln>
        </p:spPr>
        <p:txBody>
          <a:bodyPr anchorCtr="0" anchor="t" bIns="91425" lIns="91425" rIns="91425" tIns="91425">
            <a:noAutofit/>
          </a:bodyPr>
          <a:lstStyle/>
          <a:p>
            <a:pPr lvl="0" rtl="0" algn="r">
              <a:spcBef>
                <a:spcPts val="0"/>
              </a:spcBef>
              <a:buNone/>
            </a:pPr>
            <a:r>
              <a:rPr lang="en">
                <a:solidFill>
                  <a:schemeClr val="accent5"/>
                </a:solidFill>
                <a:latin typeface="Roboto Condensed"/>
                <a:ea typeface="Roboto Condensed"/>
                <a:cs typeface="Roboto Condensed"/>
                <a:sym typeface="Roboto Condensed"/>
              </a:rPr>
              <a:t>@davidmehi</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301" name="Shape 301"/>
        <p:cNvGrpSpPr/>
        <p:nvPr/>
      </p:nvGrpSpPr>
      <p:grpSpPr>
        <a:xfrm>
          <a:off x="0" y="0"/>
          <a:ext cx="0" cy="0"/>
          <a:chOff x="0" y="0"/>
          <a:chExt cx="0" cy="0"/>
        </a:xfrm>
      </p:grpSpPr>
      <p:sp>
        <p:nvSpPr>
          <p:cNvPr id="302" name="Shape 302"/>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Clr>
                <a:schemeClr val="dk1"/>
              </a:buClr>
              <a:buSzPct val="39285"/>
              <a:buFont typeface="Arial"/>
              <a:buNone/>
            </a:pPr>
            <a:r>
              <a:rPr lang="en">
                <a:solidFill>
                  <a:schemeClr val="hlink"/>
                </a:solidFill>
              </a:rPr>
              <a:t>Navigating GCP</a:t>
            </a:r>
          </a:p>
        </p:txBody>
      </p:sp>
      <p:pic>
        <p:nvPicPr>
          <p:cNvPr id="303" name="Shape 303"/>
          <p:cNvPicPr preferRelativeResize="0"/>
          <p:nvPr/>
        </p:nvPicPr>
        <p:blipFill>
          <a:blip r:embed="rId3">
            <a:alphaModFix/>
          </a:blip>
          <a:stretch>
            <a:fillRect/>
          </a:stretch>
        </p:blipFill>
        <p:spPr>
          <a:xfrm>
            <a:off x="670250" y="1075400"/>
            <a:ext cx="7531402" cy="34789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7" name="Shape 307"/>
        <p:cNvGrpSpPr/>
        <p:nvPr/>
      </p:nvGrpSpPr>
      <p:grpSpPr>
        <a:xfrm>
          <a:off x="0" y="0"/>
          <a:ext cx="0" cy="0"/>
          <a:chOff x="0" y="0"/>
          <a:chExt cx="0" cy="0"/>
        </a:xfrm>
      </p:grpSpPr>
      <p:sp>
        <p:nvSpPr>
          <p:cNvPr id="308" name="Shape 308"/>
          <p:cNvSpPr txBox="1"/>
          <p:nvPr>
            <p:ph type="ctrTitle"/>
          </p:nvPr>
        </p:nvSpPr>
        <p:spPr>
          <a:xfrm>
            <a:off x="530699" y="1379775"/>
            <a:ext cx="4164000" cy="1478100"/>
          </a:xfrm>
          <a:prstGeom prst="rect">
            <a:avLst/>
          </a:prstGeom>
          <a:noFill/>
          <a:ln>
            <a:noFill/>
          </a:ln>
        </p:spPr>
        <p:txBody>
          <a:bodyPr anchorCtr="0" anchor="b" bIns="91425" lIns="91425" rIns="91425" tIns="91425">
            <a:noAutofit/>
          </a:bodyPr>
          <a:lstStyle/>
          <a:p>
            <a:pPr lvl="0" rtl="0">
              <a:spcBef>
                <a:spcPts val="0"/>
              </a:spcBef>
              <a:buClr>
                <a:srgbClr val="000000"/>
              </a:buClr>
              <a:buSzPct val="32352"/>
              <a:buFont typeface="Arial"/>
              <a:buNone/>
            </a:pPr>
            <a:r>
              <a:rPr lang="en">
                <a:solidFill>
                  <a:srgbClr val="FFFFFF"/>
                </a:solidFill>
              </a:rPr>
              <a:t>Computing</a:t>
            </a:r>
          </a:p>
        </p:txBody>
      </p:sp>
      <p:sp>
        <p:nvSpPr>
          <p:cNvPr id="309" name="Shape 309"/>
          <p:cNvSpPr txBox="1"/>
          <p:nvPr>
            <p:ph idx="1" type="subTitle"/>
          </p:nvPr>
        </p:nvSpPr>
        <p:spPr>
          <a:xfrm>
            <a:off x="534824" y="2838975"/>
            <a:ext cx="4164000" cy="1111200"/>
          </a:xfrm>
          <a:prstGeom prst="rect">
            <a:avLst/>
          </a:prstGeom>
        </p:spPr>
        <p:txBody>
          <a:bodyPr anchorCtr="0" anchor="t" bIns="91425" lIns="91425" rIns="91425" tIns="91425">
            <a:noAutofit/>
          </a:bodyPr>
          <a:lstStyle/>
          <a:p>
            <a:pPr lvl="0" rtl="0">
              <a:spcBef>
                <a:spcPts val="0"/>
              </a:spcBef>
              <a:buNone/>
            </a:pPr>
            <a:r>
              <a:rPr lang="en"/>
              <a:t>Doing things</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313" name="Shape 313"/>
        <p:cNvGrpSpPr/>
        <p:nvPr/>
      </p:nvGrpSpPr>
      <p:grpSpPr>
        <a:xfrm>
          <a:off x="0" y="0"/>
          <a:ext cx="0" cy="0"/>
          <a:chOff x="0" y="0"/>
          <a:chExt cx="0" cy="0"/>
        </a:xfrm>
      </p:grpSpPr>
      <p:sp>
        <p:nvSpPr>
          <p:cNvPr id="314" name="Shape 314"/>
          <p:cNvSpPr txBox="1"/>
          <p:nvPr>
            <p:ph type="title"/>
          </p:nvPr>
        </p:nvSpPr>
        <p:spPr>
          <a:xfrm>
            <a:off x="238664" y="315499"/>
            <a:ext cx="7963200" cy="836100"/>
          </a:xfrm>
          <a:prstGeom prst="rect">
            <a:avLst/>
          </a:prstGeom>
        </p:spPr>
        <p:txBody>
          <a:bodyPr anchorCtr="0" anchor="t" bIns="91425" lIns="91425" rIns="91425" tIns="91425">
            <a:noAutofit/>
          </a:bodyPr>
          <a:lstStyle/>
          <a:p>
            <a:pPr lvl="0">
              <a:spcBef>
                <a:spcPts val="0"/>
              </a:spcBef>
              <a:buNone/>
            </a:pPr>
            <a:r>
              <a:rPr lang="en"/>
              <a:t>Computing</a:t>
            </a:r>
          </a:p>
        </p:txBody>
      </p:sp>
      <p:sp>
        <p:nvSpPr>
          <p:cNvPr id="315" name="Shape 315"/>
          <p:cNvSpPr txBox="1"/>
          <p:nvPr>
            <p:ph idx="1" type="body"/>
          </p:nvPr>
        </p:nvSpPr>
        <p:spPr>
          <a:xfrm>
            <a:off x="619675" y="1620800"/>
            <a:ext cx="2373900" cy="341700"/>
          </a:xfrm>
          <a:prstGeom prst="rect">
            <a:avLst/>
          </a:prstGeom>
        </p:spPr>
        <p:txBody>
          <a:bodyPr anchorCtr="0" anchor="t" bIns="91425" lIns="91425" rIns="91425" tIns="91425">
            <a:noAutofit/>
          </a:bodyPr>
          <a:lstStyle/>
          <a:p>
            <a:pPr lvl="0" algn="ctr">
              <a:spcBef>
                <a:spcPts val="0"/>
              </a:spcBef>
              <a:buNone/>
            </a:pPr>
            <a:r>
              <a:rPr lang="en" sz="1600"/>
              <a:t>Virtual machines</a:t>
            </a:r>
          </a:p>
        </p:txBody>
      </p:sp>
      <p:sp>
        <p:nvSpPr>
          <p:cNvPr id="316" name="Shape 316"/>
          <p:cNvSpPr txBox="1"/>
          <p:nvPr>
            <p:ph idx="2" type="body"/>
          </p:nvPr>
        </p:nvSpPr>
        <p:spPr>
          <a:xfrm>
            <a:off x="3504350" y="1620800"/>
            <a:ext cx="2373900" cy="341700"/>
          </a:xfrm>
          <a:prstGeom prst="rect">
            <a:avLst/>
          </a:prstGeom>
        </p:spPr>
        <p:txBody>
          <a:bodyPr anchorCtr="0" anchor="t" bIns="91425" lIns="91425" rIns="91425" tIns="91425">
            <a:noAutofit/>
          </a:bodyPr>
          <a:lstStyle/>
          <a:p>
            <a:pPr lvl="0" algn="ctr">
              <a:spcBef>
                <a:spcPts val="0"/>
              </a:spcBef>
              <a:buNone/>
            </a:pPr>
            <a:r>
              <a:rPr lang="en" sz="1600"/>
              <a:t>Containers</a:t>
            </a:r>
          </a:p>
        </p:txBody>
      </p:sp>
      <p:sp>
        <p:nvSpPr>
          <p:cNvPr id="317" name="Shape 317"/>
          <p:cNvSpPr txBox="1"/>
          <p:nvPr>
            <p:ph idx="3" type="body"/>
          </p:nvPr>
        </p:nvSpPr>
        <p:spPr>
          <a:xfrm>
            <a:off x="6389025" y="1620800"/>
            <a:ext cx="2373900" cy="341700"/>
          </a:xfrm>
          <a:prstGeom prst="rect">
            <a:avLst/>
          </a:prstGeom>
        </p:spPr>
        <p:txBody>
          <a:bodyPr anchorCtr="0" anchor="t" bIns="91425" lIns="91425" rIns="91425" tIns="91425">
            <a:noAutofit/>
          </a:bodyPr>
          <a:lstStyle/>
          <a:p>
            <a:pPr lvl="0" algn="ctr">
              <a:spcBef>
                <a:spcPts val="0"/>
              </a:spcBef>
              <a:buNone/>
            </a:pPr>
            <a:r>
              <a:rPr lang="en" sz="1600"/>
              <a:t>Serverless</a:t>
            </a:r>
          </a:p>
        </p:txBody>
      </p:sp>
      <p:pic>
        <p:nvPicPr>
          <p:cNvPr descr="icon_server.png" id="318" name="Shape 318"/>
          <p:cNvPicPr preferRelativeResize="0"/>
          <p:nvPr/>
        </p:nvPicPr>
        <p:blipFill>
          <a:blip r:embed="rId3">
            <a:alphaModFix/>
          </a:blip>
          <a:stretch>
            <a:fillRect/>
          </a:stretch>
        </p:blipFill>
        <p:spPr>
          <a:xfrm>
            <a:off x="677312" y="2622974"/>
            <a:ext cx="2258623" cy="633325"/>
          </a:xfrm>
          <a:prstGeom prst="rect">
            <a:avLst/>
          </a:prstGeom>
          <a:noFill/>
          <a:ln>
            <a:noFill/>
          </a:ln>
        </p:spPr>
      </p:pic>
      <p:pic>
        <p:nvPicPr>
          <p:cNvPr descr="icon_container.png" id="319" name="Shape 319"/>
          <p:cNvPicPr preferRelativeResize="0"/>
          <p:nvPr/>
        </p:nvPicPr>
        <p:blipFill>
          <a:blip r:embed="rId4">
            <a:alphaModFix/>
          </a:blip>
          <a:stretch>
            <a:fillRect/>
          </a:stretch>
        </p:blipFill>
        <p:spPr>
          <a:xfrm>
            <a:off x="3571800" y="2171737"/>
            <a:ext cx="2373899" cy="1535799"/>
          </a:xfrm>
          <a:prstGeom prst="rect">
            <a:avLst/>
          </a:prstGeom>
          <a:noFill/>
          <a:ln>
            <a:noFill/>
          </a:ln>
        </p:spPr>
      </p:pic>
      <p:pic>
        <p:nvPicPr>
          <p:cNvPr descr="icon-code-reverse.png" id="320" name="Shape 320"/>
          <p:cNvPicPr preferRelativeResize="0"/>
          <p:nvPr/>
        </p:nvPicPr>
        <p:blipFill>
          <a:blip r:embed="rId5">
            <a:alphaModFix/>
          </a:blip>
          <a:stretch>
            <a:fillRect/>
          </a:stretch>
        </p:blipFill>
        <p:spPr>
          <a:xfrm>
            <a:off x="6770024" y="2133687"/>
            <a:ext cx="1611900" cy="1611900"/>
          </a:xfrm>
          <a:prstGeom prst="rect">
            <a:avLst/>
          </a:prstGeom>
          <a:noFill/>
          <a:ln>
            <a:noFill/>
          </a:ln>
        </p:spPr>
      </p:pic>
      <p:cxnSp>
        <p:nvCxnSpPr>
          <p:cNvPr id="321" name="Shape 321"/>
          <p:cNvCxnSpPr/>
          <p:nvPr/>
        </p:nvCxnSpPr>
        <p:spPr>
          <a:xfrm>
            <a:off x="6160625" y="1769625"/>
            <a:ext cx="0" cy="2522100"/>
          </a:xfrm>
          <a:prstGeom prst="straightConnector1">
            <a:avLst/>
          </a:prstGeom>
          <a:noFill/>
          <a:ln cap="flat" cmpd="sng" w="9525">
            <a:solidFill>
              <a:schemeClr val="accent6"/>
            </a:solidFill>
            <a:prstDash val="solid"/>
            <a:round/>
            <a:headEnd len="lg" w="lg" type="none"/>
            <a:tailEnd len="lg" w="lg" type="none"/>
          </a:ln>
        </p:spPr>
      </p:cxnSp>
      <p:cxnSp>
        <p:nvCxnSpPr>
          <p:cNvPr id="322" name="Shape 322"/>
          <p:cNvCxnSpPr/>
          <p:nvPr/>
        </p:nvCxnSpPr>
        <p:spPr>
          <a:xfrm>
            <a:off x="6160625" y="1769625"/>
            <a:ext cx="0" cy="2522100"/>
          </a:xfrm>
          <a:prstGeom prst="straightConnector1">
            <a:avLst/>
          </a:prstGeom>
          <a:noFill/>
          <a:ln cap="flat" cmpd="sng" w="9525">
            <a:solidFill>
              <a:schemeClr val="accent6"/>
            </a:solidFill>
            <a:prstDash val="solid"/>
            <a:round/>
            <a:headEnd len="lg" w="lg" type="none"/>
            <a:tailEnd len="lg" w="lg"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326" name="Shape 326"/>
        <p:cNvGrpSpPr/>
        <p:nvPr/>
      </p:nvGrpSpPr>
      <p:grpSpPr>
        <a:xfrm>
          <a:off x="0" y="0"/>
          <a:ext cx="0" cy="0"/>
          <a:chOff x="0" y="0"/>
          <a:chExt cx="0" cy="0"/>
        </a:xfrm>
      </p:grpSpPr>
      <p:sp>
        <p:nvSpPr>
          <p:cNvPr id="327" name="Shape 327"/>
          <p:cNvSpPr txBox="1"/>
          <p:nvPr>
            <p:ph type="title"/>
          </p:nvPr>
        </p:nvSpPr>
        <p:spPr>
          <a:xfrm>
            <a:off x="238664" y="315499"/>
            <a:ext cx="7963200" cy="836100"/>
          </a:xfrm>
          <a:prstGeom prst="rect">
            <a:avLst/>
          </a:prstGeom>
        </p:spPr>
        <p:txBody>
          <a:bodyPr anchorCtr="0" anchor="t" bIns="91425" lIns="91425" rIns="91425" tIns="91425">
            <a:noAutofit/>
          </a:bodyPr>
          <a:lstStyle/>
          <a:p>
            <a:pPr lvl="0">
              <a:spcBef>
                <a:spcPts val="0"/>
              </a:spcBef>
              <a:buNone/>
            </a:pPr>
            <a:r>
              <a:rPr lang="en"/>
              <a:t>Virtual machines</a:t>
            </a:r>
          </a:p>
        </p:txBody>
      </p:sp>
      <p:sp>
        <p:nvSpPr>
          <p:cNvPr id="328" name="Shape 328"/>
          <p:cNvSpPr txBox="1"/>
          <p:nvPr>
            <p:ph idx="1" type="body"/>
          </p:nvPr>
        </p:nvSpPr>
        <p:spPr>
          <a:xfrm>
            <a:off x="238675" y="1008350"/>
            <a:ext cx="7963200" cy="3579900"/>
          </a:xfrm>
          <a:prstGeom prst="rect">
            <a:avLst/>
          </a:prstGeom>
        </p:spPr>
        <p:txBody>
          <a:bodyPr anchorCtr="0" anchor="t" bIns="91425" lIns="91425" rIns="91425" tIns="91425">
            <a:noAutofit/>
          </a:bodyPr>
          <a:lstStyle/>
          <a:p>
            <a:pPr lvl="0" rtl="0">
              <a:spcBef>
                <a:spcPts val="0"/>
              </a:spcBef>
              <a:buNone/>
            </a:pPr>
            <a:r>
              <a:rPr lang="en">
                <a:solidFill>
                  <a:schemeClr val="accent1"/>
                </a:solidFill>
              </a:rPr>
              <a:t>Compute Engine</a:t>
            </a:r>
          </a:p>
          <a:p>
            <a:pPr indent="-228600" lvl="0" marL="457200" rtl="0">
              <a:spcBef>
                <a:spcPts val="0"/>
              </a:spcBef>
              <a:buChar char="●"/>
            </a:pPr>
            <a:r>
              <a:rPr lang="en"/>
              <a:t>1 - 64 processors</a:t>
            </a:r>
          </a:p>
          <a:p>
            <a:pPr indent="-228600" lvl="0" marL="457200" rtl="0">
              <a:spcBef>
                <a:spcPts val="0"/>
              </a:spcBef>
              <a:buChar char="●"/>
            </a:pPr>
            <a:r>
              <a:rPr lang="en"/>
              <a:t>.6 - 416 GB (</a:t>
            </a:r>
            <a:r>
              <a:rPr lang="en">
                <a:solidFill>
                  <a:schemeClr val="hlink"/>
                </a:solidFill>
              </a:rPr>
              <a:t>.9 - 6.5 GB per proc</a:t>
            </a:r>
            <a:r>
              <a:rPr lang="en"/>
              <a:t>)</a:t>
            </a:r>
          </a:p>
          <a:p>
            <a:pPr indent="-228600" lvl="0" marL="457200" rtl="0">
              <a:spcBef>
                <a:spcPts val="0"/>
              </a:spcBef>
              <a:buClr>
                <a:schemeClr val="hlink"/>
              </a:buClr>
              <a:buChar char="●"/>
            </a:pPr>
            <a:r>
              <a:rPr lang="en">
                <a:solidFill>
                  <a:schemeClr val="hlink"/>
                </a:solidFill>
              </a:rPr>
              <a:t>Disk limits</a:t>
            </a:r>
          </a:p>
          <a:p>
            <a:pPr indent="-228600" lvl="1" marL="914400" rtl="0">
              <a:spcBef>
                <a:spcPts val="0"/>
              </a:spcBef>
              <a:buClr>
                <a:schemeClr val="hlink"/>
              </a:buClr>
            </a:pPr>
            <a:r>
              <a:rPr lang="en">
                <a:solidFill>
                  <a:schemeClr val="hlink"/>
                </a:solidFill>
              </a:rPr>
              <a:t>65 TB Persistent</a:t>
            </a:r>
          </a:p>
          <a:p>
            <a:pPr indent="-228600" lvl="1" marL="914400" rtl="0">
              <a:spcBef>
                <a:spcPts val="0"/>
              </a:spcBef>
              <a:buClr>
                <a:schemeClr val="hlink"/>
              </a:buClr>
            </a:pPr>
            <a:r>
              <a:rPr lang="en">
                <a:solidFill>
                  <a:schemeClr val="hlink"/>
                </a:solidFill>
              </a:rPr>
              <a:t>3 TB SSD</a:t>
            </a:r>
          </a:p>
          <a:p>
            <a:pPr indent="-228600" lvl="1" marL="914400" rtl="0">
              <a:spcBef>
                <a:spcPts val="0"/>
              </a:spcBef>
              <a:buClr>
                <a:schemeClr val="hlink"/>
              </a:buClr>
            </a:pPr>
            <a:r>
              <a:rPr lang="en">
                <a:solidFill>
                  <a:schemeClr val="hlink"/>
                </a:solidFill>
              </a:rPr>
              <a:t>208 RAM</a:t>
            </a:r>
          </a:p>
          <a:p>
            <a:pPr indent="-228600" lvl="0" marL="457200" rtl="0">
              <a:spcBef>
                <a:spcPts val="0"/>
              </a:spcBef>
              <a:buChar char="●"/>
            </a:pPr>
            <a:r>
              <a:rPr lang="en"/>
              <a:t>Preconfigured images</a:t>
            </a:r>
          </a:p>
          <a:p>
            <a:pPr indent="-228600" lvl="1" marL="914400" rtl="0">
              <a:spcBef>
                <a:spcPts val="0"/>
              </a:spcBef>
            </a:pPr>
            <a:r>
              <a:rPr lang="en"/>
              <a:t>Can build your own (SUSE, Red Hat, Windows, etc)</a:t>
            </a:r>
          </a:p>
          <a:p>
            <a:pPr indent="-228600" lvl="0" marL="457200" rtl="0">
              <a:spcBef>
                <a:spcPts val="0"/>
              </a:spcBef>
              <a:buChar char="●"/>
            </a:pPr>
            <a:r>
              <a:rPr lang="en"/>
              <a:t>Import existing images</a:t>
            </a:r>
          </a:p>
          <a:p>
            <a:pPr indent="-228600" lvl="0" marL="457200" rtl="0">
              <a:spcBef>
                <a:spcPts val="0"/>
              </a:spcBef>
              <a:buChar char="●"/>
            </a:pPr>
            <a:r>
              <a:rPr lang="en"/>
              <a:t>Spin up in 10s of seconds</a:t>
            </a:r>
          </a:p>
          <a:p>
            <a:pPr indent="-228600" lvl="0" marL="457200" rtl="0">
              <a:spcBef>
                <a:spcPts val="0"/>
              </a:spcBef>
              <a:buChar char="●"/>
            </a:pPr>
            <a:r>
              <a:rPr lang="en"/>
              <a:t>SSH through browser</a:t>
            </a:r>
          </a:p>
          <a:p>
            <a:pPr indent="-228600" lvl="0" marL="457200" rtl="0">
              <a:spcBef>
                <a:spcPts val="0"/>
              </a:spcBef>
              <a:buChar char="●"/>
            </a:pPr>
            <a:r>
              <a:rPr lang="en"/>
              <a:t>Take snapshots</a:t>
            </a:r>
          </a:p>
          <a:p>
            <a:pPr lvl="0" rtl="0">
              <a:spcBef>
                <a:spcPts val="0"/>
              </a:spcBef>
              <a:buNone/>
            </a:pPr>
            <a:r>
              <a:t/>
            </a:r>
            <a:endParaRPr/>
          </a:p>
        </p:txBody>
      </p:sp>
      <p:pic>
        <p:nvPicPr>
          <p:cNvPr descr="Compute-Engine.png" id="329" name="Shape 329"/>
          <p:cNvPicPr preferRelativeResize="0"/>
          <p:nvPr/>
        </p:nvPicPr>
        <p:blipFill rotWithShape="1">
          <a:blip r:embed="rId3">
            <a:alphaModFix/>
          </a:blip>
          <a:srcRect b="5076" l="0" r="0" t="5076"/>
          <a:stretch/>
        </p:blipFill>
        <p:spPr>
          <a:xfrm>
            <a:off x="5794000" y="1348575"/>
            <a:ext cx="2210699" cy="1987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333" name="Shape 333"/>
        <p:cNvGrpSpPr/>
        <p:nvPr/>
      </p:nvGrpSpPr>
      <p:grpSpPr>
        <a:xfrm>
          <a:off x="0" y="0"/>
          <a:ext cx="0" cy="0"/>
          <a:chOff x="0" y="0"/>
          <a:chExt cx="0" cy="0"/>
        </a:xfrm>
      </p:grpSpPr>
      <p:sp>
        <p:nvSpPr>
          <p:cNvPr id="334" name="Shape 334"/>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Virtual machines</a:t>
            </a:r>
          </a:p>
        </p:txBody>
      </p:sp>
      <p:sp>
        <p:nvSpPr>
          <p:cNvPr id="335" name="Shape 335"/>
          <p:cNvSpPr txBox="1"/>
          <p:nvPr>
            <p:ph idx="1" type="body"/>
          </p:nvPr>
        </p:nvSpPr>
        <p:spPr>
          <a:xfrm>
            <a:off x="238664" y="1348577"/>
            <a:ext cx="7963200" cy="2913000"/>
          </a:xfrm>
          <a:prstGeom prst="rect">
            <a:avLst/>
          </a:prstGeom>
        </p:spPr>
        <p:txBody>
          <a:bodyPr anchorCtr="0" anchor="t" bIns="91425" lIns="91425" rIns="91425" tIns="91425">
            <a:noAutofit/>
          </a:bodyPr>
          <a:lstStyle/>
          <a:p>
            <a:pPr lvl="0" rtl="0">
              <a:spcBef>
                <a:spcPts val="0"/>
              </a:spcBef>
              <a:buNone/>
            </a:pPr>
            <a:r>
              <a:rPr lang="en">
                <a:solidFill>
                  <a:schemeClr val="accent1"/>
                </a:solidFill>
              </a:rPr>
              <a:t>Cloud Launcher</a:t>
            </a:r>
          </a:p>
          <a:p>
            <a:pPr indent="-228600" lvl="0" marL="457200" rtl="0">
              <a:spcBef>
                <a:spcPts val="0"/>
              </a:spcBef>
              <a:buChar char="●"/>
            </a:pPr>
            <a:r>
              <a:rPr lang="en"/>
              <a:t>Prebuilt software images</a:t>
            </a:r>
          </a:p>
          <a:p>
            <a:pPr indent="-228600" lvl="1" marL="914400" rtl="0">
              <a:spcBef>
                <a:spcPts val="0"/>
              </a:spcBef>
            </a:pPr>
            <a:r>
              <a:rPr lang="en"/>
              <a:t>MongoDB, etc</a:t>
            </a:r>
          </a:p>
          <a:p>
            <a:pPr indent="-228600" lvl="0" marL="457200" rtl="0">
              <a:spcBef>
                <a:spcPts val="0"/>
              </a:spcBef>
              <a:buChar char="●"/>
            </a:pPr>
            <a:r>
              <a:rPr lang="en"/>
              <a:t>Single systems</a:t>
            </a:r>
          </a:p>
          <a:p>
            <a:pPr indent="-228600" lvl="0" marL="457200" rtl="0">
              <a:spcBef>
                <a:spcPts val="0"/>
              </a:spcBef>
              <a:buChar char="●"/>
            </a:pPr>
            <a:r>
              <a:rPr lang="en"/>
              <a:t>Groups of systems</a:t>
            </a:r>
          </a:p>
          <a:p>
            <a:pPr indent="-228600" lvl="1" marL="914400" rtl="0">
              <a:spcBef>
                <a:spcPts val="0"/>
              </a:spcBef>
            </a:pPr>
            <a:r>
              <a:rPr lang="en"/>
              <a:t>Administer instance templates</a:t>
            </a:r>
          </a:p>
          <a:p>
            <a:pPr indent="-228600" lvl="1" marL="914400" rtl="0">
              <a:spcBef>
                <a:spcPts val="0"/>
              </a:spcBef>
            </a:pPr>
            <a:r>
              <a:rPr lang="en"/>
              <a:t>Apply changes to whole group</a:t>
            </a:r>
          </a:p>
          <a:p>
            <a:pPr indent="-228600" lvl="0" marL="457200" rtl="0">
              <a:spcBef>
                <a:spcPts val="0"/>
              </a:spcBef>
              <a:buChar char="●"/>
            </a:pPr>
            <a:r>
              <a:rPr lang="en"/>
              <a:t>Still need to administer the machine</a:t>
            </a:r>
          </a:p>
          <a:p>
            <a:pPr lvl="0" rtl="0">
              <a:spcBef>
                <a:spcPts val="0"/>
              </a:spcBef>
              <a:buNone/>
            </a:pPr>
            <a:r>
              <a:t/>
            </a:r>
            <a:endParaRPr/>
          </a:p>
        </p:txBody>
      </p:sp>
      <p:pic>
        <p:nvPicPr>
          <p:cNvPr descr=" Cloud-Launcher_512px_Retina.png" id="336" name="Shape 336"/>
          <p:cNvPicPr preferRelativeResize="0"/>
          <p:nvPr/>
        </p:nvPicPr>
        <p:blipFill rotWithShape="1">
          <a:blip r:embed="rId3">
            <a:alphaModFix/>
          </a:blip>
          <a:srcRect b="5035" l="0" r="0" t="5044"/>
          <a:stretch/>
        </p:blipFill>
        <p:spPr>
          <a:xfrm>
            <a:off x="5793999" y="1348574"/>
            <a:ext cx="2210700" cy="1987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0" name="Shape 340"/>
        <p:cNvGrpSpPr/>
        <p:nvPr/>
      </p:nvGrpSpPr>
      <p:grpSpPr>
        <a:xfrm>
          <a:off x="0" y="0"/>
          <a:ext cx="0" cy="0"/>
          <a:chOff x="0" y="0"/>
          <a:chExt cx="0" cy="0"/>
        </a:xfrm>
      </p:grpSpPr>
      <p:sp>
        <p:nvSpPr>
          <p:cNvPr id="341" name="Shape 341"/>
          <p:cNvSpPr txBox="1"/>
          <p:nvPr>
            <p:ph type="ctrTitle"/>
          </p:nvPr>
        </p:nvSpPr>
        <p:spPr>
          <a:xfrm>
            <a:off x="530699" y="1379775"/>
            <a:ext cx="4164000" cy="1478100"/>
          </a:xfrm>
          <a:prstGeom prst="rect">
            <a:avLst/>
          </a:prstGeom>
        </p:spPr>
        <p:txBody>
          <a:bodyPr anchorCtr="0" anchor="b" bIns="91425" lIns="91425" rIns="91425" tIns="91425">
            <a:noAutofit/>
          </a:bodyPr>
          <a:lstStyle/>
          <a:p>
            <a:pPr lvl="0" rtl="0">
              <a:spcBef>
                <a:spcPts val="0"/>
              </a:spcBef>
              <a:buNone/>
            </a:pPr>
            <a:r>
              <a:rPr lang="en"/>
              <a:t>Compute </a:t>
            </a:r>
            <a:br>
              <a:rPr lang="en"/>
            </a:br>
            <a:r>
              <a:rPr lang="en"/>
              <a:t>Engine demo</a:t>
            </a:r>
          </a:p>
        </p:txBody>
      </p:sp>
      <p:sp>
        <p:nvSpPr>
          <p:cNvPr id="342" name="Shape 342"/>
          <p:cNvSpPr txBox="1"/>
          <p:nvPr>
            <p:ph idx="1" type="subTitle"/>
          </p:nvPr>
        </p:nvSpPr>
        <p:spPr>
          <a:xfrm>
            <a:off x="534824" y="2838975"/>
            <a:ext cx="4164000" cy="1111200"/>
          </a:xfrm>
          <a:prstGeom prst="rect">
            <a:avLst/>
          </a:prstGeom>
        </p:spPr>
        <p:txBody>
          <a:bodyPr anchorCtr="0" anchor="t" bIns="91425" lIns="91425" rIns="91425" tIns="91425">
            <a:noAutofit/>
          </a:bodyPr>
          <a:lstStyle/>
          <a:p>
            <a:pPr lvl="0" rtl="0">
              <a:spcBef>
                <a:spcPts val="0"/>
              </a:spcBef>
              <a:buNone/>
            </a:pPr>
            <a:r>
              <a:rPr lang="en"/>
              <a:t>Kick the tires and launch a</a:t>
            </a:r>
            <a:br>
              <a:rPr lang="en"/>
            </a:br>
            <a:r>
              <a:rPr lang="en"/>
              <a:t>few VMs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346" name="Shape 346"/>
        <p:cNvGrpSpPr/>
        <p:nvPr/>
      </p:nvGrpSpPr>
      <p:grpSpPr>
        <a:xfrm>
          <a:off x="0" y="0"/>
          <a:ext cx="0" cy="0"/>
          <a:chOff x="0" y="0"/>
          <a:chExt cx="0" cy="0"/>
        </a:xfrm>
      </p:grpSpPr>
      <p:sp>
        <p:nvSpPr>
          <p:cNvPr id="347" name="Shape 347"/>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Containers</a:t>
            </a:r>
          </a:p>
        </p:txBody>
      </p:sp>
      <p:pic>
        <p:nvPicPr>
          <p:cNvPr descr="icon_container.png" id="348" name="Shape 348"/>
          <p:cNvPicPr preferRelativeResize="0"/>
          <p:nvPr/>
        </p:nvPicPr>
        <p:blipFill>
          <a:blip r:embed="rId3">
            <a:alphaModFix/>
          </a:blip>
          <a:stretch>
            <a:fillRect/>
          </a:stretch>
        </p:blipFill>
        <p:spPr>
          <a:xfrm>
            <a:off x="3078662" y="1738971"/>
            <a:ext cx="2986675" cy="19322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352" name="Shape 352"/>
        <p:cNvGrpSpPr/>
        <p:nvPr/>
      </p:nvGrpSpPr>
      <p:grpSpPr>
        <a:xfrm>
          <a:off x="0" y="0"/>
          <a:ext cx="0" cy="0"/>
          <a:chOff x="0" y="0"/>
          <a:chExt cx="0" cy="0"/>
        </a:xfrm>
      </p:grpSpPr>
      <p:pic>
        <p:nvPicPr>
          <p:cNvPr descr="Container-Engine.png" id="353" name="Shape 353"/>
          <p:cNvPicPr preferRelativeResize="0"/>
          <p:nvPr/>
        </p:nvPicPr>
        <p:blipFill rotWithShape="1">
          <a:blip r:embed="rId3">
            <a:alphaModFix/>
          </a:blip>
          <a:srcRect b="5076" l="0" r="0" t="5076"/>
          <a:stretch/>
        </p:blipFill>
        <p:spPr>
          <a:xfrm>
            <a:off x="1647422" y="1231029"/>
            <a:ext cx="984300" cy="885600"/>
          </a:xfrm>
          <a:prstGeom prst="rect">
            <a:avLst/>
          </a:prstGeom>
          <a:noFill/>
          <a:ln>
            <a:noFill/>
          </a:ln>
        </p:spPr>
      </p:pic>
      <p:sp>
        <p:nvSpPr>
          <p:cNvPr id="354" name="Shape 354"/>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Containers</a:t>
            </a:r>
          </a:p>
        </p:txBody>
      </p:sp>
      <p:sp>
        <p:nvSpPr>
          <p:cNvPr id="355" name="Shape 355"/>
          <p:cNvSpPr txBox="1"/>
          <p:nvPr>
            <p:ph idx="1" type="body"/>
          </p:nvPr>
        </p:nvSpPr>
        <p:spPr>
          <a:xfrm>
            <a:off x="619674" y="1272375"/>
            <a:ext cx="3770100" cy="29130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rPr lang="en">
                <a:solidFill>
                  <a:schemeClr val="accent1"/>
                </a:solidFill>
              </a:rPr>
              <a:t>Container Engine</a:t>
            </a:r>
          </a:p>
          <a:p>
            <a:pPr indent="-228600" lvl="0" marL="457200" rtl="0">
              <a:spcBef>
                <a:spcPts val="0"/>
              </a:spcBef>
              <a:buChar char="●"/>
            </a:pPr>
            <a:r>
              <a:rPr lang="en"/>
              <a:t>Managed Kubernetes</a:t>
            </a:r>
          </a:p>
          <a:p>
            <a:pPr lvl="0" rt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par>
                                <p:cTn fill="hold" nodeType="with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359" name="Shape 359"/>
        <p:cNvGrpSpPr/>
        <p:nvPr/>
      </p:nvGrpSpPr>
      <p:grpSpPr>
        <a:xfrm>
          <a:off x="0" y="0"/>
          <a:ext cx="0" cy="0"/>
          <a:chOff x="0" y="0"/>
          <a:chExt cx="0" cy="0"/>
        </a:xfrm>
      </p:grpSpPr>
      <p:sp>
        <p:nvSpPr>
          <p:cNvPr id="360" name="Shape 360"/>
          <p:cNvSpPr txBox="1"/>
          <p:nvPr>
            <p:ph type="title"/>
          </p:nvPr>
        </p:nvSpPr>
        <p:spPr>
          <a:xfrm>
            <a:off x="590400" y="2153700"/>
            <a:ext cx="7963200" cy="836100"/>
          </a:xfrm>
          <a:prstGeom prst="rect">
            <a:avLst/>
          </a:prstGeom>
        </p:spPr>
        <p:txBody>
          <a:bodyPr anchorCtr="0" anchor="t" bIns="91425" lIns="91425" rIns="91425" tIns="91425">
            <a:noAutofit/>
          </a:bodyPr>
          <a:lstStyle/>
          <a:p>
            <a:pPr lvl="0" rtl="0" algn="ctr">
              <a:spcBef>
                <a:spcPts val="0"/>
              </a:spcBef>
              <a:buNone/>
            </a:pPr>
            <a:r>
              <a:rPr lang="en" sz="4800">
                <a:solidFill>
                  <a:schemeClr val="accent1"/>
                </a:solidFill>
              </a:rPr>
              <a:t>Kuber-what-es?</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364" name="Shape 364"/>
        <p:cNvGrpSpPr/>
        <p:nvPr/>
      </p:nvGrpSpPr>
      <p:grpSpPr>
        <a:xfrm>
          <a:off x="0" y="0"/>
          <a:ext cx="0" cy="0"/>
          <a:chOff x="0" y="0"/>
          <a:chExt cx="0" cy="0"/>
        </a:xfrm>
      </p:grpSpPr>
      <p:grpSp>
        <p:nvGrpSpPr>
          <p:cNvPr id="365" name="Shape 365"/>
          <p:cNvGrpSpPr/>
          <p:nvPr/>
        </p:nvGrpSpPr>
        <p:grpSpPr>
          <a:xfrm>
            <a:off x="5216666" y="1119973"/>
            <a:ext cx="2388933" cy="876910"/>
            <a:chOff x="5216666" y="855398"/>
            <a:chExt cx="2388933" cy="876910"/>
          </a:xfrm>
        </p:grpSpPr>
        <p:grpSp>
          <p:nvGrpSpPr>
            <p:cNvPr id="366" name="Shape 366"/>
            <p:cNvGrpSpPr/>
            <p:nvPr/>
          </p:nvGrpSpPr>
          <p:grpSpPr>
            <a:xfrm>
              <a:off x="5216666" y="855398"/>
              <a:ext cx="2380236" cy="876910"/>
              <a:chOff x="2178036" y="1054757"/>
              <a:chExt cx="1343400" cy="1622106"/>
            </a:xfrm>
          </p:grpSpPr>
          <p:sp>
            <p:nvSpPr>
              <p:cNvPr id="367" name="Shape 367"/>
              <p:cNvSpPr/>
              <p:nvPr/>
            </p:nvSpPr>
            <p:spPr>
              <a:xfrm>
                <a:off x="2178036" y="1054763"/>
                <a:ext cx="1343400" cy="1622099"/>
              </a:xfrm>
              <a:prstGeom prst="roundRect">
                <a:avLst>
                  <a:gd fmla="val 827" name="adj"/>
                </a:avLst>
              </a:prstGeom>
              <a:solidFill>
                <a:srgbClr val="FFEBE2"/>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9E9E9E"/>
                  </a:solidFill>
                  <a:latin typeface="Arial"/>
                  <a:ea typeface="Arial"/>
                  <a:cs typeface="Arial"/>
                  <a:sym typeface="Arial"/>
                </a:endParaRPr>
              </a:p>
            </p:txBody>
          </p:sp>
          <p:sp>
            <p:nvSpPr>
              <p:cNvPr id="368" name="Shape 368"/>
              <p:cNvSpPr txBox="1"/>
              <p:nvPr/>
            </p:nvSpPr>
            <p:spPr>
              <a:xfrm>
                <a:off x="2178041" y="1054757"/>
                <a:ext cx="682200" cy="706200"/>
              </a:xfrm>
              <a:prstGeom prst="rect">
                <a:avLst/>
              </a:prstGeom>
              <a:noFill/>
              <a:ln>
                <a:noFill/>
              </a:ln>
            </p:spPr>
            <p:txBody>
              <a:bodyPr anchorCtr="0" anchor="t" bIns="0" lIns="91425" rIns="0" tIns="64000">
                <a:noAutofit/>
              </a:bodyPr>
              <a:lstStyle/>
              <a:p>
                <a:pPr indent="0" lvl="0" marL="0" marR="0" rtl="0" algn="l">
                  <a:lnSpc>
                    <a:spcPct val="115000"/>
                  </a:lnSpc>
                  <a:spcBef>
                    <a:spcPts val="0"/>
                  </a:spcBef>
                  <a:spcAft>
                    <a:spcPts val="0"/>
                  </a:spcAft>
                  <a:buClr>
                    <a:srgbClr val="9E9E9E"/>
                  </a:buClr>
                  <a:buSzPct val="25000"/>
                  <a:buFont typeface="Roboto"/>
                  <a:buNone/>
                </a:pPr>
                <a:r>
                  <a:rPr b="1" lang="en" sz="750">
                    <a:solidFill>
                      <a:srgbClr val="9E9E9E"/>
                    </a:solidFill>
                    <a:latin typeface="Roboto"/>
                    <a:ea typeface="Roboto"/>
                    <a:cs typeface="Roboto"/>
                    <a:sym typeface="Roboto"/>
                  </a:rPr>
                  <a:t>Frontend</a:t>
                </a:r>
                <a:br>
                  <a:rPr b="0" i="0" lang="en" sz="750" u="none" cap="none" strike="noStrike">
                    <a:solidFill>
                      <a:srgbClr val="9E9E9E"/>
                    </a:solidFill>
                    <a:latin typeface="Roboto"/>
                    <a:ea typeface="Roboto"/>
                    <a:cs typeface="Roboto"/>
                    <a:sym typeface="Roboto"/>
                  </a:rPr>
                </a:br>
                <a:r>
                  <a:rPr lang="en" sz="600">
                    <a:solidFill>
                      <a:srgbClr val="9E9E9E"/>
                    </a:solidFill>
                    <a:latin typeface="Roboto"/>
                    <a:ea typeface="Roboto"/>
                    <a:cs typeface="Roboto"/>
                    <a:sym typeface="Roboto"/>
                  </a:rPr>
                  <a:t>10.0.0.1</a:t>
                </a:r>
              </a:p>
            </p:txBody>
          </p:sp>
        </p:grpSp>
        <p:sp>
          <p:nvSpPr>
            <p:cNvPr id="369" name="Shape 369"/>
            <p:cNvSpPr txBox="1"/>
            <p:nvPr/>
          </p:nvSpPr>
          <p:spPr>
            <a:xfrm>
              <a:off x="6400800" y="855400"/>
              <a:ext cx="1204800" cy="381900"/>
            </a:xfrm>
            <a:prstGeom prst="rect">
              <a:avLst/>
            </a:prstGeom>
            <a:noFill/>
            <a:ln>
              <a:noFill/>
            </a:ln>
          </p:spPr>
          <p:txBody>
            <a:bodyPr anchorCtr="0" anchor="t" bIns="0" lIns="91425" rIns="0" tIns="64000">
              <a:noAutofit/>
            </a:bodyPr>
            <a:lstStyle/>
            <a:p>
              <a:pPr indent="0" lvl="0" marL="0" marR="0" rtl="0" algn="l">
                <a:lnSpc>
                  <a:spcPct val="115000"/>
                </a:lnSpc>
                <a:spcBef>
                  <a:spcPts val="0"/>
                </a:spcBef>
                <a:spcAft>
                  <a:spcPts val="0"/>
                </a:spcAft>
                <a:buClr>
                  <a:srgbClr val="9E9E9E"/>
                </a:buClr>
                <a:buSzPct val="25000"/>
                <a:buFont typeface="Roboto"/>
                <a:buNone/>
              </a:pPr>
              <a:r>
                <a:rPr lang="en" sz="750">
                  <a:solidFill>
                    <a:srgbClr val="9E9E9E"/>
                  </a:solidFill>
                  <a:latin typeface="Roboto"/>
                  <a:ea typeface="Roboto"/>
                  <a:cs typeface="Roboto"/>
                  <a:sym typeface="Roboto"/>
                </a:rPr>
                <a:t>Public</a:t>
              </a:r>
              <a:br>
                <a:rPr b="0" i="0" lang="en" sz="750" u="none" cap="none" strike="noStrike">
                  <a:solidFill>
                    <a:srgbClr val="9E9E9E"/>
                  </a:solidFill>
                  <a:latin typeface="Roboto"/>
                  <a:ea typeface="Roboto"/>
                  <a:cs typeface="Roboto"/>
                  <a:sym typeface="Roboto"/>
                </a:rPr>
              </a:br>
              <a:r>
                <a:rPr lang="en" sz="600">
                  <a:solidFill>
                    <a:srgbClr val="9E9E9E"/>
                  </a:solidFill>
                  <a:latin typeface="Roboto"/>
                  <a:ea typeface="Roboto"/>
                  <a:cs typeface="Roboto"/>
                  <a:sym typeface="Roboto"/>
                </a:rPr>
                <a:t>130.91.x.x1</a:t>
              </a:r>
            </a:p>
          </p:txBody>
        </p:sp>
      </p:grpSp>
      <p:grpSp>
        <p:nvGrpSpPr>
          <p:cNvPr id="370" name="Shape 370"/>
          <p:cNvGrpSpPr/>
          <p:nvPr/>
        </p:nvGrpSpPr>
        <p:grpSpPr>
          <a:xfrm>
            <a:off x="5216625" y="2139437"/>
            <a:ext cx="2388974" cy="874052"/>
            <a:chOff x="5216625" y="2114112"/>
            <a:chExt cx="2388974" cy="874052"/>
          </a:xfrm>
        </p:grpSpPr>
        <p:grpSp>
          <p:nvGrpSpPr>
            <p:cNvPr id="371" name="Shape 371"/>
            <p:cNvGrpSpPr/>
            <p:nvPr/>
          </p:nvGrpSpPr>
          <p:grpSpPr>
            <a:xfrm>
              <a:off x="5216625" y="2116172"/>
              <a:ext cx="2388968" cy="871992"/>
              <a:chOff x="2178036" y="1054763"/>
              <a:chExt cx="1343400" cy="735299"/>
            </a:xfrm>
          </p:grpSpPr>
          <p:sp>
            <p:nvSpPr>
              <p:cNvPr id="372" name="Shape 372"/>
              <p:cNvSpPr/>
              <p:nvPr/>
            </p:nvSpPr>
            <p:spPr>
              <a:xfrm>
                <a:off x="2178036" y="1054763"/>
                <a:ext cx="1343400" cy="735299"/>
              </a:xfrm>
              <a:prstGeom prst="roundRect">
                <a:avLst>
                  <a:gd fmla="val 827" name="adj"/>
                </a:avLst>
              </a:prstGeom>
              <a:solidFill>
                <a:srgbClr val="E1F5FE"/>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9E9E9E"/>
                  </a:solidFill>
                  <a:latin typeface="Arial"/>
                  <a:ea typeface="Arial"/>
                  <a:cs typeface="Arial"/>
                  <a:sym typeface="Arial"/>
                </a:endParaRPr>
              </a:p>
            </p:txBody>
          </p:sp>
          <p:sp>
            <p:nvSpPr>
              <p:cNvPr id="373" name="Shape 373"/>
              <p:cNvSpPr txBox="1"/>
              <p:nvPr/>
            </p:nvSpPr>
            <p:spPr>
              <a:xfrm>
                <a:off x="2178036" y="1054763"/>
                <a:ext cx="773100" cy="250800"/>
              </a:xfrm>
              <a:prstGeom prst="rect">
                <a:avLst/>
              </a:prstGeom>
              <a:noFill/>
              <a:ln>
                <a:noFill/>
              </a:ln>
            </p:spPr>
            <p:txBody>
              <a:bodyPr anchorCtr="0" anchor="t" bIns="0" lIns="91425" rIns="0" tIns="64000">
                <a:noAutofit/>
              </a:bodyPr>
              <a:lstStyle/>
              <a:p>
                <a:pPr indent="0" lvl="0" marL="0" marR="0" rtl="0" algn="l">
                  <a:lnSpc>
                    <a:spcPct val="115000"/>
                  </a:lnSpc>
                  <a:spcBef>
                    <a:spcPts val="0"/>
                  </a:spcBef>
                  <a:spcAft>
                    <a:spcPts val="0"/>
                  </a:spcAft>
                  <a:buClr>
                    <a:srgbClr val="9E9E9E"/>
                  </a:buClr>
                  <a:buSzPct val="25000"/>
                  <a:buFont typeface="Roboto"/>
                  <a:buNone/>
                </a:pPr>
                <a:r>
                  <a:rPr b="1" lang="en" sz="750">
                    <a:solidFill>
                      <a:srgbClr val="9E9E9E"/>
                    </a:solidFill>
                    <a:latin typeface="Roboto"/>
                    <a:ea typeface="Roboto"/>
                    <a:cs typeface="Roboto"/>
                    <a:sym typeface="Roboto"/>
                  </a:rPr>
                  <a:t>API</a:t>
                </a:r>
                <a:br>
                  <a:rPr b="0" i="0" lang="en" sz="750" u="none" cap="none" strike="noStrike">
                    <a:solidFill>
                      <a:srgbClr val="9E9E9E"/>
                    </a:solidFill>
                    <a:latin typeface="Roboto"/>
                    <a:ea typeface="Roboto"/>
                    <a:cs typeface="Roboto"/>
                    <a:sym typeface="Roboto"/>
                  </a:rPr>
                </a:br>
                <a:r>
                  <a:rPr lang="en" sz="600">
                    <a:solidFill>
                      <a:srgbClr val="9E9E9E"/>
                    </a:solidFill>
                    <a:latin typeface="Roboto"/>
                    <a:ea typeface="Roboto"/>
                    <a:cs typeface="Roboto"/>
                    <a:sym typeface="Roboto"/>
                  </a:rPr>
                  <a:t>10.0.0.2</a:t>
                </a:r>
              </a:p>
            </p:txBody>
          </p:sp>
        </p:grpSp>
        <p:sp>
          <p:nvSpPr>
            <p:cNvPr id="374" name="Shape 374"/>
            <p:cNvSpPr txBox="1"/>
            <p:nvPr/>
          </p:nvSpPr>
          <p:spPr>
            <a:xfrm>
              <a:off x="6400800" y="2114112"/>
              <a:ext cx="1204800" cy="381900"/>
            </a:xfrm>
            <a:prstGeom prst="rect">
              <a:avLst/>
            </a:prstGeom>
            <a:noFill/>
            <a:ln>
              <a:noFill/>
            </a:ln>
          </p:spPr>
          <p:txBody>
            <a:bodyPr anchorCtr="0" anchor="t" bIns="0" lIns="91425" rIns="0" tIns="64000">
              <a:noAutofit/>
            </a:bodyPr>
            <a:lstStyle/>
            <a:p>
              <a:pPr indent="0" lvl="0" marL="0" marR="0" rtl="0" algn="l">
                <a:lnSpc>
                  <a:spcPct val="115000"/>
                </a:lnSpc>
                <a:spcBef>
                  <a:spcPts val="0"/>
                </a:spcBef>
                <a:spcAft>
                  <a:spcPts val="0"/>
                </a:spcAft>
                <a:buClr>
                  <a:srgbClr val="9E9E9E"/>
                </a:buClr>
                <a:buSzPct val="25000"/>
                <a:buFont typeface="Roboto"/>
                <a:buNone/>
              </a:pPr>
              <a:r>
                <a:rPr lang="en" sz="750">
                  <a:solidFill>
                    <a:srgbClr val="9E9E9E"/>
                  </a:solidFill>
                  <a:latin typeface="Roboto"/>
                  <a:ea typeface="Roboto"/>
                  <a:cs typeface="Roboto"/>
                  <a:sym typeface="Roboto"/>
                </a:rPr>
                <a:t>Public</a:t>
              </a:r>
              <a:br>
                <a:rPr b="0" i="0" lang="en" sz="750" u="none" cap="none" strike="noStrike">
                  <a:solidFill>
                    <a:srgbClr val="9E9E9E"/>
                  </a:solidFill>
                  <a:latin typeface="Roboto"/>
                  <a:ea typeface="Roboto"/>
                  <a:cs typeface="Roboto"/>
                  <a:sym typeface="Roboto"/>
                </a:rPr>
              </a:br>
              <a:r>
                <a:rPr lang="en" sz="600">
                  <a:solidFill>
                    <a:srgbClr val="9E9E9E"/>
                  </a:solidFill>
                  <a:latin typeface="Roboto"/>
                  <a:ea typeface="Roboto"/>
                  <a:cs typeface="Roboto"/>
                  <a:sym typeface="Roboto"/>
                </a:rPr>
                <a:t>130.91.x.x2</a:t>
              </a:r>
            </a:p>
          </p:txBody>
        </p:sp>
      </p:grpSp>
      <p:grpSp>
        <p:nvGrpSpPr>
          <p:cNvPr id="375" name="Shape 375"/>
          <p:cNvGrpSpPr/>
          <p:nvPr/>
        </p:nvGrpSpPr>
        <p:grpSpPr>
          <a:xfrm>
            <a:off x="5216625" y="3195586"/>
            <a:ext cx="2388968" cy="844186"/>
            <a:chOff x="2178036" y="1054762"/>
            <a:chExt cx="1343400" cy="975600"/>
          </a:xfrm>
        </p:grpSpPr>
        <p:sp>
          <p:nvSpPr>
            <p:cNvPr id="376" name="Shape 376"/>
            <p:cNvSpPr/>
            <p:nvPr/>
          </p:nvSpPr>
          <p:spPr>
            <a:xfrm>
              <a:off x="2178036" y="1054762"/>
              <a:ext cx="1343400" cy="975600"/>
            </a:xfrm>
            <a:prstGeom prst="roundRect">
              <a:avLst>
                <a:gd fmla="val 827" name="adj"/>
              </a:avLst>
            </a:prstGeom>
            <a:solidFill>
              <a:srgbClr val="F1F8E9"/>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9E9E9E"/>
                </a:solidFill>
                <a:latin typeface="Arial"/>
                <a:ea typeface="Arial"/>
                <a:cs typeface="Arial"/>
                <a:sym typeface="Arial"/>
              </a:endParaRPr>
            </a:p>
          </p:txBody>
        </p:sp>
        <p:sp>
          <p:nvSpPr>
            <p:cNvPr id="377" name="Shape 377"/>
            <p:cNvSpPr txBox="1"/>
            <p:nvPr/>
          </p:nvSpPr>
          <p:spPr>
            <a:xfrm>
              <a:off x="2178036" y="1054763"/>
              <a:ext cx="917400" cy="339300"/>
            </a:xfrm>
            <a:prstGeom prst="rect">
              <a:avLst/>
            </a:prstGeom>
            <a:noFill/>
            <a:ln>
              <a:noFill/>
            </a:ln>
          </p:spPr>
          <p:txBody>
            <a:bodyPr anchorCtr="0" anchor="t" bIns="0" lIns="91425" rIns="0" tIns="64000">
              <a:noAutofit/>
            </a:bodyPr>
            <a:lstStyle/>
            <a:p>
              <a:pPr indent="0" lvl="0" marL="0" marR="0" rtl="0" algn="l">
                <a:lnSpc>
                  <a:spcPct val="115000"/>
                </a:lnSpc>
                <a:spcBef>
                  <a:spcPts val="0"/>
                </a:spcBef>
                <a:spcAft>
                  <a:spcPts val="0"/>
                </a:spcAft>
                <a:buClr>
                  <a:srgbClr val="9E9E9E"/>
                </a:buClr>
                <a:buSzPct val="25000"/>
                <a:buFont typeface="Roboto"/>
                <a:buNone/>
              </a:pPr>
              <a:r>
                <a:rPr b="1" lang="en" sz="750">
                  <a:solidFill>
                    <a:srgbClr val="9E9E9E"/>
                  </a:solidFill>
                  <a:latin typeface="Roboto"/>
                  <a:ea typeface="Roboto"/>
                  <a:cs typeface="Roboto"/>
                  <a:sym typeface="Roboto"/>
                </a:rPr>
                <a:t>Data</a:t>
              </a:r>
              <a:br>
                <a:rPr b="0" i="0" lang="en" sz="750" u="none" cap="none" strike="noStrike">
                  <a:solidFill>
                    <a:srgbClr val="9E9E9E"/>
                  </a:solidFill>
                  <a:latin typeface="Roboto"/>
                  <a:ea typeface="Roboto"/>
                  <a:cs typeface="Roboto"/>
                  <a:sym typeface="Roboto"/>
                </a:rPr>
              </a:br>
              <a:r>
                <a:rPr lang="en" sz="600">
                  <a:solidFill>
                    <a:srgbClr val="9E9E9E"/>
                  </a:solidFill>
                  <a:latin typeface="Roboto"/>
                  <a:ea typeface="Roboto"/>
                  <a:cs typeface="Roboto"/>
                  <a:sym typeface="Roboto"/>
                </a:rPr>
                <a:t>10.0.0.3</a:t>
              </a:r>
            </a:p>
          </p:txBody>
        </p:sp>
      </p:grpSp>
      <p:sp>
        <p:nvSpPr>
          <p:cNvPr id="378" name="Shape 378"/>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Kubernetes</a:t>
            </a:r>
          </a:p>
        </p:txBody>
      </p:sp>
      <p:sp>
        <p:nvSpPr>
          <p:cNvPr id="379" name="Shape 379"/>
          <p:cNvSpPr txBox="1"/>
          <p:nvPr>
            <p:ph idx="1" type="body"/>
          </p:nvPr>
        </p:nvSpPr>
        <p:spPr>
          <a:xfrm>
            <a:off x="238675" y="1043775"/>
            <a:ext cx="4151100" cy="34347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indent="-228600" lvl="0" marL="457200" rtl="0">
              <a:spcBef>
                <a:spcPts val="0"/>
              </a:spcBef>
              <a:buChar char="●"/>
            </a:pPr>
            <a:r>
              <a:rPr lang="en"/>
              <a:t>Container </a:t>
            </a:r>
            <a:r>
              <a:rPr lang="en"/>
              <a:t>Orchestration</a:t>
            </a:r>
            <a:r>
              <a:rPr lang="en"/>
              <a:t> System</a:t>
            </a:r>
          </a:p>
          <a:p>
            <a:pPr indent="-228600" lvl="1" marL="914400" rtl="0">
              <a:spcBef>
                <a:spcPts val="0"/>
              </a:spcBef>
            </a:pPr>
            <a:r>
              <a:rPr lang="en"/>
              <a:t>Cloud OS</a:t>
            </a:r>
          </a:p>
          <a:p>
            <a:pPr indent="-228600" lvl="1" marL="914400" rtl="0">
              <a:spcBef>
                <a:spcPts val="0"/>
              </a:spcBef>
            </a:pPr>
            <a:r>
              <a:rPr lang="en"/>
              <a:t>Keeps processes running and prevents collisions</a:t>
            </a:r>
          </a:p>
          <a:p>
            <a:pPr indent="-228600" lvl="0" marL="457200" rtl="0">
              <a:spcBef>
                <a:spcPts val="0"/>
              </a:spcBef>
              <a:buChar char="●"/>
            </a:pPr>
            <a:r>
              <a:rPr lang="en"/>
              <a:t>Allows for running a large number of containers in production</a:t>
            </a:r>
          </a:p>
          <a:p>
            <a:pPr indent="-228600" lvl="0" marL="457200" rtl="0">
              <a:spcBef>
                <a:spcPts val="0"/>
              </a:spcBef>
              <a:buChar char="●"/>
            </a:pPr>
            <a:r>
              <a:rPr lang="en"/>
              <a:t>Organizing them into workloads</a:t>
            </a:r>
          </a:p>
          <a:p>
            <a:pPr indent="-228600" lvl="1" marL="914400" rtl="0">
              <a:spcBef>
                <a:spcPts val="0"/>
              </a:spcBef>
            </a:pPr>
            <a:r>
              <a:rPr lang="en"/>
              <a:t>Microservices</a:t>
            </a:r>
          </a:p>
          <a:p>
            <a:pPr indent="-228600" lvl="1" marL="914400" rtl="0">
              <a:spcBef>
                <a:spcPts val="0"/>
              </a:spcBef>
            </a:pPr>
            <a:r>
              <a:rPr lang="en"/>
              <a:t>Scheduled jobs</a:t>
            </a:r>
          </a:p>
          <a:p>
            <a:pPr indent="-228600" lvl="1" marL="914400" rtl="0">
              <a:spcBef>
                <a:spcPts val="0"/>
              </a:spcBef>
            </a:pPr>
            <a:r>
              <a:rPr lang="en"/>
              <a:t>Batch jobs</a:t>
            </a:r>
            <a:r>
              <a:rPr lang="en"/>
              <a:t> </a:t>
            </a:r>
          </a:p>
          <a:p>
            <a:pPr indent="-228600" lvl="0" marL="457200" rtl="0">
              <a:spcBef>
                <a:spcPts val="0"/>
              </a:spcBef>
              <a:buChar char="●"/>
            </a:pPr>
            <a:r>
              <a:rPr lang="en"/>
              <a:t>Configuration driven</a:t>
            </a:r>
          </a:p>
          <a:p>
            <a:pPr lvl="0" rtl="0">
              <a:spcBef>
                <a:spcPts val="0"/>
              </a:spcBef>
              <a:buNone/>
            </a:pPr>
            <a:r>
              <a:t/>
            </a:r>
            <a:endParaRPr/>
          </a:p>
        </p:txBody>
      </p:sp>
      <p:pic>
        <p:nvPicPr>
          <p:cNvPr descr="kubernetes-logo.png" id="380" name="Shape 380"/>
          <p:cNvPicPr preferRelativeResize="0"/>
          <p:nvPr/>
        </p:nvPicPr>
        <p:blipFill rotWithShape="1">
          <a:blip r:embed="rId3">
            <a:alphaModFix/>
          </a:blip>
          <a:srcRect b="3660" l="0" r="0" t="3669"/>
          <a:stretch/>
        </p:blipFill>
        <p:spPr>
          <a:xfrm>
            <a:off x="1647418" y="1002721"/>
            <a:ext cx="984300" cy="885000"/>
          </a:xfrm>
          <a:prstGeom prst="rect">
            <a:avLst/>
          </a:prstGeom>
          <a:noFill/>
          <a:ln>
            <a:noFill/>
          </a:ln>
        </p:spPr>
      </p:pic>
      <p:pic>
        <p:nvPicPr>
          <p:cNvPr descr="container-red.png" id="381" name="Shape 381"/>
          <p:cNvPicPr preferRelativeResize="0"/>
          <p:nvPr/>
        </p:nvPicPr>
        <p:blipFill>
          <a:blip r:embed="rId4">
            <a:alphaModFix/>
          </a:blip>
          <a:stretch>
            <a:fillRect/>
          </a:stretch>
        </p:blipFill>
        <p:spPr>
          <a:xfrm>
            <a:off x="5309999" y="1501737"/>
            <a:ext cx="467075" cy="467075"/>
          </a:xfrm>
          <a:prstGeom prst="rect">
            <a:avLst/>
          </a:prstGeom>
          <a:noFill/>
          <a:ln>
            <a:noFill/>
          </a:ln>
        </p:spPr>
      </p:pic>
      <p:pic>
        <p:nvPicPr>
          <p:cNvPr descr="container-green.png" id="382" name="Shape 382"/>
          <p:cNvPicPr preferRelativeResize="0"/>
          <p:nvPr/>
        </p:nvPicPr>
        <p:blipFill>
          <a:blip r:embed="rId5">
            <a:alphaModFix/>
          </a:blip>
          <a:stretch>
            <a:fillRect/>
          </a:stretch>
        </p:blipFill>
        <p:spPr>
          <a:xfrm>
            <a:off x="5309999" y="3541612"/>
            <a:ext cx="467075" cy="467075"/>
          </a:xfrm>
          <a:prstGeom prst="rect">
            <a:avLst/>
          </a:prstGeom>
          <a:noFill/>
          <a:ln>
            <a:noFill/>
          </a:ln>
        </p:spPr>
      </p:pic>
      <p:pic>
        <p:nvPicPr>
          <p:cNvPr descr="container-blue.png" id="383" name="Shape 383"/>
          <p:cNvPicPr preferRelativeResize="0"/>
          <p:nvPr/>
        </p:nvPicPr>
        <p:blipFill>
          <a:blip r:embed="rId6">
            <a:alphaModFix/>
          </a:blip>
          <a:stretch>
            <a:fillRect/>
          </a:stretch>
        </p:blipFill>
        <p:spPr>
          <a:xfrm>
            <a:off x="5887249" y="2520262"/>
            <a:ext cx="467075" cy="467075"/>
          </a:xfrm>
          <a:prstGeom prst="rect">
            <a:avLst/>
          </a:prstGeom>
          <a:noFill/>
          <a:ln>
            <a:noFill/>
          </a:ln>
        </p:spPr>
      </p:pic>
      <p:pic>
        <p:nvPicPr>
          <p:cNvPr descr="container-blue.png" id="384" name="Shape 384"/>
          <p:cNvPicPr preferRelativeResize="0"/>
          <p:nvPr/>
        </p:nvPicPr>
        <p:blipFill>
          <a:blip r:embed="rId6">
            <a:alphaModFix/>
          </a:blip>
          <a:stretch>
            <a:fillRect/>
          </a:stretch>
        </p:blipFill>
        <p:spPr>
          <a:xfrm>
            <a:off x="5309999" y="2520262"/>
            <a:ext cx="467075" cy="467075"/>
          </a:xfrm>
          <a:prstGeom prst="rect">
            <a:avLst/>
          </a:prstGeom>
          <a:noFill/>
          <a:ln>
            <a:noFill/>
          </a:ln>
        </p:spPr>
      </p:pic>
      <p:pic>
        <p:nvPicPr>
          <p:cNvPr descr="container-blue.png" id="385" name="Shape 385"/>
          <p:cNvPicPr preferRelativeResize="0"/>
          <p:nvPr/>
        </p:nvPicPr>
        <p:blipFill>
          <a:blip r:embed="rId6">
            <a:alphaModFix/>
          </a:blip>
          <a:stretch>
            <a:fillRect/>
          </a:stretch>
        </p:blipFill>
        <p:spPr>
          <a:xfrm>
            <a:off x="6464499" y="2520262"/>
            <a:ext cx="467075" cy="467075"/>
          </a:xfrm>
          <a:prstGeom prst="rect">
            <a:avLst/>
          </a:prstGeom>
          <a:noFill/>
          <a:ln>
            <a:noFill/>
          </a:ln>
        </p:spPr>
      </p:pic>
      <p:pic>
        <p:nvPicPr>
          <p:cNvPr descr="container-blue.png" id="386" name="Shape 386"/>
          <p:cNvPicPr preferRelativeResize="0"/>
          <p:nvPr/>
        </p:nvPicPr>
        <p:blipFill>
          <a:blip r:embed="rId6">
            <a:alphaModFix/>
          </a:blip>
          <a:stretch>
            <a:fillRect/>
          </a:stretch>
        </p:blipFill>
        <p:spPr>
          <a:xfrm>
            <a:off x="6987624" y="2520262"/>
            <a:ext cx="467075" cy="467075"/>
          </a:xfrm>
          <a:prstGeom prst="rect">
            <a:avLst/>
          </a:prstGeom>
          <a:noFill/>
          <a:ln>
            <a:noFill/>
          </a:ln>
        </p:spPr>
      </p:pic>
      <p:pic>
        <p:nvPicPr>
          <p:cNvPr descr="container-red.png" id="387" name="Shape 387"/>
          <p:cNvPicPr preferRelativeResize="0"/>
          <p:nvPr/>
        </p:nvPicPr>
        <p:blipFill>
          <a:blip r:embed="rId4">
            <a:alphaModFix/>
          </a:blip>
          <a:stretch>
            <a:fillRect/>
          </a:stretch>
        </p:blipFill>
        <p:spPr>
          <a:xfrm>
            <a:off x="5887249" y="1501737"/>
            <a:ext cx="467075" cy="467075"/>
          </a:xfrm>
          <a:prstGeom prst="rect">
            <a:avLst/>
          </a:prstGeom>
          <a:noFill/>
          <a:ln>
            <a:noFill/>
          </a:ln>
        </p:spPr>
      </p:pic>
      <p:pic>
        <p:nvPicPr>
          <p:cNvPr descr="container-red.png" id="388" name="Shape 388"/>
          <p:cNvPicPr preferRelativeResize="0"/>
          <p:nvPr/>
        </p:nvPicPr>
        <p:blipFill>
          <a:blip r:embed="rId4">
            <a:alphaModFix/>
          </a:blip>
          <a:stretch>
            <a:fillRect/>
          </a:stretch>
        </p:blipFill>
        <p:spPr>
          <a:xfrm>
            <a:off x="6464499" y="1501737"/>
            <a:ext cx="467075" cy="467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200"/>
                                        <p:tgtEl>
                                          <p:spTgt spid="375"/>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200"/>
                                        <p:tgtEl>
                                          <p:spTgt spid="370"/>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200"/>
                                        <p:tgtEl>
                                          <p:spTgt spid="382"/>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200"/>
                                        <p:tgtEl>
                                          <p:spTgt spid="384"/>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200"/>
                                        <p:tgtEl>
                                          <p:spTgt spid="38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200"/>
                                        <p:tgtEl>
                                          <p:spTgt spid="365"/>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200"/>
                                        <p:tgtEl>
                                          <p:spTgt spid="381"/>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200"/>
                                        <p:tgtEl>
                                          <p:spTgt spid="385"/>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200"/>
                                        <p:tgtEl>
                                          <p:spTgt spid="387"/>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200"/>
                                        <p:tgtEl>
                                          <p:spTgt spid="38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200"/>
                                        <p:tgtEl>
                                          <p:spTgt spid="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sp>
        <p:nvSpPr>
          <p:cNvPr id="256" name="Shape 256"/>
          <p:cNvSpPr txBox="1"/>
          <p:nvPr>
            <p:ph type="ctrTitle"/>
          </p:nvPr>
        </p:nvSpPr>
        <p:spPr>
          <a:xfrm>
            <a:off x="530699" y="1677575"/>
            <a:ext cx="4965300" cy="1478100"/>
          </a:xfrm>
          <a:prstGeom prst="rect">
            <a:avLst/>
          </a:prstGeom>
        </p:spPr>
        <p:txBody>
          <a:bodyPr anchorCtr="0" anchor="b" bIns="91425" lIns="91425" rIns="91425" tIns="91425">
            <a:noAutofit/>
          </a:bodyPr>
          <a:lstStyle/>
          <a:p>
            <a:pPr lvl="0">
              <a:spcBef>
                <a:spcPts val="0"/>
              </a:spcBef>
              <a:buNone/>
            </a:pPr>
            <a:r>
              <a:rPr lang="en"/>
              <a:t>Introduction to the </a:t>
            </a:r>
          </a:p>
          <a:p>
            <a:pPr lvl="0">
              <a:spcBef>
                <a:spcPts val="0"/>
              </a:spcBef>
              <a:buNone/>
            </a:pPr>
            <a:r>
              <a:rPr lang="en"/>
              <a:t>Google Cloud Platform</a:t>
            </a:r>
          </a:p>
        </p:txBody>
      </p:sp>
      <p:sp>
        <p:nvSpPr>
          <p:cNvPr id="257" name="Shape 257"/>
          <p:cNvSpPr txBox="1"/>
          <p:nvPr>
            <p:ph idx="1" type="subTitle"/>
          </p:nvPr>
        </p:nvSpPr>
        <p:spPr>
          <a:xfrm>
            <a:off x="534827" y="3136775"/>
            <a:ext cx="5848800" cy="1111200"/>
          </a:xfrm>
          <a:prstGeom prst="rect">
            <a:avLst/>
          </a:prstGeom>
        </p:spPr>
        <p:txBody>
          <a:bodyPr anchorCtr="0" anchor="t" bIns="91425" lIns="91425" rIns="91425" tIns="91425">
            <a:noAutofit/>
          </a:bodyPr>
          <a:lstStyle/>
          <a:p>
            <a:pPr lvl="0">
              <a:spcBef>
                <a:spcPts val="0"/>
              </a:spcBef>
              <a:buClr>
                <a:schemeClr val="dk1"/>
              </a:buClr>
              <a:buSzPct val="52380"/>
              <a:buFont typeface="Arial"/>
              <a:buNone/>
            </a:pPr>
            <a:r>
              <a:rPr lang="en"/>
              <a:t>A Guide to the </a:t>
            </a:r>
            <a:r>
              <a:rPr lang="en"/>
              <a:t>GCP</a:t>
            </a:r>
          </a:p>
          <a:p>
            <a:pPr lvl="0">
              <a:spcBef>
                <a:spcPts val="0"/>
              </a:spcBef>
              <a:buClr>
                <a:schemeClr val="dk1"/>
              </a:buClr>
              <a:buSzPct val="52380"/>
              <a:buFont typeface="Arial"/>
              <a:buNone/>
            </a:pPr>
            <a:r>
              <a:t/>
            </a:r>
            <a:endParaRPr/>
          </a:p>
          <a:p>
            <a:pPr lvl="0">
              <a:spcBef>
                <a:spcPts val="0"/>
              </a:spcBef>
              <a:buClr>
                <a:schemeClr val="dk1"/>
              </a:buClr>
              <a:buSzPct val="52380"/>
              <a:buFont typeface="Arial"/>
              <a:buNone/>
            </a:pPr>
            <a:r>
              <a:rPr lang="en"/>
              <a:t>David Mehi</a:t>
            </a:r>
          </a:p>
          <a:p>
            <a:pPr lvl="0">
              <a:spcBef>
                <a:spcPts val="0"/>
              </a:spcBef>
              <a:buClr>
                <a:schemeClr val="dk1"/>
              </a:buClr>
              <a:buSzPct val="52380"/>
              <a:buFont typeface="Arial"/>
              <a:buNone/>
            </a:pPr>
            <a:r>
              <a:rPr lang="en"/>
              <a:t>davidmehi@google.com</a:t>
            </a:r>
          </a:p>
          <a:p>
            <a:pPr lvl="0">
              <a:spcBef>
                <a:spcPts val="0"/>
              </a:spcBef>
              <a:buClr>
                <a:schemeClr val="dk1"/>
              </a:buClr>
              <a:buSzPct val="52380"/>
              <a:buFont typeface="Arial"/>
              <a:buNone/>
            </a:pPr>
            <a:r>
              <a:rPr lang="en"/>
              <a:t>@DavidMehi</a:t>
            </a:r>
          </a:p>
        </p:txBody>
      </p:sp>
      <p:sp>
        <p:nvSpPr>
          <p:cNvPr id="258" name="Shape 258"/>
          <p:cNvSpPr txBox="1"/>
          <p:nvPr/>
        </p:nvSpPr>
        <p:spPr>
          <a:xfrm>
            <a:off x="7939850" y="4627775"/>
            <a:ext cx="1062900" cy="397200"/>
          </a:xfrm>
          <a:prstGeom prst="rect">
            <a:avLst/>
          </a:prstGeom>
          <a:noFill/>
          <a:ln>
            <a:noFill/>
          </a:ln>
        </p:spPr>
        <p:txBody>
          <a:bodyPr anchorCtr="0" anchor="t" bIns="91425" lIns="91425" rIns="91425" tIns="91425">
            <a:noAutofit/>
          </a:bodyPr>
          <a:lstStyle/>
          <a:p>
            <a:pPr lvl="0" rtl="0">
              <a:spcBef>
                <a:spcPts val="0"/>
              </a:spcBef>
              <a:buNone/>
            </a:pPr>
            <a:r>
              <a:rPr lang="en">
                <a:solidFill>
                  <a:schemeClr val="accent5"/>
                </a:solidFill>
                <a:latin typeface="Roboto Condensed"/>
                <a:ea typeface="Roboto Condensed"/>
                <a:cs typeface="Roboto Condensed"/>
                <a:sym typeface="Roboto Condensed"/>
              </a:rPr>
              <a:t>@davidmehi</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392" name="Shape 392"/>
        <p:cNvGrpSpPr/>
        <p:nvPr/>
      </p:nvGrpSpPr>
      <p:grpSpPr>
        <a:xfrm>
          <a:off x="0" y="0"/>
          <a:ext cx="0" cy="0"/>
          <a:chOff x="0" y="0"/>
          <a:chExt cx="0" cy="0"/>
        </a:xfrm>
      </p:grpSpPr>
      <p:sp>
        <p:nvSpPr>
          <p:cNvPr id="393" name="Shape 393"/>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Kubernetes</a:t>
            </a:r>
          </a:p>
        </p:txBody>
      </p:sp>
      <p:pic>
        <p:nvPicPr>
          <p:cNvPr descr="icon_server_grey.png" id="394" name="Shape 394"/>
          <p:cNvPicPr preferRelativeResize="0"/>
          <p:nvPr/>
        </p:nvPicPr>
        <p:blipFill>
          <a:blip r:embed="rId3">
            <a:alphaModFix/>
          </a:blip>
          <a:stretch>
            <a:fillRect/>
          </a:stretch>
        </p:blipFill>
        <p:spPr>
          <a:xfrm>
            <a:off x="671883" y="2918827"/>
            <a:ext cx="1525109" cy="510197"/>
          </a:xfrm>
          <a:prstGeom prst="rect">
            <a:avLst/>
          </a:prstGeom>
          <a:noFill/>
          <a:ln>
            <a:noFill/>
          </a:ln>
        </p:spPr>
      </p:pic>
      <p:pic>
        <p:nvPicPr>
          <p:cNvPr descr="icon_server_grey.png" id="395" name="Shape 395"/>
          <p:cNvPicPr preferRelativeResize="0"/>
          <p:nvPr/>
        </p:nvPicPr>
        <p:blipFill>
          <a:blip r:embed="rId3">
            <a:alphaModFix/>
          </a:blip>
          <a:stretch>
            <a:fillRect/>
          </a:stretch>
        </p:blipFill>
        <p:spPr>
          <a:xfrm>
            <a:off x="2848128" y="2918827"/>
            <a:ext cx="1525109" cy="510197"/>
          </a:xfrm>
          <a:prstGeom prst="rect">
            <a:avLst/>
          </a:prstGeom>
          <a:noFill/>
          <a:ln>
            <a:noFill/>
          </a:ln>
        </p:spPr>
      </p:pic>
      <p:pic>
        <p:nvPicPr>
          <p:cNvPr descr="icon_server_grey.png" id="396" name="Shape 396"/>
          <p:cNvPicPr preferRelativeResize="0"/>
          <p:nvPr/>
        </p:nvPicPr>
        <p:blipFill>
          <a:blip r:embed="rId3">
            <a:alphaModFix/>
          </a:blip>
          <a:stretch>
            <a:fillRect/>
          </a:stretch>
        </p:blipFill>
        <p:spPr>
          <a:xfrm>
            <a:off x="5024373" y="2918827"/>
            <a:ext cx="1525109" cy="510197"/>
          </a:xfrm>
          <a:prstGeom prst="rect">
            <a:avLst/>
          </a:prstGeom>
          <a:noFill/>
          <a:ln>
            <a:noFill/>
          </a:ln>
        </p:spPr>
      </p:pic>
      <p:pic>
        <p:nvPicPr>
          <p:cNvPr descr="icon_server_grey.png" id="397" name="Shape 397"/>
          <p:cNvPicPr preferRelativeResize="0"/>
          <p:nvPr/>
        </p:nvPicPr>
        <p:blipFill>
          <a:blip r:embed="rId3">
            <a:alphaModFix/>
          </a:blip>
          <a:stretch>
            <a:fillRect/>
          </a:stretch>
        </p:blipFill>
        <p:spPr>
          <a:xfrm>
            <a:off x="2848128" y="1603275"/>
            <a:ext cx="1525109" cy="510197"/>
          </a:xfrm>
          <a:prstGeom prst="rect">
            <a:avLst/>
          </a:prstGeom>
          <a:noFill/>
          <a:ln>
            <a:noFill/>
          </a:ln>
        </p:spPr>
      </p:pic>
      <p:pic>
        <p:nvPicPr>
          <p:cNvPr descr="kubernetes-logo.png" id="398" name="Shape 398"/>
          <p:cNvPicPr preferRelativeResize="0"/>
          <p:nvPr/>
        </p:nvPicPr>
        <p:blipFill rotWithShape="1">
          <a:blip r:embed="rId4">
            <a:alphaModFix/>
          </a:blip>
          <a:srcRect b="3660" l="0" r="0" t="3669"/>
          <a:stretch/>
        </p:blipFill>
        <p:spPr>
          <a:xfrm>
            <a:off x="2982587" y="1721951"/>
            <a:ext cx="303299" cy="272700"/>
          </a:xfrm>
          <a:prstGeom prst="rect">
            <a:avLst/>
          </a:prstGeom>
          <a:noFill/>
          <a:ln>
            <a:noFill/>
          </a:ln>
        </p:spPr>
      </p:pic>
      <p:pic>
        <p:nvPicPr>
          <p:cNvPr descr="kubernetes-logo.png" id="399" name="Shape 399"/>
          <p:cNvPicPr preferRelativeResize="0"/>
          <p:nvPr/>
        </p:nvPicPr>
        <p:blipFill rotWithShape="1">
          <a:blip r:embed="rId4">
            <a:alphaModFix/>
          </a:blip>
          <a:srcRect b="3660" l="0" r="0" t="3669"/>
          <a:stretch/>
        </p:blipFill>
        <p:spPr>
          <a:xfrm>
            <a:off x="2982587" y="3037524"/>
            <a:ext cx="303299" cy="272700"/>
          </a:xfrm>
          <a:prstGeom prst="rect">
            <a:avLst/>
          </a:prstGeom>
          <a:noFill/>
          <a:ln>
            <a:noFill/>
          </a:ln>
        </p:spPr>
      </p:pic>
      <p:pic>
        <p:nvPicPr>
          <p:cNvPr descr="kubernetes-logo.png" id="400" name="Shape 400"/>
          <p:cNvPicPr preferRelativeResize="0"/>
          <p:nvPr/>
        </p:nvPicPr>
        <p:blipFill rotWithShape="1">
          <a:blip r:embed="rId4">
            <a:alphaModFix/>
          </a:blip>
          <a:srcRect b="3660" l="0" r="0" t="3669"/>
          <a:stretch/>
        </p:blipFill>
        <p:spPr>
          <a:xfrm>
            <a:off x="5153480" y="3037544"/>
            <a:ext cx="303300" cy="272700"/>
          </a:xfrm>
          <a:prstGeom prst="rect">
            <a:avLst/>
          </a:prstGeom>
          <a:noFill/>
          <a:ln>
            <a:noFill/>
          </a:ln>
        </p:spPr>
      </p:pic>
      <p:pic>
        <p:nvPicPr>
          <p:cNvPr descr="kubernetes-logo.png" id="401" name="Shape 401"/>
          <p:cNvPicPr preferRelativeResize="0"/>
          <p:nvPr/>
        </p:nvPicPr>
        <p:blipFill rotWithShape="1">
          <a:blip r:embed="rId4">
            <a:alphaModFix/>
          </a:blip>
          <a:srcRect b="3660" l="0" r="0" t="3669"/>
          <a:stretch/>
        </p:blipFill>
        <p:spPr>
          <a:xfrm>
            <a:off x="811694" y="3037544"/>
            <a:ext cx="303300" cy="272700"/>
          </a:xfrm>
          <a:prstGeom prst="rect">
            <a:avLst/>
          </a:prstGeom>
          <a:noFill/>
          <a:ln>
            <a:noFill/>
          </a:ln>
        </p:spPr>
      </p:pic>
      <p:cxnSp>
        <p:nvCxnSpPr>
          <p:cNvPr id="402" name="Shape 402"/>
          <p:cNvCxnSpPr>
            <a:stCxn id="397" idx="2"/>
            <a:endCxn id="395" idx="0"/>
          </p:cNvCxnSpPr>
          <p:nvPr/>
        </p:nvCxnSpPr>
        <p:spPr>
          <a:xfrm>
            <a:off x="3610683" y="2113472"/>
            <a:ext cx="0" cy="805500"/>
          </a:xfrm>
          <a:prstGeom prst="straightConnector1">
            <a:avLst/>
          </a:prstGeom>
          <a:noFill/>
          <a:ln cap="flat" cmpd="sng" w="9525">
            <a:solidFill>
              <a:srgbClr val="4285F4"/>
            </a:solidFill>
            <a:prstDash val="solid"/>
            <a:round/>
            <a:headEnd len="lg" w="lg" type="none"/>
            <a:tailEnd len="lg" w="lg" type="none"/>
          </a:ln>
        </p:spPr>
      </p:cxnSp>
      <p:cxnSp>
        <p:nvCxnSpPr>
          <p:cNvPr id="403" name="Shape 403"/>
          <p:cNvCxnSpPr>
            <a:stCxn id="397" idx="3"/>
            <a:endCxn id="396" idx="0"/>
          </p:cNvCxnSpPr>
          <p:nvPr/>
        </p:nvCxnSpPr>
        <p:spPr>
          <a:xfrm>
            <a:off x="4373238" y="1858373"/>
            <a:ext cx="1413600" cy="1060500"/>
          </a:xfrm>
          <a:prstGeom prst="bentConnector2">
            <a:avLst/>
          </a:prstGeom>
          <a:noFill/>
          <a:ln cap="flat" cmpd="sng" w="9525">
            <a:solidFill>
              <a:srgbClr val="4285F4"/>
            </a:solidFill>
            <a:prstDash val="solid"/>
            <a:round/>
            <a:headEnd len="med" w="med" type="none"/>
            <a:tailEnd len="med" w="med" type="none"/>
          </a:ln>
        </p:spPr>
      </p:cxnSp>
      <p:cxnSp>
        <p:nvCxnSpPr>
          <p:cNvPr id="404" name="Shape 404"/>
          <p:cNvCxnSpPr>
            <a:stCxn id="397" idx="1"/>
            <a:endCxn id="394" idx="0"/>
          </p:cNvCxnSpPr>
          <p:nvPr/>
        </p:nvCxnSpPr>
        <p:spPr>
          <a:xfrm flipH="1">
            <a:off x="1434528" y="1858373"/>
            <a:ext cx="1413600" cy="1060500"/>
          </a:xfrm>
          <a:prstGeom prst="bentConnector2">
            <a:avLst/>
          </a:prstGeom>
          <a:noFill/>
          <a:ln cap="flat" cmpd="sng" w="9525">
            <a:solidFill>
              <a:srgbClr val="4285F4"/>
            </a:solidFill>
            <a:prstDash val="solid"/>
            <a:round/>
            <a:headEnd len="lg" w="lg" type="none"/>
            <a:tailEnd len="lg" w="lg" type="none"/>
          </a:ln>
        </p:spPr>
      </p:cxnSp>
      <p:cxnSp>
        <p:nvCxnSpPr>
          <p:cNvPr id="405" name="Shape 405"/>
          <p:cNvCxnSpPr>
            <a:stCxn id="394" idx="3"/>
            <a:endCxn id="395" idx="1"/>
          </p:cNvCxnSpPr>
          <p:nvPr/>
        </p:nvCxnSpPr>
        <p:spPr>
          <a:xfrm>
            <a:off x="2196993" y="3173926"/>
            <a:ext cx="651000" cy="0"/>
          </a:xfrm>
          <a:prstGeom prst="straightConnector1">
            <a:avLst/>
          </a:prstGeom>
          <a:noFill/>
          <a:ln cap="flat" cmpd="sng" w="9525">
            <a:solidFill>
              <a:srgbClr val="4285F4"/>
            </a:solidFill>
            <a:prstDash val="solid"/>
            <a:round/>
            <a:headEnd len="lg" w="lg" type="none"/>
            <a:tailEnd len="lg" w="lg" type="none"/>
          </a:ln>
        </p:spPr>
      </p:cxnSp>
      <p:cxnSp>
        <p:nvCxnSpPr>
          <p:cNvPr id="406" name="Shape 406"/>
          <p:cNvCxnSpPr>
            <a:stCxn id="395" idx="3"/>
            <a:endCxn id="396" idx="1"/>
          </p:cNvCxnSpPr>
          <p:nvPr/>
        </p:nvCxnSpPr>
        <p:spPr>
          <a:xfrm>
            <a:off x="4373238" y="3173926"/>
            <a:ext cx="651000" cy="0"/>
          </a:xfrm>
          <a:prstGeom prst="straightConnector1">
            <a:avLst/>
          </a:prstGeom>
          <a:noFill/>
          <a:ln cap="flat" cmpd="sng" w="9525">
            <a:solidFill>
              <a:srgbClr val="4285F4"/>
            </a:solidFill>
            <a:prstDash val="solid"/>
            <a:round/>
            <a:headEnd len="lg" w="lg" type="none"/>
            <a:tailEnd len="lg" w="lg" type="none"/>
          </a:ln>
        </p:spPr>
      </p:cxnSp>
      <p:grpSp>
        <p:nvGrpSpPr>
          <p:cNvPr id="407" name="Shape 407"/>
          <p:cNvGrpSpPr/>
          <p:nvPr/>
        </p:nvGrpSpPr>
        <p:grpSpPr>
          <a:xfrm>
            <a:off x="1642112" y="3528550"/>
            <a:ext cx="773399" cy="385200"/>
            <a:chOff x="940706" y="528421"/>
            <a:chExt cx="773399" cy="385199"/>
          </a:xfrm>
        </p:grpSpPr>
        <p:sp>
          <p:nvSpPr>
            <p:cNvPr id="408" name="Shape 408"/>
            <p:cNvSpPr/>
            <p:nvPr/>
          </p:nvSpPr>
          <p:spPr>
            <a:xfrm>
              <a:off x="940706" y="528421"/>
              <a:ext cx="773399" cy="385199"/>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rIns="45700" tIns="36575">
              <a:noAutofit/>
            </a:bodyPr>
            <a:lstStyle/>
            <a:p>
              <a:pPr indent="0" lvl="0" marL="0" marR="0" rtl="0" algn="l">
                <a:lnSpc>
                  <a:spcPct val="100000"/>
                </a:lnSpc>
                <a:spcBef>
                  <a:spcPts val="0"/>
                </a:spcBef>
                <a:spcAft>
                  <a:spcPts val="0"/>
                </a:spcAft>
                <a:buClr>
                  <a:srgbClr val="000000"/>
                </a:buClr>
                <a:buSzPct val="25000"/>
                <a:buFont typeface="Roboto"/>
                <a:buNone/>
              </a:pPr>
              <a:r>
                <a:rPr lang="en" sz="700">
                  <a:solidFill>
                    <a:srgbClr val="212121"/>
                  </a:solidFill>
                  <a:latin typeface="Roboto"/>
                  <a:ea typeface="Roboto"/>
                  <a:cs typeface="Roboto"/>
                  <a:sym typeface="Roboto"/>
                </a:rPr>
                <a:t>DNS Server</a:t>
              </a:r>
            </a:p>
          </p:txBody>
        </p:sp>
        <p:pic>
          <p:nvPicPr>
            <p:cNvPr id="409" name="Shape 409"/>
            <p:cNvPicPr preferRelativeResize="0"/>
            <p:nvPr/>
          </p:nvPicPr>
          <p:blipFill rotWithShape="1">
            <a:blip r:embed="rId5">
              <a:alphaModFix/>
            </a:blip>
            <a:srcRect b="0" l="0" r="0" t="0"/>
            <a:stretch/>
          </p:blipFill>
          <p:spPr>
            <a:xfrm>
              <a:off x="989190" y="619499"/>
              <a:ext cx="203100" cy="203100"/>
            </a:xfrm>
            <a:prstGeom prst="rect">
              <a:avLst/>
            </a:prstGeom>
            <a:noFill/>
            <a:ln>
              <a:noFill/>
            </a:ln>
          </p:spPr>
        </p:pic>
      </p:grpSp>
      <p:grpSp>
        <p:nvGrpSpPr>
          <p:cNvPr id="410" name="Shape 410"/>
          <p:cNvGrpSpPr/>
          <p:nvPr/>
        </p:nvGrpSpPr>
        <p:grpSpPr>
          <a:xfrm>
            <a:off x="3814512" y="3528550"/>
            <a:ext cx="773400" cy="385200"/>
            <a:chOff x="940689" y="580738"/>
            <a:chExt cx="773400" cy="385199"/>
          </a:xfrm>
        </p:grpSpPr>
        <p:sp>
          <p:nvSpPr>
            <p:cNvPr id="411" name="Shape 411"/>
            <p:cNvSpPr/>
            <p:nvPr/>
          </p:nvSpPr>
          <p:spPr>
            <a:xfrm>
              <a:off x="940689" y="580738"/>
              <a:ext cx="773400" cy="385199"/>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91425" lIns="292600" rIns="45700" tIns="82275">
              <a:noAutofit/>
            </a:bodyPr>
            <a:lstStyle/>
            <a:p>
              <a:pPr indent="0" lvl="0" marL="0" marR="0" rtl="0" algn="l">
                <a:lnSpc>
                  <a:spcPct val="114285"/>
                </a:lnSpc>
                <a:spcBef>
                  <a:spcPts val="0"/>
                </a:spcBef>
                <a:spcAft>
                  <a:spcPts val="0"/>
                </a:spcAft>
                <a:buClr>
                  <a:srgbClr val="000000"/>
                </a:buClr>
                <a:buSzPct val="25000"/>
                <a:buFont typeface="Roboto"/>
                <a:buNone/>
              </a:pPr>
              <a:r>
                <a:rPr b="0" i="0" lang="en" sz="700" u="none" cap="none" strike="noStrike">
                  <a:solidFill>
                    <a:srgbClr val="212121"/>
                  </a:solidFill>
                  <a:latin typeface="Roboto"/>
                  <a:ea typeface="Roboto"/>
                  <a:cs typeface="Roboto"/>
                  <a:sym typeface="Roboto"/>
                </a:rPr>
                <a:t>Log</a:t>
              </a:r>
              <a:r>
                <a:rPr lang="en" sz="700">
                  <a:solidFill>
                    <a:srgbClr val="212121"/>
                  </a:solidFill>
                  <a:latin typeface="Roboto"/>
                  <a:ea typeface="Roboto"/>
                  <a:cs typeface="Roboto"/>
                  <a:sym typeface="Roboto"/>
                </a:rPr>
                <a:t>ging</a:t>
              </a:r>
            </a:p>
          </p:txBody>
        </p:sp>
        <p:pic>
          <p:nvPicPr>
            <p:cNvPr id="412" name="Shape 412"/>
            <p:cNvPicPr preferRelativeResize="0"/>
            <p:nvPr/>
          </p:nvPicPr>
          <p:blipFill rotWithShape="1">
            <a:blip r:embed="rId6">
              <a:alphaModFix/>
            </a:blip>
            <a:srcRect b="0" l="0" r="0" t="0"/>
            <a:stretch/>
          </p:blipFill>
          <p:spPr>
            <a:xfrm>
              <a:off x="981015" y="671799"/>
              <a:ext cx="203100" cy="203100"/>
            </a:xfrm>
            <a:prstGeom prst="rect">
              <a:avLst/>
            </a:prstGeom>
            <a:noFill/>
            <a:ln>
              <a:noFill/>
            </a:ln>
          </p:spPr>
        </p:pic>
      </p:grpSp>
      <p:grpSp>
        <p:nvGrpSpPr>
          <p:cNvPr id="413" name="Shape 413"/>
          <p:cNvGrpSpPr/>
          <p:nvPr/>
        </p:nvGrpSpPr>
        <p:grpSpPr>
          <a:xfrm>
            <a:off x="2728300" y="3528550"/>
            <a:ext cx="773400" cy="385200"/>
            <a:chOff x="940693" y="543898"/>
            <a:chExt cx="773400" cy="385200"/>
          </a:xfrm>
        </p:grpSpPr>
        <p:sp>
          <p:nvSpPr>
            <p:cNvPr id="414" name="Shape 414"/>
            <p:cNvSpPr/>
            <p:nvPr/>
          </p:nvSpPr>
          <p:spPr>
            <a:xfrm>
              <a:off x="940693" y="543898"/>
              <a:ext cx="773400" cy="3852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91425" lIns="292600" rIns="45700" tIns="82275">
              <a:noAutofit/>
            </a:bodyPr>
            <a:lstStyle/>
            <a:p>
              <a:pPr indent="0" lvl="0" marL="0" marR="0" rtl="0" algn="l">
                <a:lnSpc>
                  <a:spcPct val="114285"/>
                </a:lnSpc>
                <a:spcBef>
                  <a:spcPts val="0"/>
                </a:spcBef>
                <a:spcAft>
                  <a:spcPts val="0"/>
                </a:spcAft>
                <a:buClr>
                  <a:srgbClr val="000000"/>
                </a:buClr>
                <a:buSzPct val="25000"/>
                <a:buFont typeface="Roboto"/>
                <a:buNone/>
              </a:pPr>
              <a:r>
                <a:rPr b="0" i="0" lang="en" sz="700" u="none" cap="none" strike="noStrike">
                  <a:solidFill>
                    <a:srgbClr val="212121"/>
                  </a:solidFill>
                  <a:latin typeface="Roboto"/>
                  <a:ea typeface="Roboto"/>
                  <a:cs typeface="Roboto"/>
                  <a:sym typeface="Roboto"/>
                </a:rPr>
                <a:t>Service Discovery</a:t>
              </a:r>
            </a:p>
          </p:txBody>
        </p:sp>
        <p:pic>
          <p:nvPicPr>
            <p:cNvPr id="415" name="Shape 415"/>
            <p:cNvPicPr preferRelativeResize="0"/>
            <p:nvPr/>
          </p:nvPicPr>
          <p:blipFill rotWithShape="1">
            <a:blip r:embed="rId7">
              <a:alphaModFix/>
            </a:blip>
            <a:srcRect b="0" l="0" r="0" t="0"/>
            <a:stretch/>
          </p:blipFill>
          <p:spPr>
            <a:xfrm>
              <a:off x="985090" y="634949"/>
              <a:ext cx="203100" cy="203100"/>
            </a:xfrm>
            <a:prstGeom prst="rect">
              <a:avLst/>
            </a:prstGeom>
            <a:noFill/>
            <a:ln>
              <a:noFill/>
            </a:ln>
          </p:spPr>
        </p:pic>
      </p:grpSp>
      <p:grpSp>
        <p:nvGrpSpPr>
          <p:cNvPr id="416" name="Shape 416"/>
          <p:cNvGrpSpPr/>
          <p:nvPr/>
        </p:nvGrpSpPr>
        <p:grpSpPr>
          <a:xfrm>
            <a:off x="4805862" y="3524375"/>
            <a:ext cx="773400" cy="389375"/>
            <a:chOff x="5193150" y="3846500"/>
            <a:chExt cx="773400" cy="389375"/>
          </a:xfrm>
        </p:grpSpPr>
        <p:grpSp>
          <p:nvGrpSpPr>
            <p:cNvPr id="417" name="Shape 417"/>
            <p:cNvGrpSpPr/>
            <p:nvPr/>
          </p:nvGrpSpPr>
          <p:grpSpPr>
            <a:xfrm>
              <a:off x="5193150" y="3850675"/>
              <a:ext cx="773400" cy="385200"/>
              <a:chOff x="940691" y="580233"/>
              <a:chExt cx="773400" cy="385200"/>
            </a:xfrm>
          </p:grpSpPr>
          <p:sp>
            <p:nvSpPr>
              <p:cNvPr id="418" name="Shape 418"/>
              <p:cNvSpPr/>
              <p:nvPr/>
            </p:nvSpPr>
            <p:spPr>
              <a:xfrm>
                <a:off x="940691" y="580233"/>
                <a:ext cx="773400" cy="3852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rIns="45700" tIns="36575">
                <a:noAutofit/>
              </a:bodyPr>
              <a:lstStyle/>
              <a:p>
                <a:pPr indent="0" lvl="0" marL="0" marR="0" rtl="0" algn="l">
                  <a:lnSpc>
                    <a:spcPct val="100000"/>
                  </a:lnSpc>
                  <a:spcBef>
                    <a:spcPts val="0"/>
                  </a:spcBef>
                  <a:spcAft>
                    <a:spcPts val="0"/>
                  </a:spcAft>
                  <a:buClr>
                    <a:srgbClr val="000000"/>
                  </a:buClr>
                  <a:buSzPct val="25000"/>
                  <a:buFont typeface="Roboto"/>
                  <a:buNone/>
                </a:pPr>
                <a:r>
                  <a:rPr lang="en" sz="700">
                    <a:solidFill>
                      <a:srgbClr val="212121"/>
                    </a:solidFill>
                    <a:latin typeface="Roboto"/>
                    <a:ea typeface="Roboto"/>
                    <a:cs typeface="Roboto"/>
                    <a:sym typeface="Roboto"/>
                  </a:rPr>
                  <a:t>Monitoring</a:t>
                </a:r>
              </a:p>
            </p:txBody>
          </p:sp>
          <p:pic>
            <p:nvPicPr>
              <p:cNvPr id="419" name="Shape 419"/>
              <p:cNvPicPr preferRelativeResize="0"/>
              <p:nvPr/>
            </p:nvPicPr>
            <p:blipFill rotWithShape="1">
              <a:blip r:embed="rId8">
                <a:alphaModFix/>
              </a:blip>
              <a:srcRect b="0" l="0" r="0" t="0"/>
              <a:stretch/>
            </p:blipFill>
            <p:spPr>
              <a:xfrm>
                <a:off x="989190" y="671274"/>
                <a:ext cx="203100" cy="203100"/>
              </a:xfrm>
              <a:prstGeom prst="rect">
                <a:avLst/>
              </a:prstGeom>
              <a:noFill/>
              <a:ln>
                <a:noFill/>
              </a:ln>
            </p:spPr>
          </p:pic>
        </p:grpSp>
        <p:sp>
          <p:nvSpPr>
            <p:cNvPr id="420" name="Shape 420"/>
            <p:cNvSpPr txBox="1"/>
            <p:nvPr/>
          </p:nvSpPr>
          <p:spPr>
            <a:xfrm>
              <a:off x="5224425" y="3846500"/>
              <a:ext cx="200700" cy="203400"/>
            </a:xfrm>
            <a:prstGeom prst="rect">
              <a:avLst/>
            </a:prstGeom>
            <a:noFill/>
            <a:ln>
              <a:noFill/>
            </a:ln>
          </p:spPr>
          <p:txBody>
            <a:bodyPr anchorCtr="0" anchor="t" bIns="91425" lIns="91425" rIns="91425" tIns="91425">
              <a:noAutofit/>
            </a:bodyPr>
            <a:lstStyle/>
            <a:p>
              <a:pPr lvl="0">
                <a:spcBef>
                  <a:spcPts val="0"/>
                </a:spcBef>
                <a:buNone/>
              </a:pPr>
              <a:r>
                <a:rPr lang="en">
                  <a:solidFill>
                    <a:srgbClr val="FFFFFF"/>
                  </a:solidFill>
                  <a:latin typeface="Roboto"/>
                  <a:ea typeface="Roboto"/>
                  <a:cs typeface="Roboto"/>
                  <a:sym typeface="Roboto"/>
                </a:rPr>
                <a:t>!</a:t>
              </a:r>
            </a:p>
          </p:txBody>
        </p:sp>
      </p:grpSp>
      <p:pic>
        <p:nvPicPr>
          <p:cNvPr descr="icon-disk.png" id="421" name="Shape 421"/>
          <p:cNvPicPr preferRelativeResize="0"/>
          <p:nvPr/>
        </p:nvPicPr>
        <p:blipFill>
          <a:blip r:embed="rId9">
            <a:alphaModFix/>
          </a:blip>
          <a:stretch>
            <a:fillRect/>
          </a:stretch>
        </p:blipFill>
        <p:spPr>
          <a:xfrm>
            <a:off x="1642088" y="2555250"/>
            <a:ext cx="303300" cy="404400"/>
          </a:xfrm>
          <a:prstGeom prst="rect">
            <a:avLst/>
          </a:prstGeom>
          <a:noFill/>
          <a:ln>
            <a:noFill/>
          </a:ln>
        </p:spPr>
      </p:pic>
      <p:pic>
        <p:nvPicPr>
          <p:cNvPr descr="icon-disk.png" id="422" name="Shape 422"/>
          <p:cNvPicPr preferRelativeResize="0"/>
          <p:nvPr/>
        </p:nvPicPr>
        <p:blipFill>
          <a:blip r:embed="rId9">
            <a:alphaModFix/>
          </a:blip>
          <a:stretch>
            <a:fillRect/>
          </a:stretch>
        </p:blipFill>
        <p:spPr>
          <a:xfrm>
            <a:off x="3958963" y="2555250"/>
            <a:ext cx="303300" cy="404400"/>
          </a:xfrm>
          <a:prstGeom prst="rect">
            <a:avLst/>
          </a:prstGeom>
          <a:noFill/>
          <a:ln>
            <a:noFill/>
          </a:ln>
        </p:spPr>
      </p:pic>
      <p:pic>
        <p:nvPicPr>
          <p:cNvPr descr="icon-disk.png" id="423" name="Shape 423"/>
          <p:cNvPicPr preferRelativeResize="0"/>
          <p:nvPr/>
        </p:nvPicPr>
        <p:blipFill>
          <a:blip r:embed="rId9">
            <a:alphaModFix/>
          </a:blip>
          <a:stretch>
            <a:fillRect/>
          </a:stretch>
        </p:blipFill>
        <p:spPr>
          <a:xfrm>
            <a:off x="6161638" y="2555250"/>
            <a:ext cx="303300" cy="404400"/>
          </a:xfrm>
          <a:prstGeom prst="rect">
            <a:avLst/>
          </a:prstGeom>
          <a:noFill/>
          <a:ln>
            <a:noFill/>
          </a:ln>
        </p:spPr>
      </p:pic>
      <p:sp>
        <p:nvSpPr>
          <p:cNvPr id="424" name="Shape 424"/>
          <p:cNvSpPr txBox="1"/>
          <p:nvPr/>
        </p:nvSpPr>
        <p:spPr>
          <a:xfrm>
            <a:off x="6941750" y="833000"/>
            <a:ext cx="1917300" cy="3199800"/>
          </a:xfrm>
          <a:prstGeom prst="rect">
            <a:avLst/>
          </a:prstGeom>
          <a:noFill/>
          <a:ln>
            <a:noFill/>
          </a:ln>
        </p:spPr>
        <p:txBody>
          <a:bodyPr anchorCtr="0" anchor="t" bIns="91425" lIns="91425" rIns="91425" tIns="91425">
            <a:noAutofit/>
          </a:bodyPr>
          <a:lstStyle/>
          <a:p>
            <a:pPr lvl="0" rtl="0">
              <a:spcBef>
                <a:spcPts val="0"/>
              </a:spcBef>
              <a:buNone/>
            </a:pPr>
            <a:r>
              <a:rPr lang="en"/>
              <a:t>Still need to:</a:t>
            </a:r>
          </a:p>
          <a:p>
            <a:pPr lvl="0" rtl="0">
              <a:spcBef>
                <a:spcPts val="0"/>
              </a:spcBef>
              <a:buNone/>
            </a:pPr>
            <a:r>
              <a:t/>
            </a:r>
            <a:endParaRPr/>
          </a:p>
          <a:p>
            <a:pPr indent="-228600" lvl="0" marL="457200" rtl="0">
              <a:spcBef>
                <a:spcPts val="0"/>
              </a:spcBef>
              <a:buChar char="●"/>
            </a:pPr>
            <a:r>
              <a:rPr lang="en"/>
              <a:t>Build out nodes</a:t>
            </a:r>
          </a:p>
          <a:p>
            <a:pPr indent="-228600" lvl="0" marL="457200" rtl="0">
              <a:spcBef>
                <a:spcPts val="0"/>
              </a:spcBef>
              <a:buChar char="●"/>
            </a:pPr>
            <a:r>
              <a:rPr lang="en"/>
              <a:t>Install Kubernetes</a:t>
            </a:r>
          </a:p>
          <a:p>
            <a:pPr indent="-228600" lvl="0" marL="457200" rtl="0">
              <a:spcBef>
                <a:spcPts val="0"/>
              </a:spcBef>
              <a:buChar char="●"/>
            </a:pPr>
            <a:r>
              <a:rPr lang="en"/>
              <a:t>Setup network</a:t>
            </a:r>
          </a:p>
          <a:p>
            <a:pPr indent="-228600" lvl="0" marL="457200" rtl="0">
              <a:spcBef>
                <a:spcPts val="0"/>
              </a:spcBef>
              <a:buChar char="●"/>
            </a:pPr>
            <a:r>
              <a:rPr lang="en"/>
              <a:t>Add LBs</a:t>
            </a:r>
          </a:p>
          <a:p>
            <a:pPr indent="-228600" lvl="0" marL="457200" rtl="0">
              <a:spcBef>
                <a:spcPts val="0"/>
              </a:spcBef>
              <a:buChar char="●"/>
            </a:pPr>
            <a:r>
              <a:rPr lang="en"/>
              <a:t>Setup DNS</a:t>
            </a:r>
          </a:p>
          <a:p>
            <a:pPr indent="-228600" lvl="0" marL="457200" rtl="0">
              <a:spcBef>
                <a:spcPts val="0"/>
              </a:spcBef>
              <a:buChar char="●"/>
            </a:pPr>
            <a:r>
              <a:rPr lang="en"/>
              <a:t>Configure logging and monitoring</a:t>
            </a:r>
          </a:p>
          <a:p>
            <a:pPr indent="-228600" lvl="0" marL="457200" rtl="0">
              <a:spcBef>
                <a:spcPts val="0"/>
              </a:spcBef>
              <a:buChar char="●"/>
            </a:pPr>
            <a:r>
              <a:rPr lang="en"/>
              <a:t>Persistent disks</a:t>
            </a:r>
          </a:p>
          <a:p>
            <a:pPr indent="-228600" lvl="0" marL="457200" rtl="0">
              <a:spcBef>
                <a:spcPts val="0"/>
              </a:spcBef>
              <a:buChar char="●"/>
            </a:pPr>
            <a:r>
              <a:rPr lang="en"/>
              <a:t>Kubernetes upgrades</a:t>
            </a:r>
          </a:p>
          <a:p>
            <a:pPr indent="-228600" lvl="0" marL="457200">
              <a:spcBef>
                <a:spcPts val="0"/>
              </a:spcBef>
              <a:buChar char="●"/>
            </a:pPr>
            <a:r>
              <a:rPr lang="en"/>
              <a:t>OS upgrades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par>
                                <p:cTn fill="hold" nodeType="with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par>
                                <p:cTn fill="hold" nodeType="with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par>
                                <p:cTn fill="hold" nodeType="with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par>
                                <p:cTn fill="hold" nodeType="with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28" name="Shape 428"/>
        <p:cNvGrpSpPr/>
        <p:nvPr/>
      </p:nvGrpSpPr>
      <p:grpSpPr>
        <a:xfrm>
          <a:off x="0" y="0"/>
          <a:ext cx="0" cy="0"/>
          <a:chOff x="0" y="0"/>
          <a:chExt cx="0" cy="0"/>
        </a:xfrm>
      </p:grpSpPr>
      <p:sp>
        <p:nvSpPr>
          <p:cNvPr id="429" name="Shape 429"/>
          <p:cNvSpPr/>
          <p:nvPr/>
        </p:nvSpPr>
        <p:spPr>
          <a:xfrm>
            <a:off x="3426225" y="4649875"/>
            <a:ext cx="4307400" cy="4584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430" name="Shape 430"/>
          <p:cNvSpPr/>
          <p:nvPr/>
        </p:nvSpPr>
        <p:spPr>
          <a:xfrm flipH="1">
            <a:off x="4700421" y="4870275"/>
            <a:ext cx="4453800" cy="273300"/>
          </a:xfrm>
          <a:prstGeom prst="rtTriangle">
            <a:avLst/>
          </a:prstGeom>
          <a:solidFill>
            <a:srgbClr val="2269D1"/>
          </a:solidFill>
          <a:ln>
            <a:noFill/>
          </a:ln>
        </p:spPr>
        <p:txBody>
          <a:bodyPr anchorCtr="0" anchor="ctr" bIns="91425" lIns="91425" rIns="91425" tIns="91425">
            <a:noAutofit/>
          </a:bodyPr>
          <a:lstStyle/>
          <a:p>
            <a:pPr lvl="0">
              <a:spcBef>
                <a:spcPts val="0"/>
              </a:spcBef>
              <a:buNone/>
            </a:pPr>
            <a:r>
              <a:t/>
            </a:r>
            <a:endParaRPr/>
          </a:p>
        </p:txBody>
      </p:sp>
      <p:sp>
        <p:nvSpPr>
          <p:cNvPr id="431" name="Shape 431"/>
          <p:cNvSpPr/>
          <p:nvPr/>
        </p:nvSpPr>
        <p:spPr>
          <a:xfrm>
            <a:off x="0" y="4796475"/>
            <a:ext cx="8045400" cy="347100"/>
          </a:xfrm>
          <a:prstGeom prst="rtTriangle">
            <a:avLst/>
          </a:prstGeom>
          <a:solidFill>
            <a:srgbClr val="4285F4"/>
          </a:solidFill>
          <a:ln>
            <a:noFill/>
          </a:ln>
        </p:spPr>
        <p:txBody>
          <a:bodyPr anchorCtr="0" anchor="ctr" bIns="91425" lIns="91425" rIns="91425" tIns="91425">
            <a:noAutofit/>
          </a:bodyPr>
          <a:lstStyle/>
          <a:p>
            <a:pPr lvl="0">
              <a:spcBef>
                <a:spcPts val="0"/>
              </a:spcBef>
              <a:buNone/>
            </a:pPr>
            <a:r>
              <a:t/>
            </a:r>
            <a:endParaRPr/>
          </a:p>
        </p:txBody>
      </p:sp>
      <p:pic>
        <p:nvPicPr>
          <p:cNvPr descr="logo_lockup_cloud_light.png" id="432" name="Shape 432"/>
          <p:cNvPicPr preferRelativeResize="0"/>
          <p:nvPr/>
        </p:nvPicPr>
        <p:blipFill rotWithShape="1">
          <a:blip r:embed="rId3">
            <a:alphaModFix/>
          </a:blip>
          <a:srcRect b="0" l="0" r="0" t="0"/>
          <a:stretch/>
        </p:blipFill>
        <p:spPr>
          <a:xfrm>
            <a:off x="8279425" y="4913738"/>
            <a:ext cx="798600" cy="229825"/>
          </a:xfrm>
          <a:prstGeom prst="rect">
            <a:avLst/>
          </a:prstGeom>
          <a:noFill/>
          <a:ln>
            <a:noFill/>
          </a:ln>
        </p:spPr>
      </p:pic>
      <p:pic>
        <p:nvPicPr>
          <p:cNvPr descr="next_2017_logo_bluebg_wo_gc.png" id="433" name="Shape 433"/>
          <p:cNvPicPr preferRelativeResize="0"/>
          <p:nvPr/>
        </p:nvPicPr>
        <p:blipFill rotWithShape="1">
          <a:blip r:embed="rId4">
            <a:alphaModFix/>
          </a:blip>
          <a:srcRect b="10" l="0" r="0" t="0"/>
          <a:stretch/>
        </p:blipFill>
        <p:spPr>
          <a:xfrm>
            <a:off x="105800" y="4870274"/>
            <a:ext cx="508150" cy="187200"/>
          </a:xfrm>
          <a:prstGeom prst="rect">
            <a:avLst/>
          </a:prstGeom>
          <a:noFill/>
          <a:ln>
            <a:noFill/>
          </a:ln>
        </p:spPr>
      </p:pic>
      <p:grpSp>
        <p:nvGrpSpPr>
          <p:cNvPr id="434" name="Shape 434"/>
          <p:cNvGrpSpPr/>
          <p:nvPr/>
        </p:nvGrpSpPr>
        <p:grpSpPr>
          <a:xfrm>
            <a:off x="1586283" y="1755675"/>
            <a:ext cx="5877599" cy="2310474"/>
            <a:chOff x="1586283" y="1755675"/>
            <a:chExt cx="5877599" cy="2310474"/>
          </a:xfrm>
        </p:grpSpPr>
        <p:pic>
          <p:nvPicPr>
            <p:cNvPr descr="icon_server_grey.png" id="435" name="Shape 435"/>
            <p:cNvPicPr preferRelativeResize="0"/>
            <p:nvPr/>
          </p:nvPicPr>
          <p:blipFill>
            <a:blip r:embed="rId5">
              <a:alphaModFix/>
            </a:blip>
            <a:stretch>
              <a:fillRect/>
            </a:stretch>
          </p:blipFill>
          <p:spPr>
            <a:xfrm>
              <a:off x="1586283" y="3071227"/>
              <a:ext cx="1525109" cy="510197"/>
            </a:xfrm>
            <a:prstGeom prst="rect">
              <a:avLst/>
            </a:prstGeom>
            <a:noFill/>
            <a:ln>
              <a:noFill/>
            </a:ln>
          </p:spPr>
        </p:pic>
        <p:pic>
          <p:nvPicPr>
            <p:cNvPr descr="icon_server_grey.png" id="436" name="Shape 436"/>
            <p:cNvPicPr preferRelativeResize="0"/>
            <p:nvPr/>
          </p:nvPicPr>
          <p:blipFill>
            <a:blip r:embed="rId5">
              <a:alphaModFix/>
            </a:blip>
            <a:stretch>
              <a:fillRect/>
            </a:stretch>
          </p:blipFill>
          <p:spPr>
            <a:xfrm>
              <a:off x="3762528" y="3071227"/>
              <a:ext cx="1525109" cy="510197"/>
            </a:xfrm>
            <a:prstGeom prst="rect">
              <a:avLst/>
            </a:prstGeom>
            <a:noFill/>
            <a:ln>
              <a:noFill/>
            </a:ln>
          </p:spPr>
        </p:pic>
        <p:pic>
          <p:nvPicPr>
            <p:cNvPr descr="icon_server_grey.png" id="437" name="Shape 437"/>
            <p:cNvPicPr preferRelativeResize="0"/>
            <p:nvPr/>
          </p:nvPicPr>
          <p:blipFill>
            <a:blip r:embed="rId5">
              <a:alphaModFix/>
            </a:blip>
            <a:stretch>
              <a:fillRect/>
            </a:stretch>
          </p:blipFill>
          <p:spPr>
            <a:xfrm>
              <a:off x="5938773" y="3071227"/>
              <a:ext cx="1525109" cy="510197"/>
            </a:xfrm>
            <a:prstGeom prst="rect">
              <a:avLst/>
            </a:prstGeom>
            <a:noFill/>
            <a:ln>
              <a:noFill/>
            </a:ln>
          </p:spPr>
        </p:pic>
        <p:pic>
          <p:nvPicPr>
            <p:cNvPr descr="icon_server_grey.png" id="438" name="Shape 438"/>
            <p:cNvPicPr preferRelativeResize="0"/>
            <p:nvPr/>
          </p:nvPicPr>
          <p:blipFill>
            <a:blip r:embed="rId5">
              <a:alphaModFix/>
            </a:blip>
            <a:stretch>
              <a:fillRect/>
            </a:stretch>
          </p:blipFill>
          <p:spPr>
            <a:xfrm>
              <a:off x="3762528" y="1755675"/>
              <a:ext cx="1525109" cy="510197"/>
            </a:xfrm>
            <a:prstGeom prst="rect">
              <a:avLst/>
            </a:prstGeom>
            <a:noFill/>
            <a:ln>
              <a:noFill/>
            </a:ln>
          </p:spPr>
        </p:pic>
        <p:pic>
          <p:nvPicPr>
            <p:cNvPr descr="kubernetes-logo.png" id="439" name="Shape 439"/>
            <p:cNvPicPr preferRelativeResize="0"/>
            <p:nvPr/>
          </p:nvPicPr>
          <p:blipFill rotWithShape="1">
            <a:blip r:embed="rId6">
              <a:alphaModFix/>
            </a:blip>
            <a:srcRect b="3660" l="0" r="0" t="3669"/>
            <a:stretch/>
          </p:blipFill>
          <p:spPr>
            <a:xfrm>
              <a:off x="3896987" y="1874351"/>
              <a:ext cx="303300" cy="272700"/>
            </a:xfrm>
            <a:prstGeom prst="rect">
              <a:avLst/>
            </a:prstGeom>
            <a:noFill/>
            <a:ln>
              <a:noFill/>
            </a:ln>
          </p:spPr>
        </p:pic>
        <p:pic>
          <p:nvPicPr>
            <p:cNvPr descr="kubernetes-logo.png" id="440" name="Shape 440"/>
            <p:cNvPicPr preferRelativeResize="0"/>
            <p:nvPr/>
          </p:nvPicPr>
          <p:blipFill rotWithShape="1">
            <a:blip r:embed="rId6">
              <a:alphaModFix/>
            </a:blip>
            <a:srcRect b="3660" l="0" r="0" t="3669"/>
            <a:stretch/>
          </p:blipFill>
          <p:spPr>
            <a:xfrm>
              <a:off x="3896987" y="3189924"/>
              <a:ext cx="303300" cy="272700"/>
            </a:xfrm>
            <a:prstGeom prst="rect">
              <a:avLst/>
            </a:prstGeom>
            <a:noFill/>
            <a:ln>
              <a:noFill/>
            </a:ln>
          </p:spPr>
        </p:pic>
        <p:pic>
          <p:nvPicPr>
            <p:cNvPr descr="kubernetes-logo.png" id="441" name="Shape 441"/>
            <p:cNvPicPr preferRelativeResize="0"/>
            <p:nvPr/>
          </p:nvPicPr>
          <p:blipFill rotWithShape="1">
            <a:blip r:embed="rId6">
              <a:alphaModFix/>
            </a:blip>
            <a:srcRect b="3660" l="0" r="0" t="3669"/>
            <a:stretch/>
          </p:blipFill>
          <p:spPr>
            <a:xfrm>
              <a:off x="6067880" y="3189944"/>
              <a:ext cx="303300" cy="272700"/>
            </a:xfrm>
            <a:prstGeom prst="rect">
              <a:avLst/>
            </a:prstGeom>
            <a:noFill/>
            <a:ln>
              <a:noFill/>
            </a:ln>
          </p:spPr>
        </p:pic>
        <p:pic>
          <p:nvPicPr>
            <p:cNvPr descr="kubernetes-logo.png" id="442" name="Shape 442"/>
            <p:cNvPicPr preferRelativeResize="0"/>
            <p:nvPr/>
          </p:nvPicPr>
          <p:blipFill rotWithShape="1">
            <a:blip r:embed="rId6">
              <a:alphaModFix/>
            </a:blip>
            <a:srcRect b="3660" l="0" r="0" t="3669"/>
            <a:stretch/>
          </p:blipFill>
          <p:spPr>
            <a:xfrm>
              <a:off x="1726094" y="3189944"/>
              <a:ext cx="303300" cy="272700"/>
            </a:xfrm>
            <a:prstGeom prst="rect">
              <a:avLst/>
            </a:prstGeom>
            <a:noFill/>
            <a:ln>
              <a:noFill/>
            </a:ln>
          </p:spPr>
        </p:pic>
        <p:cxnSp>
          <p:nvCxnSpPr>
            <p:cNvPr id="443" name="Shape 443"/>
            <p:cNvCxnSpPr>
              <a:stCxn id="438" idx="2"/>
              <a:endCxn id="436" idx="0"/>
            </p:cNvCxnSpPr>
            <p:nvPr/>
          </p:nvCxnSpPr>
          <p:spPr>
            <a:xfrm>
              <a:off x="4525083" y="2265872"/>
              <a:ext cx="0" cy="805500"/>
            </a:xfrm>
            <a:prstGeom prst="straightConnector1">
              <a:avLst/>
            </a:prstGeom>
            <a:noFill/>
            <a:ln cap="flat" cmpd="sng" w="9525">
              <a:solidFill>
                <a:srgbClr val="4285F4"/>
              </a:solidFill>
              <a:prstDash val="solid"/>
              <a:round/>
              <a:headEnd len="lg" w="lg" type="none"/>
              <a:tailEnd len="lg" w="lg" type="none"/>
            </a:ln>
          </p:spPr>
        </p:cxnSp>
        <p:cxnSp>
          <p:nvCxnSpPr>
            <p:cNvPr id="444" name="Shape 444"/>
            <p:cNvCxnSpPr>
              <a:stCxn id="438" idx="3"/>
              <a:endCxn id="437" idx="0"/>
            </p:cNvCxnSpPr>
            <p:nvPr/>
          </p:nvCxnSpPr>
          <p:spPr>
            <a:xfrm>
              <a:off x="5287638" y="2010773"/>
              <a:ext cx="1413600" cy="1060500"/>
            </a:xfrm>
            <a:prstGeom prst="bentConnector2">
              <a:avLst/>
            </a:prstGeom>
            <a:noFill/>
            <a:ln cap="flat" cmpd="sng" w="9525">
              <a:solidFill>
                <a:srgbClr val="4285F4"/>
              </a:solidFill>
              <a:prstDash val="solid"/>
              <a:round/>
              <a:headEnd len="med" w="med" type="none"/>
              <a:tailEnd len="med" w="med" type="none"/>
            </a:ln>
          </p:spPr>
        </p:cxnSp>
        <p:cxnSp>
          <p:nvCxnSpPr>
            <p:cNvPr id="445" name="Shape 445"/>
            <p:cNvCxnSpPr>
              <a:stCxn id="438" idx="1"/>
              <a:endCxn id="435" idx="0"/>
            </p:cNvCxnSpPr>
            <p:nvPr/>
          </p:nvCxnSpPr>
          <p:spPr>
            <a:xfrm flipH="1">
              <a:off x="2348928" y="2010773"/>
              <a:ext cx="1413600" cy="1060500"/>
            </a:xfrm>
            <a:prstGeom prst="bentConnector2">
              <a:avLst/>
            </a:prstGeom>
            <a:noFill/>
            <a:ln cap="flat" cmpd="sng" w="9525">
              <a:solidFill>
                <a:srgbClr val="4285F4"/>
              </a:solidFill>
              <a:prstDash val="solid"/>
              <a:round/>
              <a:headEnd len="lg" w="lg" type="none"/>
              <a:tailEnd len="lg" w="lg" type="none"/>
            </a:ln>
          </p:spPr>
        </p:cxnSp>
        <p:cxnSp>
          <p:nvCxnSpPr>
            <p:cNvPr id="446" name="Shape 446"/>
            <p:cNvCxnSpPr>
              <a:stCxn id="435" idx="3"/>
              <a:endCxn id="436" idx="1"/>
            </p:cNvCxnSpPr>
            <p:nvPr/>
          </p:nvCxnSpPr>
          <p:spPr>
            <a:xfrm>
              <a:off x="3111393" y="3326326"/>
              <a:ext cx="650999" cy="0"/>
            </a:xfrm>
            <a:prstGeom prst="straightConnector1">
              <a:avLst/>
            </a:prstGeom>
            <a:noFill/>
            <a:ln cap="flat" cmpd="sng" w="9525">
              <a:solidFill>
                <a:srgbClr val="4285F4"/>
              </a:solidFill>
              <a:prstDash val="solid"/>
              <a:round/>
              <a:headEnd len="lg" w="lg" type="none"/>
              <a:tailEnd len="lg" w="lg" type="none"/>
            </a:ln>
          </p:spPr>
        </p:cxnSp>
        <p:cxnSp>
          <p:nvCxnSpPr>
            <p:cNvPr id="447" name="Shape 447"/>
            <p:cNvCxnSpPr>
              <a:stCxn id="436" idx="3"/>
              <a:endCxn id="437" idx="1"/>
            </p:cNvCxnSpPr>
            <p:nvPr/>
          </p:nvCxnSpPr>
          <p:spPr>
            <a:xfrm>
              <a:off x="5287638" y="3326326"/>
              <a:ext cx="651000" cy="0"/>
            </a:xfrm>
            <a:prstGeom prst="straightConnector1">
              <a:avLst/>
            </a:prstGeom>
            <a:noFill/>
            <a:ln cap="flat" cmpd="sng" w="9525">
              <a:solidFill>
                <a:srgbClr val="4285F4"/>
              </a:solidFill>
              <a:prstDash val="solid"/>
              <a:round/>
              <a:headEnd len="lg" w="lg" type="none"/>
              <a:tailEnd len="lg" w="lg" type="none"/>
            </a:ln>
          </p:spPr>
        </p:cxnSp>
        <p:grpSp>
          <p:nvGrpSpPr>
            <p:cNvPr id="448" name="Shape 448"/>
            <p:cNvGrpSpPr/>
            <p:nvPr/>
          </p:nvGrpSpPr>
          <p:grpSpPr>
            <a:xfrm>
              <a:off x="2556512" y="3680950"/>
              <a:ext cx="773399" cy="385200"/>
              <a:chOff x="940706" y="528421"/>
              <a:chExt cx="773399" cy="385199"/>
            </a:xfrm>
          </p:grpSpPr>
          <p:sp>
            <p:nvSpPr>
              <p:cNvPr id="449" name="Shape 449"/>
              <p:cNvSpPr/>
              <p:nvPr/>
            </p:nvSpPr>
            <p:spPr>
              <a:xfrm>
                <a:off x="940706" y="528421"/>
                <a:ext cx="773399" cy="385199"/>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rIns="45700" tIns="36575">
                <a:noAutofit/>
              </a:bodyPr>
              <a:lstStyle/>
              <a:p>
                <a:pPr indent="0" lvl="0" marL="0" marR="0" rtl="0" algn="l">
                  <a:lnSpc>
                    <a:spcPct val="100000"/>
                  </a:lnSpc>
                  <a:spcBef>
                    <a:spcPts val="0"/>
                  </a:spcBef>
                  <a:spcAft>
                    <a:spcPts val="0"/>
                  </a:spcAft>
                  <a:buClr>
                    <a:srgbClr val="000000"/>
                  </a:buClr>
                  <a:buSzPct val="25000"/>
                  <a:buFont typeface="Roboto"/>
                  <a:buNone/>
                </a:pPr>
                <a:r>
                  <a:rPr lang="en" sz="700">
                    <a:solidFill>
                      <a:srgbClr val="212121"/>
                    </a:solidFill>
                    <a:latin typeface="Roboto"/>
                    <a:ea typeface="Roboto"/>
                    <a:cs typeface="Roboto"/>
                    <a:sym typeface="Roboto"/>
                  </a:rPr>
                  <a:t>DNS Server</a:t>
                </a:r>
              </a:p>
            </p:txBody>
          </p:sp>
          <p:pic>
            <p:nvPicPr>
              <p:cNvPr id="450" name="Shape 450"/>
              <p:cNvPicPr preferRelativeResize="0"/>
              <p:nvPr/>
            </p:nvPicPr>
            <p:blipFill rotWithShape="1">
              <a:blip r:embed="rId7">
                <a:alphaModFix/>
              </a:blip>
              <a:srcRect b="0" l="0" r="0" t="0"/>
              <a:stretch/>
            </p:blipFill>
            <p:spPr>
              <a:xfrm>
                <a:off x="989190" y="619499"/>
                <a:ext cx="203100" cy="203100"/>
              </a:xfrm>
              <a:prstGeom prst="rect">
                <a:avLst/>
              </a:prstGeom>
              <a:noFill/>
              <a:ln>
                <a:noFill/>
              </a:ln>
            </p:spPr>
          </p:pic>
        </p:grpSp>
        <p:grpSp>
          <p:nvGrpSpPr>
            <p:cNvPr id="451" name="Shape 451"/>
            <p:cNvGrpSpPr/>
            <p:nvPr/>
          </p:nvGrpSpPr>
          <p:grpSpPr>
            <a:xfrm>
              <a:off x="4728912" y="3680950"/>
              <a:ext cx="773400" cy="385200"/>
              <a:chOff x="940689" y="580738"/>
              <a:chExt cx="773400" cy="385199"/>
            </a:xfrm>
          </p:grpSpPr>
          <p:sp>
            <p:nvSpPr>
              <p:cNvPr id="452" name="Shape 452"/>
              <p:cNvSpPr/>
              <p:nvPr/>
            </p:nvSpPr>
            <p:spPr>
              <a:xfrm>
                <a:off x="940689" y="580738"/>
                <a:ext cx="773400" cy="385199"/>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91425" lIns="292600" rIns="45700" tIns="82275">
                <a:noAutofit/>
              </a:bodyPr>
              <a:lstStyle/>
              <a:p>
                <a:pPr indent="0" lvl="0" marL="0" marR="0" rtl="0" algn="l">
                  <a:lnSpc>
                    <a:spcPct val="114285"/>
                  </a:lnSpc>
                  <a:spcBef>
                    <a:spcPts val="0"/>
                  </a:spcBef>
                  <a:spcAft>
                    <a:spcPts val="0"/>
                  </a:spcAft>
                  <a:buClr>
                    <a:srgbClr val="000000"/>
                  </a:buClr>
                  <a:buSzPct val="25000"/>
                  <a:buFont typeface="Roboto"/>
                  <a:buNone/>
                </a:pPr>
                <a:r>
                  <a:rPr b="0" i="0" lang="en" sz="700" u="none" cap="none" strike="noStrike">
                    <a:solidFill>
                      <a:srgbClr val="212121"/>
                    </a:solidFill>
                    <a:latin typeface="Roboto"/>
                    <a:ea typeface="Roboto"/>
                    <a:cs typeface="Roboto"/>
                    <a:sym typeface="Roboto"/>
                  </a:rPr>
                  <a:t>Log</a:t>
                </a:r>
                <a:r>
                  <a:rPr lang="en" sz="700">
                    <a:solidFill>
                      <a:srgbClr val="212121"/>
                    </a:solidFill>
                    <a:latin typeface="Roboto"/>
                    <a:ea typeface="Roboto"/>
                    <a:cs typeface="Roboto"/>
                    <a:sym typeface="Roboto"/>
                  </a:rPr>
                  <a:t>ging</a:t>
                </a:r>
              </a:p>
            </p:txBody>
          </p:sp>
          <p:pic>
            <p:nvPicPr>
              <p:cNvPr id="453" name="Shape 453"/>
              <p:cNvPicPr preferRelativeResize="0"/>
              <p:nvPr/>
            </p:nvPicPr>
            <p:blipFill rotWithShape="1">
              <a:blip r:embed="rId8">
                <a:alphaModFix/>
              </a:blip>
              <a:srcRect b="0" l="0" r="0" t="0"/>
              <a:stretch/>
            </p:blipFill>
            <p:spPr>
              <a:xfrm>
                <a:off x="981015" y="671799"/>
                <a:ext cx="203100" cy="203100"/>
              </a:xfrm>
              <a:prstGeom prst="rect">
                <a:avLst/>
              </a:prstGeom>
              <a:noFill/>
              <a:ln>
                <a:noFill/>
              </a:ln>
            </p:spPr>
          </p:pic>
        </p:grpSp>
        <p:grpSp>
          <p:nvGrpSpPr>
            <p:cNvPr id="454" name="Shape 454"/>
            <p:cNvGrpSpPr/>
            <p:nvPr/>
          </p:nvGrpSpPr>
          <p:grpSpPr>
            <a:xfrm>
              <a:off x="3642700" y="3680950"/>
              <a:ext cx="773400" cy="385200"/>
              <a:chOff x="940693" y="543898"/>
              <a:chExt cx="773400" cy="385200"/>
            </a:xfrm>
          </p:grpSpPr>
          <p:sp>
            <p:nvSpPr>
              <p:cNvPr id="455" name="Shape 455"/>
              <p:cNvSpPr/>
              <p:nvPr/>
            </p:nvSpPr>
            <p:spPr>
              <a:xfrm>
                <a:off x="940693" y="543898"/>
                <a:ext cx="773400" cy="3852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91425" lIns="292600" rIns="45700" tIns="82275">
                <a:noAutofit/>
              </a:bodyPr>
              <a:lstStyle/>
              <a:p>
                <a:pPr indent="0" lvl="0" marL="0" marR="0" rtl="0" algn="l">
                  <a:lnSpc>
                    <a:spcPct val="114285"/>
                  </a:lnSpc>
                  <a:spcBef>
                    <a:spcPts val="0"/>
                  </a:spcBef>
                  <a:spcAft>
                    <a:spcPts val="0"/>
                  </a:spcAft>
                  <a:buClr>
                    <a:srgbClr val="000000"/>
                  </a:buClr>
                  <a:buSzPct val="25000"/>
                  <a:buFont typeface="Roboto"/>
                  <a:buNone/>
                </a:pPr>
                <a:r>
                  <a:rPr b="0" i="0" lang="en" sz="700" u="none" cap="none" strike="noStrike">
                    <a:solidFill>
                      <a:srgbClr val="212121"/>
                    </a:solidFill>
                    <a:latin typeface="Roboto"/>
                    <a:ea typeface="Roboto"/>
                    <a:cs typeface="Roboto"/>
                    <a:sym typeface="Roboto"/>
                  </a:rPr>
                  <a:t>Service Discovery</a:t>
                </a:r>
              </a:p>
            </p:txBody>
          </p:sp>
          <p:pic>
            <p:nvPicPr>
              <p:cNvPr id="456" name="Shape 456"/>
              <p:cNvPicPr preferRelativeResize="0"/>
              <p:nvPr/>
            </p:nvPicPr>
            <p:blipFill rotWithShape="1">
              <a:blip r:embed="rId9">
                <a:alphaModFix/>
              </a:blip>
              <a:srcRect b="0" l="0" r="0" t="0"/>
              <a:stretch/>
            </p:blipFill>
            <p:spPr>
              <a:xfrm>
                <a:off x="985090" y="634949"/>
                <a:ext cx="203100" cy="203100"/>
              </a:xfrm>
              <a:prstGeom prst="rect">
                <a:avLst/>
              </a:prstGeom>
              <a:noFill/>
              <a:ln>
                <a:noFill/>
              </a:ln>
            </p:spPr>
          </p:pic>
        </p:grpSp>
        <p:grpSp>
          <p:nvGrpSpPr>
            <p:cNvPr id="457" name="Shape 457"/>
            <p:cNvGrpSpPr/>
            <p:nvPr/>
          </p:nvGrpSpPr>
          <p:grpSpPr>
            <a:xfrm>
              <a:off x="5720262" y="3676775"/>
              <a:ext cx="773400" cy="389375"/>
              <a:chOff x="5193150" y="3846500"/>
              <a:chExt cx="773400" cy="389375"/>
            </a:xfrm>
          </p:grpSpPr>
          <p:grpSp>
            <p:nvGrpSpPr>
              <p:cNvPr id="458" name="Shape 458"/>
              <p:cNvGrpSpPr/>
              <p:nvPr/>
            </p:nvGrpSpPr>
            <p:grpSpPr>
              <a:xfrm>
                <a:off x="5193150" y="3850675"/>
                <a:ext cx="773400" cy="385200"/>
                <a:chOff x="940691" y="580233"/>
                <a:chExt cx="773400" cy="385200"/>
              </a:xfrm>
            </p:grpSpPr>
            <p:sp>
              <p:nvSpPr>
                <p:cNvPr id="459" name="Shape 459"/>
                <p:cNvSpPr/>
                <p:nvPr/>
              </p:nvSpPr>
              <p:spPr>
                <a:xfrm>
                  <a:off x="940691" y="580233"/>
                  <a:ext cx="773400" cy="3852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36575" lIns="292600" rIns="45700" tIns="36575">
                  <a:noAutofit/>
                </a:bodyPr>
                <a:lstStyle/>
                <a:p>
                  <a:pPr indent="0" lvl="0" marL="0" marR="0" rtl="0" algn="l">
                    <a:lnSpc>
                      <a:spcPct val="100000"/>
                    </a:lnSpc>
                    <a:spcBef>
                      <a:spcPts val="0"/>
                    </a:spcBef>
                    <a:spcAft>
                      <a:spcPts val="0"/>
                    </a:spcAft>
                    <a:buClr>
                      <a:srgbClr val="000000"/>
                    </a:buClr>
                    <a:buSzPct val="25000"/>
                    <a:buFont typeface="Roboto"/>
                    <a:buNone/>
                  </a:pPr>
                  <a:r>
                    <a:rPr lang="en" sz="700">
                      <a:solidFill>
                        <a:srgbClr val="212121"/>
                      </a:solidFill>
                      <a:latin typeface="Roboto"/>
                      <a:ea typeface="Roboto"/>
                      <a:cs typeface="Roboto"/>
                      <a:sym typeface="Roboto"/>
                    </a:rPr>
                    <a:t>Monitoring</a:t>
                  </a:r>
                </a:p>
              </p:txBody>
            </p:sp>
            <p:pic>
              <p:nvPicPr>
                <p:cNvPr id="460" name="Shape 460"/>
                <p:cNvPicPr preferRelativeResize="0"/>
                <p:nvPr/>
              </p:nvPicPr>
              <p:blipFill rotWithShape="1">
                <a:blip r:embed="rId10">
                  <a:alphaModFix/>
                </a:blip>
                <a:srcRect b="0" l="0" r="0" t="0"/>
                <a:stretch/>
              </p:blipFill>
              <p:spPr>
                <a:xfrm>
                  <a:off x="989190" y="671274"/>
                  <a:ext cx="203100" cy="203100"/>
                </a:xfrm>
                <a:prstGeom prst="rect">
                  <a:avLst/>
                </a:prstGeom>
                <a:noFill/>
                <a:ln>
                  <a:noFill/>
                </a:ln>
              </p:spPr>
            </p:pic>
          </p:grpSp>
          <p:sp>
            <p:nvSpPr>
              <p:cNvPr id="461" name="Shape 461"/>
              <p:cNvSpPr txBox="1"/>
              <p:nvPr/>
            </p:nvSpPr>
            <p:spPr>
              <a:xfrm>
                <a:off x="5224425" y="3846500"/>
                <a:ext cx="200700" cy="2034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latin typeface="Roboto"/>
                    <a:ea typeface="Roboto"/>
                    <a:cs typeface="Roboto"/>
                    <a:sym typeface="Roboto"/>
                  </a:rPr>
                  <a:t>!</a:t>
                </a:r>
              </a:p>
            </p:txBody>
          </p:sp>
        </p:grpSp>
        <p:pic>
          <p:nvPicPr>
            <p:cNvPr descr="icon-disk.png" id="462" name="Shape 462"/>
            <p:cNvPicPr preferRelativeResize="0"/>
            <p:nvPr/>
          </p:nvPicPr>
          <p:blipFill>
            <a:blip r:embed="rId11">
              <a:alphaModFix/>
            </a:blip>
            <a:stretch>
              <a:fillRect/>
            </a:stretch>
          </p:blipFill>
          <p:spPr>
            <a:xfrm>
              <a:off x="2556488" y="2707650"/>
              <a:ext cx="303300" cy="404400"/>
            </a:xfrm>
            <a:prstGeom prst="rect">
              <a:avLst/>
            </a:prstGeom>
            <a:noFill/>
            <a:ln>
              <a:noFill/>
            </a:ln>
          </p:spPr>
        </p:pic>
        <p:pic>
          <p:nvPicPr>
            <p:cNvPr descr="icon-disk.png" id="463" name="Shape 463"/>
            <p:cNvPicPr preferRelativeResize="0"/>
            <p:nvPr/>
          </p:nvPicPr>
          <p:blipFill>
            <a:blip r:embed="rId11">
              <a:alphaModFix/>
            </a:blip>
            <a:stretch>
              <a:fillRect/>
            </a:stretch>
          </p:blipFill>
          <p:spPr>
            <a:xfrm>
              <a:off x="4873363" y="2707650"/>
              <a:ext cx="303300" cy="404400"/>
            </a:xfrm>
            <a:prstGeom prst="rect">
              <a:avLst/>
            </a:prstGeom>
            <a:noFill/>
            <a:ln>
              <a:noFill/>
            </a:ln>
          </p:spPr>
        </p:pic>
        <p:pic>
          <p:nvPicPr>
            <p:cNvPr descr="icon-disk.png" id="464" name="Shape 464"/>
            <p:cNvPicPr preferRelativeResize="0"/>
            <p:nvPr/>
          </p:nvPicPr>
          <p:blipFill>
            <a:blip r:embed="rId11">
              <a:alphaModFix/>
            </a:blip>
            <a:stretch>
              <a:fillRect/>
            </a:stretch>
          </p:blipFill>
          <p:spPr>
            <a:xfrm>
              <a:off x="7076038" y="2707650"/>
              <a:ext cx="303300" cy="404400"/>
            </a:xfrm>
            <a:prstGeom prst="rect">
              <a:avLst/>
            </a:prstGeom>
            <a:noFill/>
            <a:ln>
              <a:noFill/>
            </a:ln>
          </p:spPr>
        </p:pic>
      </p:grpSp>
      <p:grpSp>
        <p:nvGrpSpPr>
          <p:cNvPr id="465" name="Shape 465"/>
          <p:cNvGrpSpPr/>
          <p:nvPr/>
        </p:nvGrpSpPr>
        <p:grpSpPr>
          <a:xfrm>
            <a:off x="0" y="1314825"/>
            <a:ext cx="9144000" cy="3291300"/>
            <a:chOff x="0" y="1314825"/>
            <a:chExt cx="9144000" cy="3291300"/>
          </a:xfrm>
        </p:grpSpPr>
        <p:sp>
          <p:nvSpPr>
            <p:cNvPr id="466" name="Shape 466"/>
            <p:cNvSpPr/>
            <p:nvPr/>
          </p:nvSpPr>
          <p:spPr>
            <a:xfrm>
              <a:off x="0" y="1314825"/>
              <a:ext cx="9144000" cy="3291300"/>
            </a:xfrm>
            <a:prstGeom prst="rect">
              <a:avLst/>
            </a:prstGeom>
            <a:solidFill>
              <a:srgbClr val="F6F6F6">
                <a:alpha val="81540"/>
              </a:srgbClr>
            </a:solidFill>
            <a:ln>
              <a:noFill/>
            </a:ln>
          </p:spPr>
          <p:txBody>
            <a:bodyPr anchorCtr="0" anchor="ctr" bIns="91425" lIns="91425" rIns="91425" tIns="91425">
              <a:noAutofit/>
            </a:bodyPr>
            <a:lstStyle/>
            <a:p>
              <a:pPr lvl="0">
                <a:spcBef>
                  <a:spcPts val="0"/>
                </a:spcBef>
                <a:buNone/>
              </a:pPr>
              <a:r>
                <a:t/>
              </a:r>
              <a:endParaRPr/>
            </a:p>
          </p:txBody>
        </p:sp>
        <p:pic>
          <p:nvPicPr>
            <p:cNvPr descr="Screen Shot 2017-02-08 at 11.00.13 AM.png" id="467" name="Shape 467"/>
            <p:cNvPicPr preferRelativeResize="0"/>
            <p:nvPr/>
          </p:nvPicPr>
          <p:blipFill rotWithShape="1">
            <a:blip r:embed="rId12">
              <a:alphaModFix/>
            </a:blip>
            <a:srcRect b="61647" l="44314" r="29270" t="15145"/>
            <a:stretch/>
          </p:blipFill>
          <p:spPr>
            <a:xfrm>
              <a:off x="2239865" y="1453325"/>
              <a:ext cx="4664272" cy="2236848"/>
            </a:xfrm>
            <a:prstGeom prst="rect">
              <a:avLst/>
            </a:prstGeom>
            <a:noFill/>
            <a:ln cap="flat" cmpd="sng" w="9525">
              <a:solidFill>
                <a:schemeClr val="accent1"/>
              </a:solidFill>
              <a:prstDash val="solid"/>
              <a:round/>
              <a:headEnd len="med" w="med" type="none"/>
              <a:tailEnd len="med" w="med" type="none"/>
            </a:ln>
          </p:spPr>
        </p:pic>
      </p:grpSp>
      <p:sp>
        <p:nvSpPr>
          <p:cNvPr id="468" name="Shape 468"/>
          <p:cNvSpPr/>
          <p:nvPr/>
        </p:nvSpPr>
        <p:spPr>
          <a:xfrm>
            <a:off x="2627162" y="2932863"/>
            <a:ext cx="1735500" cy="471000"/>
          </a:xfrm>
          <a:prstGeom prst="rect">
            <a:avLst/>
          </a:prstGeom>
          <a:noFill/>
          <a:ln cap="flat" cmpd="sng" w="19050">
            <a:solidFill>
              <a:srgbClr val="4285F4"/>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2" name="Shape 472"/>
        <p:cNvGrpSpPr/>
        <p:nvPr/>
      </p:nvGrpSpPr>
      <p:grpSpPr>
        <a:xfrm>
          <a:off x="0" y="0"/>
          <a:ext cx="0" cy="0"/>
          <a:chOff x="0" y="0"/>
          <a:chExt cx="0" cy="0"/>
        </a:xfrm>
      </p:grpSpPr>
      <p:sp>
        <p:nvSpPr>
          <p:cNvPr id="473" name="Shape 473"/>
          <p:cNvSpPr txBox="1"/>
          <p:nvPr>
            <p:ph type="ctrTitle"/>
          </p:nvPr>
        </p:nvSpPr>
        <p:spPr>
          <a:xfrm>
            <a:off x="530699" y="1379775"/>
            <a:ext cx="4164000" cy="1478100"/>
          </a:xfrm>
          <a:prstGeom prst="rect">
            <a:avLst/>
          </a:prstGeom>
        </p:spPr>
        <p:txBody>
          <a:bodyPr anchorCtr="0" anchor="b" bIns="91425" lIns="91425" rIns="91425" tIns="91425">
            <a:noAutofit/>
          </a:bodyPr>
          <a:lstStyle/>
          <a:p>
            <a:pPr lvl="0" rtl="0">
              <a:spcBef>
                <a:spcPts val="0"/>
              </a:spcBef>
              <a:buNone/>
            </a:pPr>
            <a:r>
              <a:rPr lang="en"/>
              <a:t>Container </a:t>
            </a:r>
            <a:br>
              <a:rPr lang="en"/>
            </a:br>
            <a:r>
              <a:rPr lang="en"/>
              <a:t>Engine demo</a:t>
            </a:r>
          </a:p>
        </p:txBody>
      </p:sp>
      <p:sp>
        <p:nvSpPr>
          <p:cNvPr id="474" name="Shape 474"/>
          <p:cNvSpPr txBox="1"/>
          <p:nvPr>
            <p:ph idx="1" type="subTitle"/>
          </p:nvPr>
        </p:nvSpPr>
        <p:spPr>
          <a:xfrm>
            <a:off x="534824" y="2838975"/>
            <a:ext cx="4164000" cy="1111200"/>
          </a:xfrm>
          <a:prstGeom prst="rect">
            <a:avLst/>
          </a:prstGeom>
        </p:spPr>
        <p:txBody>
          <a:bodyPr anchorCtr="0" anchor="t" bIns="91425" lIns="91425" rIns="91425" tIns="91425">
            <a:noAutofit/>
          </a:bodyPr>
          <a:lstStyle/>
          <a:p>
            <a:pPr lvl="0" rtl="0">
              <a:spcBef>
                <a:spcPts val="0"/>
              </a:spcBef>
              <a:buNone/>
            </a:pPr>
            <a:r>
              <a:rPr lang="en"/>
              <a:t>Launch a few services</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78" name="Shape 478"/>
        <p:cNvGrpSpPr/>
        <p:nvPr/>
      </p:nvGrpSpPr>
      <p:grpSpPr>
        <a:xfrm>
          <a:off x="0" y="0"/>
          <a:ext cx="0" cy="0"/>
          <a:chOff x="0" y="0"/>
          <a:chExt cx="0" cy="0"/>
        </a:xfrm>
      </p:grpSpPr>
      <p:sp>
        <p:nvSpPr>
          <p:cNvPr id="479" name="Shape 479"/>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Containers</a:t>
            </a:r>
          </a:p>
        </p:txBody>
      </p:sp>
      <p:sp>
        <p:nvSpPr>
          <p:cNvPr id="480" name="Shape 480"/>
          <p:cNvSpPr txBox="1"/>
          <p:nvPr>
            <p:ph idx="1" type="body"/>
          </p:nvPr>
        </p:nvSpPr>
        <p:spPr>
          <a:xfrm>
            <a:off x="238675" y="1272375"/>
            <a:ext cx="4151100" cy="29130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rPr lang="en">
                <a:solidFill>
                  <a:schemeClr val="accent1"/>
                </a:solidFill>
              </a:rPr>
              <a:t>Container Engine</a:t>
            </a:r>
          </a:p>
          <a:p>
            <a:pPr indent="-228600" lvl="0" marL="457200" rtl="0">
              <a:spcBef>
                <a:spcPts val="0"/>
              </a:spcBef>
              <a:buChar char="●"/>
            </a:pPr>
            <a:r>
              <a:rPr lang="en"/>
              <a:t>Managed Kubernetes </a:t>
            </a:r>
            <a:br>
              <a:rPr lang="en"/>
            </a:br>
            <a:r>
              <a:rPr lang="en"/>
              <a:t>(Containers as a service)</a:t>
            </a:r>
          </a:p>
          <a:p>
            <a:pPr indent="-228600" lvl="0" marL="457200" rtl="0">
              <a:spcBef>
                <a:spcPts val="0"/>
              </a:spcBef>
              <a:buChar char="●"/>
            </a:pPr>
            <a:r>
              <a:rPr lang="en"/>
              <a:t>Smart defaults for</a:t>
            </a:r>
          </a:p>
          <a:p>
            <a:pPr indent="-228600" lvl="1" marL="914400" rtl="0">
              <a:spcBef>
                <a:spcPts val="0"/>
              </a:spcBef>
            </a:pPr>
            <a:r>
              <a:rPr lang="en"/>
              <a:t>Monitoring </a:t>
            </a:r>
          </a:p>
          <a:p>
            <a:pPr indent="-228600" lvl="1" marL="914400" rtl="0">
              <a:spcBef>
                <a:spcPts val="0"/>
              </a:spcBef>
            </a:pPr>
            <a:r>
              <a:rPr lang="en"/>
              <a:t>Logging </a:t>
            </a:r>
          </a:p>
          <a:p>
            <a:pPr indent="-228600" lvl="1" marL="914400" rtl="0">
              <a:spcBef>
                <a:spcPts val="0"/>
              </a:spcBef>
            </a:pPr>
            <a:r>
              <a:rPr lang="en"/>
              <a:t>DNS </a:t>
            </a:r>
          </a:p>
          <a:p>
            <a:pPr indent="-228600" lvl="1" marL="914400" rtl="0">
              <a:spcBef>
                <a:spcPts val="0"/>
              </a:spcBef>
            </a:pPr>
            <a:r>
              <a:rPr lang="en"/>
              <a:t>Service Discovery</a:t>
            </a:r>
          </a:p>
          <a:p>
            <a:pPr indent="-228600" lvl="0" marL="457200" rtl="0">
              <a:spcBef>
                <a:spcPts val="0"/>
              </a:spcBef>
              <a:buChar char="●"/>
            </a:pPr>
            <a:r>
              <a:rPr lang="en"/>
              <a:t>Auto scaling</a:t>
            </a:r>
          </a:p>
          <a:p>
            <a:pPr lvl="0" rtl="0">
              <a:spcBef>
                <a:spcPts val="0"/>
              </a:spcBef>
              <a:buNone/>
            </a:pPr>
            <a:r>
              <a:t/>
            </a:r>
            <a:endParaRPr/>
          </a:p>
        </p:txBody>
      </p:sp>
      <p:sp>
        <p:nvSpPr>
          <p:cNvPr id="481" name="Shape 481"/>
          <p:cNvSpPr txBox="1"/>
          <p:nvPr>
            <p:ph idx="2" type="body"/>
          </p:nvPr>
        </p:nvSpPr>
        <p:spPr>
          <a:xfrm>
            <a:off x="4757101" y="1272375"/>
            <a:ext cx="3770100" cy="29130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rPr lang="en">
                <a:solidFill>
                  <a:schemeClr val="accent1"/>
                </a:solidFill>
              </a:rPr>
              <a:t>App Engine flexible environment</a:t>
            </a:r>
          </a:p>
          <a:p>
            <a:pPr indent="-228600" lvl="0" marL="457200" rtl="0">
              <a:spcBef>
                <a:spcPts val="0"/>
              </a:spcBef>
              <a:buChar char="●"/>
            </a:pPr>
            <a:r>
              <a:rPr lang="en"/>
              <a:t>Custom Runtime</a:t>
            </a:r>
          </a:p>
          <a:p>
            <a:pPr indent="-228600" lvl="1" marL="914400" rtl="0">
              <a:spcBef>
                <a:spcPts val="0"/>
              </a:spcBef>
            </a:pPr>
            <a:r>
              <a:rPr lang="en"/>
              <a:t>Uses Docker under the covers</a:t>
            </a:r>
          </a:p>
          <a:p>
            <a:pPr indent="-228600" lvl="1" marL="914400" rtl="0">
              <a:spcBef>
                <a:spcPts val="0"/>
              </a:spcBef>
            </a:pPr>
            <a:r>
              <a:rPr lang="en"/>
              <a:t>Bring your own Dockerfile (if you want to)</a:t>
            </a:r>
          </a:p>
          <a:p>
            <a:pPr indent="-228600" lvl="0" marL="457200" rtl="0">
              <a:spcBef>
                <a:spcPts val="0"/>
              </a:spcBef>
              <a:buChar char="●"/>
            </a:pPr>
            <a:r>
              <a:rPr lang="en"/>
              <a:t>Autoscaling</a:t>
            </a:r>
          </a:p>
          <a:p>
            <a:pPr indent="-228600" lvl="0" marL="457200" rtl="0">
              <a:spcBef>
                <a:spcPts val="0"/>
              </a:spcBef>
              <a:buChar char="●"/>
            </a:pPr>
            <a:r>
              <a:rPr lang="en"/>
              <a:t>Given one endpoint per service</a:t>
            </a:r>
          </a:p>
          <a:p>
            <a:pPr lvl="0" rtl="0">
              <a:spcBef>
                <a:spcPts val="0"/>
              </a:spcBef>
              <a:buNone/>
            </a:pPr>
            <a:r>
              <a:t/>
            </a:r>
            <a:endParaRPr/>
          </a:p>
          <a:p>
            <a:pPr lvl="0" rtl="0">
              <a:spcBef>
                <a:spcPts val="0"/>
              </a:spcBef>
              <a:buNone/>
            </a:pPr>
            <a:r>
              <a:t/>
            </a:r>
            <a:endParaRPr/>
          </a:p>
        </p:txBody>
      </p:sp>
      <p:pic>
        <p:nvPicPr>
          <p:cNvPr descr="App-Engine.png" id="482" name="Shape 482"/>
          <p:cNvPicPr preferRelativeResize="0"/>
          <p:nvPr/>
        </p:nvPicPr>
        <p:blipFill rotWithShape="1">
          <a:blip r:embed="rId3">
            <a:alphaModFix/>
          </a:blip>
          <a:srcRect b="5076" l="0" r="0" t="5076"/>
          <a:stretch/>
        </p:blipFill>
        <p:spPr>
          <a:xfrm>
            <a:off x="6149994" y="1231029"/>
            <a:ext cx="984299" cy="885300"/>
          </a:xfrm>
          <a:prstGeom prst="rect">
            <a:avLst/>
          </a:prstGeom>
          <a:noFill/>
          <a:ln>
            <a:noFill/>
          </a:ln>
        </p:spPr>
      </p:pic>
      <p:pic>
        <p:nvPicPr>
          <p:cNvPr descr="Container-Engine.png" id="483" name="Shape 483"/>
          <p:cNvPicPr preferRelativeResize="0"/>
          <p:nvPr/>
        </p:nvPicPr>
        <p:blipFill rotWithShape="1">
          <a:blip r:embed="rId4">
            <a:alphaModFix/>
          </a:blip>
          <a:srcRect b="5076" l="0" r="0" t="5076"/>
          <a:stretch/>
        </p:blipFill>
        <p:spPr>
          <a:xfrm>
            <a:off x="1647422" y="1231029"/>
            <a:ext cx="984300" cy="885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par>
                                <p:cTn fill="hold" nodeType="with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87" name="Shape 487"/>
        <p:cNvGrpSpPr/>
        <p:nvPr/>
      </p:nvGrpSpPr>
      <p:grpSpPr>
        <a:xfrm>
          <a:off x="0" y="0"/>
          <a:ext cx="0" cy="0"/>
          <a:chOff x="0" y="0"/>
          <a:chExt cx="0" cy="0"/>
        </a:xfrm>
      </p:grpSpPr>
      <p:sp>
        <p:nvSpPr>
          <p:cNvPr id="488" name="Shape 488"/>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Containers</a:t>
            </a:r>
          </a:p>
        </p:txBody>
      </p:sp>
      <p:sp>
        <p:nvSpPr>
          <p:cNvPr id="489" name="Shape 489"/>
          <p:cNvSpPr txBox="1"/>
          <p:nvPr>
            <p:ph idx="1" type="body"/>
          </p:nvPr>
        </p:nvSpPr>
        <p:spPr>
          <a:xfrm>
            <a:off x="238675" y="1272375"/>
            <a:ext cx="4151100" cy="29130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lnSpc>
                <a:spcPct val="115000"/>
              </a:lnSpc>
              <a:spcBef>
                <a:spcPts val="0"/>
              </a:spcBef>
              <a:buClr>
                <a:srgbClr val="000000"/>
              </a:buClr>
              <a:buSzPct val="78571"/>
              <a:buNone/>
            </a:pPr>
            <a:r>
              <a:rPr lang="en">
                <a:solidFill>
                  <a:schemeClr val="accent1"/>
                </a:solidFill>
              </a:rPr>
              <a:t>Container Registry</a:t>
            </a:r>
          </a:p>
          <a:p>
            <a:pPr indent="-228600" lvl="0" marL="457200" rtl="0">
              <a:lnSpc>
                <a:spcPct val="115000"/>
              </a:lnSpc>
              <a:spcBef>
                <a:spcPts val="0"/>
              </a:spcBef>
              <a:buClr>
                <a:schemeClr val="hlink"/>
              </a:buClr>
              <a:buChar char="●"/>
            </a:pPr>
            <a:r>
              <a:rPr lang="en">
                <a:solidFill>
                  <a:schemeClr val="hlink"/>
                </a:solidFill>
              </a:rPr>
              <a:t>Container image storage</a:t>
            </a:r>
          </a:p>
          <a:p>
            <a:pPr indent="-228600" lvl="0" marL="457200" rtl="0">
              <a:lnSpc>
                <a:spcPct val="115000"/>
              </a:lnSpc>
              <a:spcBef>
                <a:spcPts val="0"/>
              </a:spcBef>
              <a:buClr>
                <a:schemeClr val="hlink"/>
              </a:buClr>
              <a:buChar char="●"/>
            </a:pPr>
            <a:r>
              <a:rPr lang="en">
                <a:solidFill>
                  <a:schemeClr val="hlink"/>
                </a:solidFill>
              </a:rPr>
              <a:t>Works with </a:t>
            </a:r>
          </a:p>
          <a:p>
            <a:pPr indent="-228600" lvl="1" marL="914400" rtl="0">
              <a:lnSpc>
                <a:spcPct val="115000"/>
              </a:lnSpc>
              <a:spcBef>
                <a:spcPts val="0"/>
              </a:spcBef>
              <a:buClr>
                <a:schemeClr val="hlink"/>
              </a:buClr>
            </a:pPr>
            <a:r>
              <a:rPr lang="en">
                <a:solidFill>
                  <a:schemeClr val="hlink"/>
                </a:solidFill>
              </a:rPr>
              <a:t>GKE (Container Engine)</a:t>
            </a:r>
          </a:p>
          <a:p>
            <a:pPr indent="-228600" lvl="1" marL="914400" rtl="0">
              <a:lnSpc>
                <a:spcPct val="115000"/>
              </a:lnSpc>
              <a:spcBef>
                <a:spcPts val="0"/>
              </a:spcBef>
              <a:buClr>
                <a:schemeClr val="hlink"/>
              </a:buClr>
            </a:pPr>
            <a:r>
              <a:rPr lang="en">
                <a:solidFill>
                  <a:schemeClr val="hlink"/>
                </a:solidFill>
              </a:rPr>
              <a:t>App Engine flexible</a:t>
            </a:r>
          </a:p>
          <a:p>
            <a:pPr indent="-228600" lvl="1" marL="914400" rtl="0">
              <a:lnSpc>
                <a:spcPct val="115000"/>
              </a:lnSpc>
              <a:spcBef>
                <a:spcPts val="0"/>
              </a:spcBef>
              <a:buClr>
                <a:schemeClr val="hlink"/>
              </a:buClr>
            </a:pPr>
            <a:r>
              <a:rPr lang="en">
                <a:solidFill>
                  <a:schemeClr val="hlink"/>
                </a:solidFill>
              </a:rPr>
              <a:t>Docker</a:t>
            </a:r>
          </a:p>
          <a:p>
            <a:pPr lvl="0" rtl="0">
              <a:spcBef>
                <a:spcPts val="0"/>
              </a:spcBef>
              <a:buNone/>
            </a:pPr>
            <a:r>
              <a:t/>
            </a:r>
            <a:endParaRPr>
              <a:solidFill>
                <a:schemeClr val="accent1"/>
              </a:solidFill>
            </a:endParaRPr>
          </a:p>
          <a:p>
            <a:pPr lvl="0" rtl="0">
              <a:spcBef>
                <a:spcPts val="0"/>
              </a:spcBef>
              <a:buNone/>
            </a:pPr>
            <a:r>
              <a:t/>
            </a:r>
            <a:endParaRPr/>
          </a:p>
        </p:txBody>
      </p:sp>
      <p:sp>
        <p:nvSpPr>
          <p:cNvPr id="490" name="Shape 490"/>
          <p:cNvSpPr txBox="1"/>
          <p:nvPr>
            <p:ph idx="2" type="body"/>
          </p:nvPr>
        </p:nvSpPr>
        <p:spPr>
          <a:xfrm>
            <a:off x="4757101" y="1272375"/>
            <a:ext cx="3770100" cy="29130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lnSpc>
                <a:spcPct val="115000"/>
              </a:lnSpc>
              <a:spcBef>
                <a:spcPts val="0"/>
              </a:spcBef>
              <a:buClr>
                <a:srgbClr val="000000"/>
              </a:buClr>
              <a:buSzPct val="78571"/>
              <a:buNone/>
            </a:pPr>
            <a:r>
              <a:rPr lang="en">
                <a:solidFill>
                  <a:schemeClr val="accent1"/>
                </a:solidFill>
              </a:rPr>
              <a:t>Container Builder</a:t>
            </a:r>
          </a:p>
          <a:p>
            <a:pPr indent="-228600" lvl="0" marL="457200" rtl="0">
              <a:lnSpc>
                <a:spcPct val="115000"/>
              </a:lnSpc>
              <a:spcBef>
                <a:spcPts val="0"/>
              </a:spcBef>
              <a:buClr>
                <a:schemeClr val="hlink"/>
              </a:buClr>
              <a:buChar char="●"/>
            </a:pPr>
            <a:r>
              <a:rPr lang="en">
                <a:solidFill>
                  <a:schemeClr val="hlink"/>
                </a:solidFill>
              </a:rPr>
              <a:t>Container building as service</a:t>
            </a:r>
          </a:p>
          <a:p>
            <a:pPr indent="-228600" lvl="0" marL="457200" rtl="0">
              <a:lnSpc>
                <a:spcPct val="115000"/>
              </a:lnSpc>
              <a:spcBef>
                <a:spcPts val="0"/>
              </a:spcBef>
              <a:buClr>
                <a:schemeClr val="hlink"/>
              </a:buClr>
              <a:buChar char="●"/>
            </a:pPr>
            <a:r>
              <a:rPr lang="en">
                <a:solidFill>
                  <a:schemeClr val="hlink"/>
                </a:solidFill>
              </a:rPr>
              <a:t>Build container in the cloud</a:t>
            </a:r>
          </a:p>
          <a:p>
            <a:pPr indent="-228600" lvl="0" marL="457200" rtl="0">
              <a:lnSpc>
                <a:spcPct val="115000"/>
              </a:lnSpc>
              <a:spcBef>
                <a:spcPts val="0"/>
              </a:spcBef>
              <a:buClr>
                <a:schemeClr val="hlink"/>
              </a:buClr>
              <a:buChar char="●"/>
            </a:pPr>
            <a:r>
              <a:rPr lang="en">
                <a:solidFill>
                  <a:schemeClr val="hlink"/>
                </a:solidFill>
              </a:rPr>
              <a:t>Integrates with Container Registry</a:t>
            </a:r>
          </a:p>
          <a:p>
            <a:pPr indent="-228600" lvl="0" marL="457200" rtl="0">
              <a:lnSpc>
                <a:spcPct val="115000"/>
              </a:lnSpc>
              <a:spcBef>
                <a:spcPts val="0"/>
              </a:spcBef>
              <a:buClr>
                <a:schemeClr val="hlink"/>
              </a:buClr>
              <a:buChar char="●"/>
            </a:pPr>
            <a:r>
              <a:rPr lang="en">
                <a:solidFill>
                  <a:schemeClr val="hlink"/>
                </a:solidFill>
              </a:rPr>
              <a:t>Integrated with build processes</a:t>
            </a:r>
          </a:p>
          <a:p>
            <a:pPr lvl="0" rtl="0">
              <a:spcBef>
                <a:spcPts val="0"/>
              </a:spcBef>
              <a:buNone/>
            </a:pPr>
            <a:r>
              <a:t/>
            </a:r>
            <a:endParaRPr/>
          </a:p>
          <a:p>
            <a:pPr lvl="0" rtl="0">
              <a:spcBef>
                <a:spcPts val="0"/>
              </a:spcBef>
              <a:buNone/>
            </a:pPr>
            <a:r>
              <a:t/>
            </a:r>
            <a:endParaRPr/>
          </a:p>
        </p:txBody>
      </p:sp>
      <p:pic>
        <p:nvPicPr>
          <p:cNvPr descr="Container-Registry_512px_Retina.png" id="491" name="Shape 491"/>
          <p:cNvPicPr preferRelativeResize="0"/>
          <p:nvPr/>
        </p:nvPicPr>
        <p:blipFill rotWithShape="1">
          <a:blip r:embed="rId3">
            <a:alphaModFix/>
          </a:blip>
          <a:srcRect b="5027" l="0" r="0" t="5027"/>
          <a:stretch/>
        </p:blipFill>
        <p:spPr>
          <a:xfrm>
            <a:off x="6149994" y="1231029"/>
            <a:ext cx="984299" cy="885300"/>
          </a:xfrm>
          <a:prstGeom prst="rect">
            <a:avLst/>
          </a:prstGeom>
          <a:noFill/>
          <a:ln>
            <a:noFill/>
          </a:ln>
        </p:spPr>
      </p:pic>
      <p:pic>
        <p:nvPicPr>
          <p:cNvPr descr="Container-Registry_512px_Retina.png" id="492" name="Shape 492"/>
          <p:cNvPicPr preferRelativeResize="0"/>
          <p:nvPr/>
        </p:nvPicPr>
        <p:blipFill rotWithShape="1">
          <a:blip r:embed="rId4">
            <a:alphaModFix/>
          </a:blip>
          <a:srcRect b="5011" l="0" r="0" t="5011"/>
          <a:stretch/>
        </p:blipFill>
        <p:spPr>
          <a:xfrm>
            <a:off x="1647422" y="1231029"/>
            <a:ext cx="984300" cy="885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par>
                                <p:cTn fill="hold" nodeType="with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96" name="Shape 496"/>
        <p:cNvGrpSpPr/>
        <p:nvPr/>
      </p:nvGrpSpPr>
      <p:grpSpPr>
        <a:xfrm>
          <a:off x="0" y="0"/>
          <a:ext cx="0" cy="0"/>
          <a:chOff x="0" y="0"/>
          <a:chExt cx="0" cy="0"/>
        </a:xfrm>
      </p:grpSpPr>
      <p:sp>
        <p:nvSpPr>
          <p:cNvPr id="497" name="Shape 497"/>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Serverless</a:t>
            </a:r>
          </a:p>
        </p:txBody>
      </p:sp>
      <p:sp>
        <p:nvSpPr>
          <p:cNvPr id="498" name="Shape 498"/>
          <p:cNvSpPr txBox="1"/>
          <p:nvPr>
            <p:ph idx="1" type="body"/>
          </p:nvPr>
        </p:nvSpPr>
        <p:spPr>
          <a:xfrm>
            <a:off x="238674" y="1424775"/>
            <a:ext cx="2754900" cy="2913000"/>
          </a:xfrm>
          <a:prstGeom prst="rect">
            <a:avLst/>
          </a:prstGeom>
        </p:spPr>
        <p:txBody>
          <a:bodyPr anchorCtr="0" anchor="t" bIns="91425" lIns="91425" rIns="91425" tIns="91425">
            <a:noAutofit/>
          </a:bodyPr>
          <a:lstStyle/>
          <a:p>
            <a:pPr lvl="0">
              <a:spcBef>
                <a:spcPts val="0"/>
              </a:spcBef>
              <a:buClr>
                <a:schemeClr val="dk1"/>
              </a:buClr>
              <a:buSzPct val="78571"/>
              <a:buFont typeface="Arial"/>
              <a:buNone/>
            </a:pPr>
            <a:r>
              <a:t/>
            </a:r>
            <a:endParaRPr b="1">
              <a:solidFill>
                <a:schemeClr val="hlink"/>
              </a:solidFill>
            </a:endParaRPr>
          </a:p>
          <a:p>
            <a:pPr lvl="0">
              <a:spcBef>
                <a:spcPts val="0"/>
              </a:spcBef>
              <a:buClr>
                <a:schemeClr val="dk1"/>
              </a:buClr>
              <a:buSzPct val="78571"/>
              <a:buFont typeface="Arial"/>
              <a:buNone/>
            </a:pPr>
            <a:r>
              <a:t/>
            </a:r>
            <a:endParaRPr b="1">
              <a:solidFill>
                <a:schemeClr val="hlink"/>
              </a:solidFill>
            </a:endParaRPr>
          </a:p>
          <a:p>
            <a:pPr lvl="0">
              <a:spcBef>
                <a:spcPts val="0"/>
              </a:spcBef>
              <a:buClr>
                <a:schemeClr val="dk1"/>
              </a:buClr>
              <a:buSzPct val="78571"/>
              <a:buFont typeface="Arial"/>
              <a:buNone/>
            </a:pPr>
            <a:r>
              <a:t/>
            </a:r>
            <a:endParaRPr b="1">
              <a:solidFill>
                <a:schemeClr val="hlink"/>
              </a:solidFill>
            </a:endParaRPr>
          </a:p>
          <a:p>
            <a:pPr lvl="0">
              <a:spcBef>
                <a:spcPts val="0"/>
              </a:spcBef>
              <a:buClr>
                <a:schemeClr val="dk1"/>
              </a:buClr>
              <a:buSzPct val="78571"/>
              <a:buFont typeface="Arial"/>
              <a:buNone/>
            </a:pPr>
            <a:r>
              <a:t/>
            </a:r>
            <a:endParaRPr b="1">
              <a:solidFill>
                <a:schemeClr val="hlink"/>
              </a:solidFill>
            </a:endParaRPr>
          </a:p>
          <a:p>
            <a:pPr lvl="0" rtl="0">
              <a:spcBef>
                <a:spcPts val="0"/>
              </a:spcBef>
              <a:buClr>
                <a:schemeClr val="dk1"/>
              </a:buClr>
              <a:buSzPct val="78571"/>
              <a:buFont typeface="Arial"/>
              <a:buNone/>
            </a:pPr>
            <a:r>
              <a:rPr lang="en">
                <a:solidFill>
                  <a:schemeClr val="accent1"/>
                </a:solidFill>
              </a:rPr>
              <a:t>App Engine flexible runtime</a:t>
            </a:r>
          </a:p>
          <a:p>
            <a:pPr indent="-304800" lvl="0" marL="457200" rtl="0">
              <a:spcBef>
                <a:spcPts val="0"/>
              </a:spcBef>
              <a:buSzPct val="100000"/>
              <a:buChar char="●"/>
            </a:pPr>
            <a:r>
              <a:rPr lang="en" sz="1200"/>
              <a:t>Languages</a:t>
            </a:r>
          </a:p>
          <a:p>
            <a:pPr indent="-304800" lvl="1" marL="914400" rtl="0">
              <a:spcBef>
                <a:spcPts val="0"/>
              </a:spcBef>
              <a:buSzPct val="100000"/>
            </a:pPr>
            <a:r>
              <a:rPr lang="en" sz="1200"/>
              <a:t>Java 8 / Servlet 3.1 / </a:t>
            </a:r>
            <a:br>
              <a:rPr lang="en" sz="1200"/>
            </a:br>
            <a:r>
              <a:rPr lang="en" sz="1200"/>
              <a:t>Jetty 9</a:t>
            </a:r>
          </a:p>
          <a:p>
            <a:pPr indent="-304800" lvl="1" marL="914400" rtl="0">
              <a:spcBef>
                <a:spcPts val="0"/>
              </a:spcBef>
              <a:buSzPct val="100000"/>
            </a:pPr>
            <a:r>
              <a:rPr lang="en" sz="1200"/>
              <a:t>Python 2.7 &amp; 3.5</a:t>
            </a:r>
          </a:p>
          <a:p>
            <a:pPr indent="-304800" lvl="1" marL="914400" rtl="0">
              <a:spcBef>
                <a:spcPts val="0"/>
              </a:spcBef>
              <a:buSzPct val="100000"/>
            </a:pPr>
            <a:r>
              <a:rPr lang="en" sz="1200"/>
              <a:t>Node.js, </a:t>
            </a:r>
          </a:p>
          <a:p>
            <a:pPr indent="-304800" lvl="1" marL="914400" rtl="0">
              <a:spcBef>
                <a:spcPts val="0"/>
              </a:spcBef>
              <a:buSzPct val="100000"/>
            </a:pPr>
            <a:r>
              <a:rPr lang="en" sz="1200"/>
              <a:t>Ruby, PHP, GO</a:t>
            </a:r>
          </a:p>
          <a:p>
            <a:pPr indent="-304800" lvl="1" marL="914400" rtl="0">
              <a:spcBef>
                <a:spcPts val="0"/>
              </a:spcBef>
              <a:buSzPct val="100000"/>
            </a:pPr>
            <a:r>
              <a:rPr lang="en" sz="1200"/>
              <a:t>Uses Docker underneath</a:t>
            </a:r>
          </a:p>
          <a:p>
            <a:pPr indent="-304800" lvl="0" marL="457200" rtl="0">
              <a:spcBef>
                <a:spcPts val="0"/>
              </a:spcBef>
              <a:buSzPct val="100000"/>
              <a:buChar char="●"/>
            </a:pPr>
            <a:r>
              <a:rPr lang="en" sz="1200"/>
              <a:t>Open capabilities</a:t>
            </a:r>
          </a:p>
          <a:p>
            <a:pPr lvl="0" rtl="0">
              <a:spcBef>
                <a:spcPts val="0"/>
              </a:spcBef>
              <a:buNone/>
            </a:pPr>
            <a:r>
              <a:t/>
            </a:r>
            <a:endParaRPr sz="1200"/>
          </a:p>
          <a:p>
            <a:pPr lvl="0" rtl="0">
              <a:spcBef>
                <a:spcPts val="0"/>
              </a:spcBef>
              <a:buNone/>
            </a:pPr>
            <a:r>
              <a:t/>
            </a:r>
            <a:endParaRPr sz="1200"/>
          </a:p>
          <a:p>
            <a:pPr lvl="0" rtl="0">
              <a:spcBef>
                <a:spcPts val="0"/>
              </a:spcBef>
              <a:buNone/>
            </a:pPr>
            <a:r>
              <a:t/>
            </a:r>
            <a:endParaRPr sz="1200"/>
          </a:p>
        </p:txBody>
      </p:sp>
      <p:sp>
        <p:nvSpPr>
          <p:cNvPr id="499" name="Shape 499"/>
          <p:cNvSpPr txBox="1"/>
          <p:nvPr>
            <p:ph idx="2" type="body"/>
          </p:nvPr>
        </p:nvSpPr>
        <p:spPr>
          <a:xfrm>
            <a:off x="3428149" y="1424775"/>
            <a:ext cx="2523300" cy="2913000"/>
          </a:xfrm>
          <a:prstGeom prst="rect">
            <a:avLst/>
          </a:prstGeom>
        </p:spPr>
        <p:txBody>
          <a:bodyPr anchorCtr="0" anchor="t" bIns="91425" lIns="91425" rIns="91425" tIns="91425">
            <a:noAutofit/>
          </a:bodyPr>
          <a:lstStyle/>
          <a:p>
            <a:pPr lvl="0">
              <a:spcBef>
                <a:spcPts val="0"/>
              </a:spcBef>
              <a:buNone/>
            </a:pPr>
            <a:r>
              <a:t/>
            </a:r>
            <a:endParaRPr b="1"/>
          </a:p>
          <a:p>
            <a:pPr lvl="0">
              <a:spcBef>
                <a:spcPts val="0"/>
              </a:spcBef>
              <a:buNone/>
            </a:pPr>
            <a:r>
              <a:t/>
            </a:r>
            <a:endParaRPr b="1"/>
          </a:p>
          <a:p>
            <a:pPr lvl="0">
              <a:spcBef>
                <a:spcPts val="0"/>
              </a:spcBef>
              <a:buNone/>
            </a:pPr>
            <a:r>
              <a:t/>
            </a:r>
            <a:endParaRPr b="1"/>
          </a:p>
          <a:p>
            <a:pPr lvl="0">
              <a:spcBef>
                <a:spcPts val="0"/>
              </a:spcBef>
              <a:buNone/>
            </a:pPr>
            <a:r>
              <a:t/>
            </a:r>
            <a:endParaRPr b="1"/>
          </a:p>
          <a:p>
            <a:pPr lvl="0" rtl="0">
              <a:spcBef>
                <a:spcPts val="0"/>
              </a:spcBef>
              <a:buNone/>
            </a:pPr>
            <a:r>
              <a:rPr lang="en">
                <a:solidFill>
                  <a:schemeClr val="accent1"/>
                </a:solidFill>
              </a:rPr>
              <a:t>App Engine standard runtime</a:t>
            </a:r>
          </a:p>
          <a:p>
            <a:pPr indent="-304800" lvl="0" marL="457200" rtl="0">
              <a:spcBef>
                <a:spcPts val="0"/>
              </a:spcBef>
              <a:buSzPct val="100000"/>
              <a:buChar char="●"/>
            </a:pPr>
            <a:r>
              <a:rPr lang="en" sz="1200"/>
              <a:t>Languages</a:t>
            </a:r>
          </a:p>
          <a:p>
            <a:pPr indent="-304800" lvl="1" marL="914400" rtl="0">
              <a:spcBef>
                <a:spcPts val="0"/>
              </a:spcBef>
              <a:buSzPct val="100000"/>
            </a:pPr>
            <a:r>
              <a:rPr lang="en" sz="1200"/>
              <a:t>Python 2.7 </a:t>
            </a:r>
          </a:p>
          <a:p>
            <a:pPr indent="-304800" lvl="1" marL="914400" rtl="0">
              <a:spcBef>
                <a:spcPts val="0"/>
              </a:spcBef>
              <a:buSzPct val="100000"/>
            </a:pPr>
            <a:r>
              <a:rPr lang="en" sz="1200"/>
              <a:t>Java 7 </a:t>
            </a:r>
          </a:p>
          <a:p>
            <a:pPr indent="-304800" lvl="1" marL="914400" rtl="0">
              <a:spcBef>
                <a:spcPts val="0"/>
              </a:spcBef>
              <a:buSzPct val="100000"/>
            </a:pPr>
            <a:r>
              <a:rPr lang="en" sz="1200"/>
              <a:t>PHP 5.5</a:t>
            </a:r>
          </a:p>
          <a:p>
            <a:pPr indent="-304800" lvl="1" marL="914400" rtl="0">
              <a:spcBef>
                <a:spcPts val="0"/>
              </a:spcBef>
              <a:buSzPct val="100000"/>
            </a:pPr>
            <a:r>
              <a:rPr lang="en" sz="1200"/>
              <a:t>Go </a:t>
            </a:r>
          </a:p>
          <a:p>
            <a:pPr indent="-304800" lvl="0" marL="457200" rtl="0">
              <a:spcBef>
                <a:spcPts val="0"/>
              </a:spcBef>
              <a:buSzPct val="100000"/>
              <a:buChar char="●"/>
            </a:pPr>
            <a:r>
              <a:rPr lang="en" sz="1200"/>
              <a:t>Does not use Docker underneath</a:t>
            </a:r>
          </a:p>
          <a:p>
            <a:pPr indent="-304800" lvl="0" marL="457200" rtl="0">
              <a:spcBef>
                <a:spcPts val="0"/>
              </a:spcBef>
              <a:buSzPct val="100000"/>
              <a:buChar char="●"/>
            </a:pPr>
            <a:r>
              <a:rPr lang="en" sz="1200"/>
              <a:t>Constrained capabilities</a:t>
            </a:r>
          </a:p>
          <a:p>
            <a:pPr indent="-304800" lvl="0" marL="457200" rtl="0">
              <a:spcBef>
                <a:spcPts val="0"/>
              </a:spcBef>
              <a:buSzPct val="100000"/>
              <a:buChar char="●"/>
            </a:pPr>
            <a:r>
              <a:rPr lang="en" sz="1200"/>
              <a:t>Incredibly rapid scale</a:t>
            </a:r>
          </a:p>
          <a:p>
            <a:pPr lvl="0" rtl="0">
              <a:spcBef>
                <a:spcPts val="0"/>
              </a:spcBef>
              <a:buNone/>
            </a:pPr>
            <a:r>
              <a:t/>
            </a:r>
            <a:endParaRPr sz="1200"/>
          </a:p>
          <a:p>
            <a:pPr lvl="0" rtl="0">
              <a:spcBef>
                <a:spcPts val="0"/>
              </a:spcBef>
              <a:buNone/>
            </a:pPr>
            <a:r>
              <a:t/>
            </a:r>
            <a:endParaRPr/>
          </a:p>
        </p:txBody>
      </p:sp>
      <p:sp>
        <p:nvSpPr>
          <p:cNvPr id="500" name="Shape 500"/>
          <p:cNvSpPr txBox="1"/>
          <p:nvPr>
            <p:ph idx="3" type="body"/>
          </p:nvPr>
        </p:nvSpPr>
        <p:spPr>
          <a:xfrm>
            <a:off x="6389033" y="1424775"/>
            <a:ext cx="2373899" cy="2913000"/>
          </a:xfrm>
          <a:prstGeom prst="rect">
            <a:avLst/>
          </a:prstGeom>
        </p:spPr>
        <p:txBody>
          <a:bodyPr anchorCtr="0" anchor="t" bIns="91425" lIns="91425" rIns="91425" tIns="91425">
            <a:noAutofit/>
          </a:bodyPr>
          <a:lstStyle/>
          <a:p>
            <a:pPr lvl="0">
              <a:spcBef>
                <a:spcPts val="0"/>
              </a:spcBef>
              <a:buNone/>
            </a:pPr>
            <a:r>
              <a:t/>
            </a:r>
            <a:endParaRPr b="1">
              <a:solidFill>
                <a:schemeClr val="hlink"/>
              </a:solidFill>
            </a:endParaRPr>
          </a:p>
          <a:p>
            <a:pPr lvl="0">
              <a:spcBef>
                <a:spcPts val="0"/>
              </a:spcBef>
              <a:buNone/>
            </a:pPr>
            <a:r>
              <a:t/>
            </a:r>
            <a:endParaRPr b="1">
              <a:solidFill>
                <a:schemeClr val="hlink"/>
              </a:solidFill>
            </a:endParaRPr>
          </a:p>
          <a:p>
            <a:pPr lvl="0">
              <a:spcBef>
                <a:spcPts val="0"/>
              </a:spcBef>
              <a:buNone/>
            </a:pPr>
            <a:r>
              <a:t/>
            </a:r>
            <a:endParaRPr b="1">
              <a:solidFill>
                <a:schemeClr val="hlink"/>
              </a:solidFill>
            </a:endParaRPr>
          </a:p>
          <a:p>
            <a:pPr lvl="0">
              <a:spcBef>
                <a:spcPts val="0"/>
              </a:spcBef>
              <a:buNone/>
            </a:pPr>
            <a:r>
              <a:t/>
            </a:r>
            <a:endParaRPr b="1">
              <a:solidFill>
                <a:schemeClr val="hlink"/>
              </a:solidFill>
            </a:endParaRPr>
          </a:p>
          <a:p>
            <a:pPr lvl="0">
              <a:spcBef>
                <a:spcPts val="0"/>
              </a:spcBef>
              <a:buNone/>
            </a:pPr>
            <a:r>
              <a:rPr lang="en">
                <a:solidFill>
                  <a:schemeClr val="accent1"/>
                </a:solidFill>
              </a:rPr>
              <a:t>Cloud functions (beta)</a:t>
            </a:r>
          </a:p>
          <a:p>
            <a:pPr indent="-304800" lvl="0" marL="457200" rtl="0">
              <a:spcBef>
                <a:spcPts val="0"/>
              </a:spcBef>
              <a:buSzPct val="100000"/>
              <a:buChar char="●"/>
            </a:pPr>
            <a:r>
              <a:rPr lang="en" sz="1200"/>
              <a:t>Javascript / Node.js</a:t>
            </a:r>
          </a:p>
          <a:p>
            <a:pPr indent="-304800" lvl="0" marL="457200" rtl="0">
              <a:spcBef>
                <a:spcPts val="0"/>
              </a:spcBef>
              <a:buSzPct val="100000"/>
              <a:buChar char="●"/>
            </a:pPr>
            <a:r>
              <a:rPr lang="en" sz="1200"/>
              <a:t>Single purpose</a:t>
            </a:r>
          </a:p>
          <a:p>
            <a:pPr indent="-304800" lvl="0" marL="457200" rtl="0">
              <a:spcBef>
                <a:spcPts val="0"/>
              </a:spcBef>
              <a:buSzPct val="100000"/>
              <a:buChar char="●"/>
            </a:pPr>
            <a:r>
              <a:rPr lang="en" sz="1200"/>
              <a:t>Event-driven trigger</a:t>
            </a:r>
          </a:p>
          <a:p>
            <a:pPr indent="-304800" lvl="0" marL="457200" rtl="0">
              <a:spcBef>
                <a:spcPts val="0"/>
              </a:spcBef>
              <a:buSzPct val="100000"/>
              <a:buChar char="●"/>
            </a:pPr>
            <a:r>
              <a:rPr lang="en" sz="1200"/>
              <a:t>Ex: Email function</a:t>
            </a:r>
          </a:p>
          <a:p>
            <a:pPr lvl="0" rtl="0">
              <a:spcBef>
                <a:spcPts val="0"/>
              </a:spcBef>
              <a:buNone/>
            </a:pPr>
            <a:r>
              <a:t/>
            </a:r>
            <a:endParaRPr sz="1200"/>
          </a:p>
          <a:p>
            <a:pPr lvl="0">
              <a:spcBef>
                <a:spcPts val="0"/>
              </a:spcBef>
              <a:buClr>
                <a:schemeClr val="dk1"/>
              </a:buClr>
              <a:buSzPct val="78571"/>
              <a:buFont typeface="Arial"/>
              <a:buNone/>
            </a:pPr>
            <a:r>
              <a:t/>
            </a:r>
            <a:endParaRPr/>
          </a:p>
        </p:txBody>
      </p:sp>
      <p:pic>
        <p:nvPicPr>
          <p:cNvPr descr="App-Engine.png" id="501" name="Shape 501"/>
          <p:cNvPicPr preferRelativeResize="0"/>
          <p:nvPr/>
        </p:nvPicPr>
        <p:blipFill rotWithShape="1">
          <a:blip r:embed="rId3">
            <a:alphaModFix/>
          </a:blip>
          <a:srcRect b="5076" l="0" r="0" t="5076"/>
          <a:stretch/>
        </p:blipFill>
        <p:spPr>
          <a:xfrm>
            <a:off x="4199144" y="1231029"/>
            <a:ext cx="984300" cy="885300"/>
          </a:xfrm>
          <a:prstGeom prst="rect">
            <a:avLst/>
          </a:prstGeom>
          <a:noFill/>
          <a:ln>
            <a:noFill/>
          </a:ln>
        </p:spPr>
      </p:pic>
      <p:pic>
        <p:nvPicPr>
          <p:cNvPr descr="Cloud-Functions.png" id="502" name="Shape 502"/>
          <p:cNvPicPr preferRelativeResize="0"/>
          <p:nvPr/>
        </p:nvPicPr>
        <p:blipFill rotWithShape="1">
          <a:blip r:embed="rId4">
            <a:alphaModFix/>
          </a:blip>
          <a:srcRect b="5076" l="0" r="0" t="5076"/>
          <a:stretch/>
        </p:blipFill>
        <p:spPr>
          <a:xfrm>
            <a:off x="7083818" y="1231029"/>
            <a:ext cx="984300" cy="885300"/>
          </a:xfrm>
          <a:prstGeom prst="rect">
            <a:avLst/>
          </a:prstGeom>
          <a:noFill/>
          <a:ln>
            <a:noFill/>
          </a:ln>
        </p:spPr>
      </p:pic>
      <p:pic>
        <p:nvPicPr>
          <p:cNvPr descr="App-Engine.png" id="503" name="Shape 503"/>
          <p:cNvPicPr preferRelativeResize="0"/>
          <p:nvPr/>
        </p:nvPicPr>
        <p:blipFill rotWithShape="1">
          <a:blip r:embed="rId3">
            <a:alphaModFix/>
          </a:blip>
          <a:srcRect b="5076" l="0" r="0" t="5076"/>
          <a:stretch/>
        </p:blipFill>
        <p:spPr>
          <a:xfrm>
            <a:off x="1123969" y="1231029"/>
            <a:ext cx="984300" cy="885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par>
                                <p:cTn fill="hold" nodeType="with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par>
                                <p:cTn fill="hold" nodeType="with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par>
                                <p:cTn fill="hold" nodeType="with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7" name="Shape 507"/>
        <p:cNvGrpSpPr/>
        <p:nvPr/>
      </p:nvGrpSpPr>
      <p:grpSpPr>
        <a:xfrm>
          <a:off x="0" y="0"/>
          <a:ext cx="0" cy="0"/>
          <a:chOff x="0" y="0"/>
          <a:chExt cx="0" cy="0"/>
        </a:xfrm>
      </p:grpSpPr>
      <p:sp>
        <p:nvSpPr>
          <p:cNvPr id="508" name="Shape 508"/>
          <p:cNvSpPr txBox="1"/>
          <p:nvPr>
            <p:ph type="ctrTitle"/>
          </p:nvPr>
        </p:nvSpPr>
        <p:spPr>
          <a:xfrm>
            <a:off x="530699" y="1379775"/>
            <a:ext cx="4164000" cy="1478100"/>
          </a:xfrm>
          <a:prstGeom prst="rect">
            <a:avLst/>
          </a:prstGeom>
          <a:noFill/>
          <a:ln>
            <a:noFill/>
          </a:ln>
        </p:spPr>
        <p:txBody>
          <a:bodyPr anchorCtr="0" anchor="b" bIns="91425" lIns="91425" rIns="91425" tIns="91425">
            <a:noAutofit/>
          </a:bodyPr>
          <a:lstStyle/>
          <a:p>
            <a:pPr lvl="0" rtl="0">
              <a:spcBef>
                <a:spcPts val="0"/>
              </a:spcBef>
              <a:buNone/>
            </a:pPr>
            <a:r>
              <a:rPr lang="en"/>
              <a:t>Networking</a:t>
            </a:r>
          </a:p>
        </p:txBody>
      </p:sp>
      <p:sp>
        <p:nvSpPr>
          <p:cNvPr id="509" name="Shape 509"/>
          <p:cNvSpPr txBox="1"/>
          <p:nvPr>
            <p:ph idx="1" type="subTitle"/>
          </p:nvPr>
        </p:nvSpPr>
        <p:spPr>
          <a:xfrm>
            <a:off x="534824" y="2838975"/>
            <a:ext cx="4164000" cy="1111200"/>
          </a:xfrm>
          <a:prstGeom prst="rect">
            <a:avLst/>
          </a:prstGeom>
        </p:spPr>
        <p:txBody>
          <a:bodyPr anchorCtr="0" anchor="t" bIns="91425" lIns="91425" rIns="91425" tIns="91425">
            <a:noAutofit/>
          </a:bodyPr>
          <a:lstStyle/>
          <a:p>
            <a:pPr lvl="0" rtl="0">
              <a:spcBef>
                <a:spcPts val="0"/>
              </a:spcBef>
              <a:buClr>
                <a:schemeClr val="dk1"/>
              </a:buClr>
              <a:buSzPct val="52380"/>
              <a:buFont typeface="Arial"/>
              <a:buNone/>
            </a:pPr>
            <a:r>
              <a:rPr lang="en"/>
              <a:t>Connecting things</a:t>
            </a:r>
          </a:p>
          <a:p>
            <a:pPr lvl="0" rtl="0">
              <a:spcBef>
                <a:spcPts val="0"/>
              </a:spcBef>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13" name="Shape 513"/>
        <p:cNvGrpSpPr/>
        <p:nvPr/>
      </p:nvGrpSpPr>
      <p:grpSpPr>
        <a:xfrm>
          <a:off x="0" y="0"/>
          <a:ext cx="0" cy="0"/>
          <a:chOff x="0" y="0"/>
          <a:chExt cx="0" cy="0"/>
        </a:xfrm>
      </p:grpSpPr>
      <p:sp>
        <p:nvSpPr>
          <p:cNvPr id="514" name="Shape 514"/>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Networking</a:t>
            </a:r>
          </a:p>
        </p:txBody>
      </p:sp>
      <p:pic>
        <p:nvPicPr>
          <p:cNvPr descr="icon_transport.png" id="515" name="Shape 515"/>
          <p:cNvPicPr preferRelativeResize="0"/>
          <p:nvPr/>
        </p:nvPicPr>
        <p:blipFill>
          <a:blip r:embed="rId3">
            <a:alphaModFix/>
          </a:blip>
          <a:stretch>
            <a:fillRect/>
          </a:stretch>
        </p:blipFill>
        <p:spPr>
          <a:xfrm>
            <a:off x="1354755" y="2278042"/>
            <a:ext cx="903739" cy="1272581"/>
          </a:xfrm>
          <a:prstGeom prst="rect">
            <a:avLst/>
          </a:prstGeom>
          <a:noFill/>
          <a:ln>
            <a:noFill/>
          </a:ln>
        </p:spPr>
      </p:pic>
      <p:pic>
        <p:nvPicPr>
          <p:cNvPr descr="icon-lock.png" id="516" name="Shape 516"/>
          <p:cNvPicPr preferRelativeResize="0"/>
          <p:nvPr/>
        </p:nvPicPr>
        <p:blipFill>
          <a:blip r:embed="rId4">
            <a:alphaModFix/>
          </a:blip>
          <a:stretch>
            <a:fillRect/>
          </a:stretch>
        </p:blipFill>
        <p:spPr>
          <a:xfrm>
            <a:off x="4267114" y="2278046"/>
            <a:ext cx="848384" cy="1272580"/>
          </a:xfrm>
          <a:prstGeom prst="rect">
            <a:avLst/>
          </a:prstGeom>
          <a:noFill/>
          <a:ln>
            <a:noFill/>
          </a:ln>
        </p:spPr>
      </p:pic>
      <p:pic>
        <p:nvPicPr>
          <p:cNvPr descr="icon-globe.png" id="517" name="Shape 517"/>
          <p:cNvPicPr preferRelativeResize="0"/>
          <p:nvPr/>
        </p:nvPicPr>
        <p:blipFill>
          <a:blip r:embed="rId5">
            <a:alphaModFix/>
          </a:blip>
          <a:stretch>
            <a:fillRect/>
          </a:stretch>
        </p:blipFill>
        <p:spPr>
          <a:xfrm>
            <a:off x="6939692" y="2278046"/>
            <a:ext cx="1272582" cy="1272581"/>
          </a:xfrm>
          <a:prstGeom prst="rect">
            <a:avLst/>
          </a:prstGeom>
          <a:noFill/>
          <a:ln>
            <a:noFill/>
          </a:ln>
        </p:spPr>
      </p:pic>
      <p:sp>
        <p:nvSpPr>
          <p:cNvPr id="518" name="Shape 518"/>
          <p:cNvSpPr txBox="1"/>
          <p:nvPr>
            <p:ph idx="1" type="body"/>
          </p:nvPr>
        </p:nvSpPr>
        <p:spPr>
          <a:xfrm>
            <a:off x="619675" y="1620800"/>
            <a:ext cx="2373900" cy="341700"/>
          </a:xfrm>
          <a:prstGeom prst="rect">
            <a:avLst/>
          </a:prstGeom>
        </p:spPr>
        <p:txBody>
          <a:bodyPr anchorCtr="0" anchor="t" bIns="91425" lIns="91425" rIns="91425" tIns="91425">
            <a:noAutofit/>
          </a:bodyPr>
          <a:lstStyle/>
          <a:p>
            <a:pPr lvl="0" rtl="0" algn="ctr">
              <a:spcBef>
                <a:spcPts val="0"/>
              </a:spcBef>
              <a:buNone/>
            </a:pPr>
            <a:r>
              <a:rPr lang="en" sz="1600"/>
              <a:t>Connection</a:t>
            </a:r>
          </a:p>
        </p:txBody>
      </p:sp>
      <p:sp>
        <p:nvSpPr>
          <p:cNvPr id="519" name="Shape 519"/>
          <p:cNvSpPr txBox="1"/>
          <p:nvPr>
            <p:ph idx="2" type="body"/>
          </p:nvPr>
        </p:nvSpPr>
        <p:spPr>
          <a:xfrm>
            <a:off x="3504350" y="1620800"/>
            <a:ext cx="2373900" cy="341700"/>
          </a:xfrm>
          <a:prstGeom prst="rect">
            <a:avLst/>
          </a:prstGeom>
        </p:spPr>
        <p:txBody>
          <a:bodyPr anchorCtr="0" anchor="t" bIns="91425" lIns="91425" rIns="91425" tIns="91425">
            <a:noAutofit/>
          </a:bodyPr>
          <a:lstStyle/>
          <a:p>
            <a:pPr lvl="0" rtl="0" algn="ctr">
              <a:spcBef>
                <a:spcPts val="0"/>
              </a:spcBef>
              <a:buNone/>
            </a:pPr>
            <a:r>
              <a:rPr lang="en" sz="1600"/>
              <a:t>Security</a:t>
            </a:r>
          </a:p>
        </p:txBody>
      </p:sp>
      <p:sp>
        <p:nvSpPr>
          <p:cNvPr id="520" name="Shape 520"/>
          <p:cNvSpPr txBox="1"/>
          <p:nvPr>
            <p:ph idx="3" type="body"/>
          </p:nvPr>
        </p:nvSpPr>
        <p:spPr>
          <a:xfrm>
            <a:off x="6389025" y="1620800"/>
            <a:ext cx="2373900" cy="341700"/>
          </a:xfrm>
          <a:prstGeom prst="rect">
            <a:avLst/>
          </a:prstGeom>
        </p:spPr>
        <p:txBody>
          <a:bodyPr anchorCtr="0" anchor="t" bIns="91425" lIns="91425" rIns="91425" tIns="91425">
            <a:noAutofit/>
          </a:bodyPr>
          <a:lstStyle/>
          <a:p>
            <a:pPr lvl="0" rtl="0" algn="ctr">
              <a:spcBef>
                <a:spcPts val="0"/>
              </a:spcBef>
              <a:buNone/>
            </a:pPr>
            <a:r>
              <a:rPr lang="en" sz="1600"/>
              <a:t>Availability</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par>
                                <p:cTn fill="hold" nodeType="with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par>
                                <p:cTn fill="hold" nodeType="with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000"/>
                                        <p:tgtEl>
                                          <p:spTgt spid="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par>
                                <p:cTn fill="hold" nodeType="with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24" name="Shape 524"/>
        <p:cNvGrpSpPr/>
        <p:nvPr/>
      </p:nvGrpSpPr>
      <p:grpSpPr>
        <a:xfrm>
          <a:off x="0" y="0"/>
          <a:ext cx="0" cy="0"/>
          <a:chOff x="0" y="0"/>
          <a:chExt cx="0" cy="0"/>
        </a:xfrm>
      </p:grpSpPr>
      <p:pic>
        <p:nvPicPr>
          <p:cNvPr descr="Cloud-Interconnect_256px.png" id="525" name="Shape 525"/>
          <p:cNvPicPr preferRelativeResize="0"/>
          <p:nvPr/>
        </p:nvPicPr>
        <p:blipFill rotWithShape="1">
          <a:blip r:embed="rId3">
            <a:alphaModFix/>
          </a:blip>
          <a:srcRect b="5092" l="0" r="0" t="5092"/>
          <a:stretch/>
        </p:blipFill>
        <p:spPr>
          <a:xfrm>
            <a:off x="6302172" y="1231930"/>
            <a:ext cx="984300" cy="884099"/>
          </a:xfrm>
          <a:prstGeom prst="rect">
            <a:avLst/>
          </a:prstGeom>
          <a:noFill/>
          <a:ln>
            <a:noFill/>
          </a:ln>
        </p:spPr>
      </p:pic>
      <p:sp>
        <p:nvSpPr>
          <p:cNvPr id="526" name="Shape 526"/>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Clr>
                <a:schemeClr val="dk1"/>
              </a:buClr>
              <a:buSzPct val="39285"/>
              <a:buFont typeface="Arial"/>
              <a:buNone/>
            </a:pPr>
            <a:r>
              <a:rPr lang="en">
                <a:solidFill>
                  <a:schemeClr val="hlink"/>
                </a:solidFill>
              </a:rPr>
              <a:t>Connection</a:t>
            </a:r>
          </a:p>
        </p:txBody>
      </p:sp>
      <p:sp>
        <p:nvSpPr>
          <p:cNvPr id="527" name="Shape 527"/>
          <p:cNvSpPr txBox="1"/>
          <p:nvPr>
            <p:ph idx="1" type="body"/>
          </p:nvPr>
        </p:nvSpPr>
        <p:spPr>
          <a:xfrm>
            <a:off x="4909275" y="1348575"/>
            <a:ext cx="3770100" cy="32424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solidFill>
                <a:schemeClr val="accent1"/>
              </a:solidFill>
            </a:endParaRPr>
          </a:p>
          <a:p>
            <a:pPr lvl="0" rtl="0">
              <a:spcBef>
                <a:spcPts val="0"/>
              </a:spcBef>
              <a:buNone/>
            </a:pPr>
            <a:r>
              <a:rPr lang="en">
                <a:solidFill>
                  <a:schemeClr val="accent1"/>
                </a:solidFill>
              </a:rPr>
              <a:t>Cloud Interconnect</a:t>
            </a:r>
          </a:p>
          <a:p>
            <a:pPr indent="-228600" lvl="0" marL="457200" rtl="0">
              <a:spcBef>
                <a:spcPts val="0"/>
              </a:spcBef>
              <a:buChar char="●"/>
            </a:pPr>
            <a:r>
              <a:rPr lang="en"/>
              <a:t>Create a dedicated connection to Google</a:t>
            </a:r>
          </a:p>
          <a:p>
            <a:pPr indent="-228600" lvl="0" marL="457200" rtl="0">
              <a:spcBef>
                <a:spcPts val="0"/>
              </a:spcBef>
              <a:buChar char="●"/>
            </a:pPr>
            <a:r>
              <a:rPr lang="en"/>
              <a:t>Direct Peer to one of our local or regional Points of Presence</a:t>
            </a:r>
          </a:p>
          <a:p>
            <a:pPr indent="-228600" lvl="0" marL="457200" rtl="0">
              <a:spcBef>
                <a:spcPts val="0"/>
              </a:spcBef>
              <a:buChar char="●"/>
            </a:pPr>
            <a:r>
              <a:rPr lang="en"/>
              <a:t>Cloud Interconnect enables you to connect your infrastructure to Google, via enterprise-grade connections to Google's network edge. </a:t>
            </a:r>
          </a:p>
          <a:p>
            <a:pPr indent="-228600" lvl="0" marL="457200" rtl="0">
              <a:spcBef>
                <a:spcPts val="0"/>
              </a:spcBef>
              <a:buChar char="●"/>
            </a:pPr>
            <a:r>
              <a:rPr lang="en"/>
              <a:t>The connections are offered by Cloud Interconnect service providers. </a:t>
            </a:r>
          </a:p>
          <a:p>
            <a:pPr lvl="0" rtl="0">
              <a:spcBef>
                <a:spcPts val="0"/>
              </a:spcBef>
              <a:buNone/>
            </a:pPr>
            <a:r>
              <a:t/>
            </a:r>
            <a:endParaRPr/>
          </a:p>
        </p:txBody>
      </p:sp>
      <p:sp>
        <p:nvSpPr>
          <p:cNvPr id="528" name="Shape 528"/>
          <p:cNvSpPr txBox="1"/>
          <p:nvPr>
            <p:ph idx="2" type="body"/>
          </p:nvPr>
        </p:nvSpPr>
        <p:spPr>
          <a:xfrm>
            <a:off x="238675" y="1348575"/>
            <a:ext cx="3993600" cy="2979300"/>
          </a:xfrm>
          <a:prstGeom prst="rect">
            <a:avLst/>
          </a:prstGeom>
        </p:spPr>
        <p:txBody>
          <a:bodyPr anchorCtr="0" anchor="t" bIns="91425" lIns="91425" rIns="91425" tIns="91425">
            <a:noAutofit/>
          </a:bodyPr>
          <a:lstStyle/>
          <a:p>
            <a:pPr lvl="0" rtl="0">
              <a:spcBef>
                <a:spcPts val="0"/>
              </a:spcBef>
              <a:buClr>
                <a:srgbClr val="000000"/>
              </a:buClr>
              <a:buSzPct val="78571"/>
              <a:buNone/>
            </a:pPr>
            <a:r>
              <a:t/>
            </a:r>
            <a:endParaRPr/>
          </a:p>
          <a:p>
            <a:pPr lvl="0" rtl="0">
              <a:spcBef>
                <a:spcPts val="0"/>
              </a:spcBef>
              <a:buClr>
                <a:srgbClr val="000000"/>
              </a:buClr>
              <a:buSzPct val="78571"/>
              <a:buNone/>
            </a:pPr>
            <a:r>
              <a:t/>
            </a:r>
            <a:endParaRPr/>
          </a:p>
          <a:p>
            <a:pPr lvl="0" rtl="0">
              <a:spcBef>
                <a:spcPts val="0"/>
              </a:spcBef>
              <a:buClr>
                <a:srgbClr val="000000"/>
              </a:buClr>
              <a:buSzPct val="78571"/>
              <a:buNone/>
            </a:pPr>
            <a:r>
              <a:t/>
            </a:r>
            <a:endParaRPr/>
          </a:p>
          <a:p>
            <a:pPr lvl="0" rtl="0">
              <a:spcBef>
                <a:spcPts val="0"/>
              </a:spcBef>
              <a:buClr>
                <a:srgbClr val="000000"/>
              </a:buClr>
              <a:buSzPct val="78571"/>
              <a:buNone/>
            </a:pPr>
            <a:r>
              <a:t/>
            </a:r>
            <a:endParaRPr>
              <a:solidFill>
                <a:schemeClr val="accent1"/>
              </a:solidFill>
            </a:endParaRPr>
          </a:p>
          <a:p>
            <a:pPr lvl="0" rtl="0">
              <a:spcBef>
                <a:spcPts val="0"/>
              </a:spcBef>
              <a:buClr>
                <a:srgbClr val="000000"/>
              </a:buClr>
              <a:buSzPct val="78571"/>
              <a:buNone/>
            </a:pPr>
            <a:r>
              <a:rPr lang="en">
                <a:solidFill>
                  <a:schemeClr val="accent1"/>
                </a:solidFill>
              </a:rPr>
              <a:t>Cloud Virtual Network</a:t>
            </a:r>
          </a:p>
          <a:p>
            <a:pPr indent="-228600" lvl="0" marL="457200" rtl="0">
              <a:spcBef>
                <a:spcPts val="0"/>
              </a:spcBef>
              <a:buChar char="●"/>
            </a:pPr>
            <a:r>
              <a:rPr lang="en"/>
              <a:t>Create custom private cloud networks</a:t>
            </a:r>
          </a:p>
          <a:p>
            <a:pPr indent="-228600" lvl="0" marL="457200" rtl="0">
              <a:spcBef>
                <a:spcPts val="0"/>
              </a:spcBef>
              <a:buChar char="●"/>
            </a:pPr>
            <a:r>
              <a:rPr lang="en"/>
              <a:t>Set up custom routes to your other non-Google locations</a:t>
            </a:r>
          </a:p>
          <a:p>
            <a:pPr indent="-228600" lvl="0" marL="457200" rtl="0">
              <a:spcBef>
                <a:spcPts val="0"/>
              </a:spcBef>
              <a:buChar char="●"/>
            </a:pPr>
            <a:r>
              <a:rPr lang="en"/>
              <a:t>Google Cloud VPN securely connects your </a:t>
            </a:r>
            <a:r>
              <a:rPr i="1" lang="en"/>
              <a:t>existing network </a:t>
            </a:r>
            <a:r>
              <a:rPr lang="en"/>
              <a:t>to your Google Cloud Platform (GCP) network through an IPsec VPN connection.</a:t>
            </a:r>
          </a:p>
          <a:p>
            <a:pPr lvl="0" marR="0" rtl="0" algn="l">
              <a:lnSpc>
                <a:spcPct val="115000"/>
              </a:lnSpc>
              <a:spcBef>
                <a:spcPts val="0"/>
              </a:spcBef>
              <a:spcAft>
                <a:spcPts val="0"/>
              </a:spcAft>
              <a:buNone/>
            </a:pPr>
            <a:r>
              <a:t/>
            </a:r>
            <a:endParaRPr b="1" sz="1800"/>
          </a:p>
          <a:p>
            <a:pPr lvl="0" rtl="0">
              <a:spcBef>
                <a:spcPts val="0"/>
              </a:spcBef>
              <a:buNone/>
            </a:pPr>
            <a:r>
              <a:t/>
            </a:r>
            <a:endParaRPr/>
          </a:p>
        </p:txBody>
      </p:sp>
      <p:pic>
        <p:nvPicPr>
          <p:cNvPr descr="Cloud-Virtual-Network_256px.png" id="529" name="Shape 529"/>
          <p:cNvPicPr preferRelativeResize="0"/>
          <p:nvPr/>
        </p:nvPicPr>
        <p:blipFill rotWithShape="1">
          <a:blip r:embed="rId4">
            <a:alphaModFix/>
          </a:blip>
          <a:srcRect b="5092" l="0" r="0" t="5092"/>
          <a:stretch/>
        </p:blipFill>
        <p:spPr>
          <a:xfrm>
            <a:off x="1743325" y="1231930"/>
            <a:ext cx="984300" cy="8840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000"/>
                                        <p:tgtEl>
                                          <p:spTgt spid="528"/>
                                        </p:tgtEl>
                                      </p:cBhvr>
                                    </p:animEffect>
                                  </p:childTnLst>
                                </p:cTn>
                              </p:par>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par>
                                <p:cTn fill="hold" nodeType="with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000"/>
                                        <p:tgtEl>
                                          <p:spTgt spid="5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33" name="Shape 533"/>
        <p:cNvGrpSpPr/>
        <p:nvPr/>
      </p:nvGrpSpPr>
      <p:grpSpPr>
        <a:xfrm>
          <a:off x="0" y="0"/>
          <a:ext cx="0" cy="0"/>
          <a:chOff x="0" y="0"/>
          <a:chExt cx="0" cy="0"/>
        </a:xfrm>
      </p:grpSpPr>
      <p:pic>
        <p:nvPicPr>
          <p:cNvPr descr="firewall.png" id="534" name="Shape 534"/>
          <p:cNvPicPr preferRelativeResize="0"/>
          <p:nvPr/>
        </p:nvPicPr>
        <p:blipFill rotWithShape="1">
          <a:blip r:embed="rId3">
            <a:alphaModFix/>
          </a:blip>
          <a:srcRect b="20971" l="0" r="0" t="22393"/>
          <a:stretch/>
        </p:blipFill>
        <p:spPr>
          <a:xfrm>
            <a:off x="6141925" y="1231324"/>
            <a:ext cx="1000453" cy="885300"/>
          </a:xfrm>
          <a:prstGeom prst="rect">
            <a:avLst/>
          </a:prstGeom>
          <a:noFill/>
          <a:ln>
            <a:noFill/>
          </a:ln>
        </p:spPr>
      </p:pic>
      <p:sp>
        <p:nvSpPr>
          <p:cNvPr id="535" name="Shape 535"/>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Security</a:t>
            </a:r>
          </a:p>
        </p:txBody>
      </p:sp>
      <p:sp>
        <p:nvSpPr>
          <p:cNvPr id="536" name="Shape 536"/>
          <p:cNvSpPr txBox="1"/>
          <p:nvPr>
            <p:ph idx="2" type="body"/>
          </p:nvPr>
        </p:nvSpPr>
        <p:spPr>
          <a:xfrm>
            <a:off x="4757101" y="1348575"/>
            <a:ext cx="3770100" cy="29130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solidFill>
                  <a:schemeClr val="accent1"/>
                </a:solidFill>
              </a:rPr>
              <a:t>Firewall</a:t>
            </a:r>
          </a:p>
          <a:p>
            <a:pPr indent="-228600" lvl="0" marL="457200" rtl="0">
              <a:spcBef>
                <a:spcPts val="0"/>
              </a:spcBef>
              <a:buChar char="●"/>
            </a:pPr>
            <a:r>
              <a:rPr lang="en"/>
              <a:t>Set up rules</a:t>
            </a:r>
          </a:p>
          <a:p>
            <a:pPr indent="-228600" lvl="0" marL="457200" rtl="0">
              <a:spcBef>
                <a:spcPts val="0"/>
              </a:spcBef>
              <a:buChar char="●"/>
            </a:pPr>
            <a:r>
              <a:rPr lang="en"/>
              <a:t>Apply rules to tags</a:t>
            </a:r>
          </a:p>
          <a:p>
            <a:pPr indent="-228600" lvl="0" marL="457200" rtl="0">
              <a:spcBef>
                <a:spcPts val="0"/>
              </a:spcBef>
              <a:buChar char="●"/>
            </a:pPr>
            <a:r>
              <a:rPr lang="en"/>
              <a:t>Apply tags to hosts</a:t>
            </a:r>
          </a:p>
          <a:p>
            <a:pPr lvl="0" rtl="0">
              <a:spcBef>
                <a:spcPts val="0"/>
              </a:spcBef>
              <a:buNone/>
            </a:pPr>
            <a:r>
              <a:t/>
            </a:r>
            <a:endParaRPr/>
          </a:p>
        </p:txBody>
      </p:sp>
      <p:pic>
        <p:nvPicPr>
          <p:cNvPr descr="vpn.png" id="537" name="Shape 537"/>
          <p:cNvPicPr preferRelativeResize="0"/>
          <p:nvPr/>
        </p:nvPicPr>
        <p:blipFill rotWithShape="1">
          <a:blip r:embed="rId4">
            <a:alphaModFix/>
          </a:blip>
          <a:srcRect b="20645" l="0" r="0" t="20267"/>
          <a:stretch/>
        </p:blipFill>
        <p:spPr>
          <a:xfrm>
            <a:off x="1662965" y="1145375"/>
            <a:ext cx="1145034" cy="1057176"/>
          </a:xfrm>
          <a:prstGeom prst="rect">
            <a:avLst/>
          </a:prstGeom>
          <a:noFill/>
          <a:ln>
            <a:noFill/>
          </a:ln>
        </p:spPr>
      </p:pic>
      <p:sp>
        <p:nvSpPr>
          <p:cNvPr id="538" name="Shape 538"/>
          <p:cNvSpPr txBox="1"/>
          <p:nvPr>
            <p:ph idx="2" type="body"/>
          </p:nvPr>
        </p:nvSpPr>
        <p:spPr>
          <a:xfrm>
            <a:off x="238675" y="1348575"/>
            <a:ext cx="3908400" cy="19632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solidFill>
                  <a:schemeClr val="accent1"/>
                </a:solidFill>
              </a:rPr>
              <a:t>VPN</a:t>
            </a:r>
          </a:p>
          <a:p>
            <a:pPr indent="-228600" lvl="0" marL="457200" rtl="0">
              <a:spcBef>
                <a:spcPts val="0"/>
              </a:spcBef>
              <a:buChar char="●"/>
            </a:pPr>
            <a:r>
              <a:rPr lang="en"/>
              <a:t>Gateway to Gateway Only</a:t>
            </a:r>
          </a:p>
          <a:p>
            <a:pPr indent="-228600" lvl="0" marL="457200" rtl="0">
              <a:spcBef>
                <a:spcPts val="0"/>
              </a:spcBef>
              <a:buChar char="●"/>
            </a:pPr>
            <a:r>
              <a:rPr lang="en"/>
              <a:t>Can be used to connect to any IPSEC compliant gateway</a:t>
            </a:r>
          </a:p>
          <a:p>
            <a:pPr lvl="0" rt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par>
                                <p:cTn fill="hold" nodeType="with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sp>
        <p:nvSpPr>
          <p:cNvPr id="263" name="Shape 263"/>
          <p:cNvSpPr txBox="1"/>
          <p:nvPr>
            <p:ph type="ctrTitle"/>
          </p:nvPr>
        </p:nvSpPr>
        <p:spPr>
          <a:xfrm>
            <a:off x="530699" y="1379775"/>
            <a:ext cx="4164000" cy="1478100"/>
          </a:xfrm>
          <a:prstGeom prst="rect">
            <a:avLst/>
          </a:prstGeom>
          <a:noFill/>
          <a:ln>
            <a:noFill/>
          </a:ln>
        </p:spPr>
        <p:txBody>
          <a:bodyPr anchorCtr="0" anchor="b" bIns="91425" lIns="91425" rIns="91425" tIns="91425">
            <a:noAutofit/>
          </a:bodyPr>
          <a:lstStyle/>
          <a:p>
            <a:pPr lvl="0" rtl="0">
              <a:spcBef>
                <a:spcPts val="0"/>
              </a:spcBef>
              <a:buClr>
                <a:schemeClr val="dk1"/>
              </a:buClr>
              <a:buSzPct val="32352"/>
              <a:buFont typeface="Arial"/>
              <a:buNone/>
            </a:pPr>
            <a:r>
              <a:rPr lang="en"/>
              <a:t>Introduction</a:t>
            </a:r>
          </a:p>
        </p:txBody>
      </p:sp>
      <p:sp>
        <p:nvSpPr>
          <p:cNvPr id="264" name="Shape 264"/>
          <p:cNvSpPr txBox="1"/>
          <p:nvPr>
            <p:ph idx="1" type="subTitle"/>
          </p:nvPr>
        </p:nvSpPr>
        <p:spPr>
          <a:xfrm>
            <a:off x="534824" y="2838975"/>
            <a:ext cx="4164000" cy="1111200"/>
          </a:xfrm>
          <a:prstGeom prst="rect">
            <a:avLst/>
          </a:prstGeom>
        </p:spPr>
        <p:txBody>
          <a:bodyPr anchorCtr="0" anchor="t" bIns="91425" lIns="91425" rIns="91425" tIns="91425">
            <a:noAutofit/>
          </a:bodyPr>
          <a:lstStyle/>
          <a:p>
            <a:pPr lvl="0">
              <a:spcBef>
                <a:spcPts val="0"/>
              </a:spcBef>
              <a:buClr>
                <a:schemeClr val="dk1"/>
              </a:buClr>
              <a:buSzPct val="52380"/>
              <a:buFont typeface="Arial"/>
              <a:buNone/>
            </a:pPr>
            <a:r>
              <a:t/>
            </a:r>
            <a:endParaRPr/>
          </a:p>
          <a:p>
            <a:pPr lvl="0">
              <a:spcBef>
                <a:spcPts val="0"/>
              </a:spcBef>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42" name="Shape 542"/>
        <p:cNvGrpSpPr/>
        <p:nvPr/>
      </p:nvGrpSpPr>
      <p:grpSpPr>
        <a:xfrm>
          <a:off x="0" y="0"/>
          <a:ext cx="0" cy="0"/>
          <a:chOff x="0" y="0"/>
          <a:chExt cx="0" cy="0"/>
        </a:xfrm>
      </p:grpSpPr>
      <p:pic>
        <p:nvPicPr>
          <p:cNvPr descr="Cloud-Load-Balancing_256px.png" id="543" name="Shape 543"/>
          <p:cNvPicPr preferRelativeResize="0"/>
          <p:nvPr/>
        </p:nvPicPr>
        <p:blipFill rotWithShape="1">
          <a:blip r:embed="rId3">
            <a:alphaModFix/>
          </a:blip>
          <a:srcRect b="5092" l="0" r="0" t="5092"/>
          <a:stretch/>
        </p:blipFill>
        <p:spPr>
          <a:xfrm>
            <a:off x="7083825" y="1231474"/>
            <a:ext cx="984300" cy="884400"/>
          </a:xfrm>
          <a:prstGeom prst="rect">
            <a:avLst/>
          </a:prstGeom>
          <a:noFill/>
          <a:ln>
            <a:noFill/>
          </a:ln>
        </p:spPr>
      </p:pic>
      <p:sp>
        <p:nvSpPr>
          <p:cNvPr id="544" name="Shape 544"/>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Availability</a:t>
            </a:r>
          </a:p>
        </p:txBody>
      </p:sp>
      <p:sp>
        <p:nvSpPr>
          <p:cNvPr id="545" name="Shape 545"/>
          <p:cNvSpPr txBox="1"/>
          <p:nvPr>
            <p:ph idx="1" type="body"/>
          </p:nvPr>
        </p:nvSpPr>
        <p:spPr>
          <a:xfrm>
            <a:off x="238675" y="1348575"/>
            <a:ext cx="2754900" cy="21552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solidFill>
                  <a:schemeClr val="accent1"/>
                </a:solidFill>
              </a:rPr>
              <a:t>CDN</a:t>
            </a:r>
          </a:p>
          <a:p>
            <a:pPr indent="-228600" lvl="0" marL="457200" rtl="0">
              <a:spcBef>
                <a:spcPts val="0"/>
              </a:spcBef>
              <a:buChar char="●"/>
            </a:pPr>
            <a:r>
              <a:rPr lang="en"/>
              <a:t>Basic Content Delivery Network</a:t>
            </a:r>
          </a:p>
          <a:p>
            <a:pPr indent="-228600" lvl="0" marL="457200" rtl="0">
              <a:spcBef>
                <a:spcPts val="0"/>
              </a:spcBef>
              <a:buChar char="●"/>
            </a:pPr>
            <a:r>
              <a:rPr lang="en"/>
              <a:t>Activate through our</a:t>
            </a:r>
            <a:br>
              <a:rPr lang="en"/>
            </a:br>
            <a:r>
              <a:rPr lang="en"/>
              <a:t>load balancers</a:t>
            </a:r>
          </a:p>
          <a:p>
            <a:pPr indent="-228600" lvl="0" marL="457200" rtl="0">
              <a:spcBef>
                <a:spcPts val="0"/>
              </a:spcBef>
              <a:buChar char="●"/>
            </a:pPr>
            <a:r>
              <a:rPr lang="en"/>
              <a:t>Ability to cache content</a:t>
            </a:r>
          </a:p>
          <a:p>
            <a:pPr indent="-228600" lvl="0" marL="457200" rtl="0">
              <a:spcBef>
                <a:spcPts val="0"/>
              </a:spcBef>
              <a:buChar char="●"/>
            </a:pPr>
            <a:r>
              <a:rPr lang="en"/>
              <a:t>Uses HTTP headers to determine cacheability</a:t>
            </a:r>
          </a:p>
          <a:p>
            <a:pPr lvl="0" rtl="0">
              <a:spcBef>
                <a:spcPts val="0"/>
              </a:spcBef>
              <a:buNone/>
            </a:pPr>
            <a:r>
              <a:t/>
            </a:r>
            <a:endParaRPr/>
          </a:p>
        </p:txBody>
      </p:sp>
      <p:sp>
        <p:nvSpPr>
          <p:cNvPr id="546" name="Shape 546"/>
          <p:cNvSpPr txBox="1"/>
          <p:nvPr>
            <p:ph idx="2" type="body"/>
          </p:nvPr>
        </p:nvSpPr>
        <p:spPr>
          <a:xfrm>
            <a:off x="3504354" y="1348575"/>
            <a:ext cx="2373900" cy="29130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solidFill>
                <a:schemeClr val="accent1"/>
              </a:solidFill>
            </a:endParaRPr>
          </a:p>
          <a:p>
            <a:pPr lvl="0" rtl="0">
              <a:spcBef>
                <a:spcPts val="0"/>
              </a:spcBef>
              <a:buNone/>
            </a:pPr>
            <a:r>
              <a:rPr lang="en">
                <a:solidFill>
                  <a:schemeClr val="accent1"/>
                </a:solidFill>
              </a:rPr>
              <a:t>DNS</a:t>
            </a:r>
          </a:p>
          <a:p>
            <a:pPr indent="-228600" lvl="0" marL="457200" rtl="0">
              <a:spcBef>
                <a:spcPts val="0"/>
              </a:spcBef>
              <a:buChar char="●"/>
            </a:pPr>
            <a:r>
              <a:rPr lang="en"/>
              <a:t>Manage DNS on Google’s network</a:t>
            </a:r>
          </a:p>
          <a:p>
            <a:pPr indent="-228600" lvl="0" marL="457200" rtl="0">
              <a:spcBef>
                <a:spcPts val="0"/>
              </a:spcBef>
              <a:buChar char="●"/>
            </a:pPr>
            <a:r>
              <a:rPr lang="en"/>
              <a:t>SLA promises 100% availability of our Authoritative Name Servers</a:t>
            </a:r>
          </a:p>
          <a:p>
            <a:pPr lvl="0" rtl="0">
              <a:spcBef>
                <a:spcPts val="0"/>
              </a:spcBef>
              <a:buNone/>
            </a:pPr>
            <a:r>
              <a:t/>
            </a:r>
            <a:endParaRPr/>
          </a:p>
        </p:txBody>
      </p:sp>
      <p:sp>
        <p:nvSpPr>
          <p:cNvPr id="547" name="Shape 547"/>
          <p:cNvSpPr txBox="1"/>
          <p:nvPr>
            <p:ph idx="3" type="body"/>
          </p:nvPr>
        </p:nvSpPr>
        <p:spPr>
          <a:xfrm>
            <a:off x="6389033" y="1348575"/>
            <a:ext cx="2373899" cy="2913000"/>
          </a:xfrm>
          <a:prstGeom prst="rect">
            <a:avLst/>
          </a:prstGeom>
        </p:spPr>
        <p:txBody>
          <a:bodyPr anchorCtr="0" anchor="t" bIns="91425" lIns="91425" rIns="91425" tIns="91425">
            <a:noAutofit/>
          </a:bodyPr>
          <a:lstStyle/>
          <a:p>
            <a:pPr lvl="0" rtl="0">
              <a:spcBef>
                <a:spcPts val="0"/>
              </a:spcBef>
              <a:buClr>
                <a:schemeClr val="dk1"/>
              </a:buClr>
              <a:buSzPct val="78571"/>
              <a:buFont typeface="Arial"/>
              <a:buNone/>
            </a:pPr>
            <a:r>
              <a:t/>
            </a:r>
            <a:endParaRPr/>
          </a:p>
          <a:p>
            <a:pPr lvl="0" rtl="0">
              <a:spcBef>
                <a:spcPts val="0"/>
              </a:spcBef>
              <a:buClr>
                <a:schemeClr val="dk1"/>
              </a:buClr>
              <a:buSzPct val="78571"/>
              <a:buFont typeface="Arial"/>
              <a:buNone/>
            </a:pPr>
            <a:r>
              <a:t/>
            </a:r>
            <a:endParaRPr/>
          </a:p>
          <a:p>
            <a:pPr lvl="0" rtl="0">
              <a:spcBef>
                <a:spcPts val="0"/>
              </a:spcBef>
              <a:buClr>
                <a:schemeClr val="dk1"/>
              </a:buClr>
              <a:buSzPct val="78571"/>
              <a:buFont typeface="Arial"/>
              <a:buNone/>
            </a:pPr>
            <a:r>
              <a:t/>
            </a:r>
            <a:endParaRPr/>
          </a:p>
          <a:p>
            <a:pPr lvl="0" rtl="0">
              <a:spcBef>
                <a:spcPts val="0"/>
              </a:spcBef>
              <a:buClr>
                <a:schemeClr val="dk1"/>
              </a:buClr>
              <a:buSzPct val="78571"/>
              <a:buFont typeface="Arial"/>
              <a:buNone/>
            </a:pPr>
            <a:r>
              <a:t/>
            </a:r>
            <a:endParaRPr/>
          </a:p>
          <a:p>
            <a:pPr lvl="0" rtl="0">
              <a:spcBef>
                <a:spcPts val="0"/>
              </a:spcBef>
              <a:buClr>
                <a:schemeClr val="dk1"/>
              </a:buClr>
              <a:buSzPct val="78571"/>
              <a:buFont typeface="Arial"/>
              <a:buNone/>
            </a:pPr>
            <a:r>
              <a:rPr lang="en">
                <a:solidFill>
                  <a:schemeClr val="accent1"/>
                </a:solidFill>
              </a:rPr>
              <a:t>Load Balancers</a:t>
            </a:r>
          </a:p>
          <a:p>
            <a:pPr indent="-228600" lvl="0" marL="457200" rtl="0">
              <a:spcBef>
                <a:spcPts val="0"/>
              </a:spcBef>
              <a:buChar char="●"/>
            </a:pPr>
            <a:r>
              <a:rPr lang="en"/>
              <a:t>HTTP</a:t>
            </a:r>
          </a:p>
          <a:p>
            <a:pPr indent="-228600" lvl="0" marL="457200" rtl="0">
              <a:spcBef>
                <a:spcPts val="0"/>
              </a:spcBef>
              <a:buChar char="●"/>
            </a:pPr>
            <a:r>
              <a:rPr lang="en"/>
              <a:t>SSL</a:t>
            </a:r>
          </a:p>
          <a:p>
            <a:pPr indent="-228600" lvl="0" marL="457200" rtl="0">
              <a:spcBef>
                <a:spcPts val="0"/>
              </a:spcBef>
              <a:buChar char="●"/>
            </a:pPr>
            <a:r>
              <a:rPr lang="en"/>
              <a:t>Internal</a:t>
            </a:r>
          </a:p>
          <a:p>
            <a:pPr indent="-228600" lvl="0" marL="457200" rtl="0">
              <a:spcBef>
                <a:spcPts val="0"/>
              </a:spcBef>
              <a:buChar char="●"/>
            </a:pPr>
            <a:r>
              <a:rPr lang="en"/>
              <a:t>Network</a:t>
            </a:r>
          </a:p>
          <a:p>
            <a:pPr lvl="0" rtl="0">
              <a:spcBef>
                <a:spcPts val="0"/>
              </a:spcBef>
              <a:buClr>
                <a:schemeClr val="dk1"/>
              </a:buClr>
              <a:buSzPct val="78571"/>
              <a:buFont typeface="Arial"/>
              <a:buNone/>
            </a:pPr>
            <a:r>
              <a:t/>
            </a:r>
            <a:endParaRPr/>
          </a:p>
          <a:p>
            <a:pPr lvl="0" rtl="0">
              <a:spcBef>
                <a:spcPts val="0"/>
              </a:spcBef>
              <a:buNone/>
            </a:pPr>
            <a:r>
              <a:t/>
            </a:r>
            <a:endParaRPr/>
          </a:p>
        </p:txBody>
      </p:sp>
      <p:pic>
        <p:nvPicPr>
          <p:cNvPr descr="Cloud-CDN_256px.png" id="548" name="Shape 548"/>
          <p:cNvPicPr preferRelativeResize="0"/>
          <p:nvPr/>
        </p:nvPicPr>
        <p:blipFill rotWithShape="1">
          <a:blip r:embed="rId4">
            <a:alphaModFix/>
          </a:blip>
          <a:srcRect b="5092" l="0" r="0" t="5092"/>
          <a:stretch/>
        </p:blipFill>
        <p:spPr>
          <a:xfrm>
            <a:off x="1123974" y="1231624"/>
            <a:ext cx="984299" cy="884100"/>
          </a:xfrm>
          <a:prstGeom prst="rect">
            <a:avLst/>
          </a:prstGeom>
          <a:noFill/>
          <a:ln>
            <a:noFill/>
          </a:ln>
        </p:spPr>
      </p:pic>
      <p:pic>
        <p:nvPicPr>
          <p:cNvPr descr="Cloud-DNS_256px.png" id="549" name="Shape 549"/>
          <p:cNvPicPr preferRelativeResize="0"/>
          <p:nvPr/>
        </p:nvPicPr>
        <p:blipFill rotWithShape="1">
          <a:blip r:embed="rId5">
            <a:alphaModFix/>
          </a:blip>
          <a:srcRect b="5092" l="0" r="0" t="5092"/>
          <a:stretch/>
        </p:blipFill>
        <p:spPr>
          <a:xfrm>
            <a:off x="4199150" y="1231624"/>
            <a:ext cx="984300" cy="884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000"/>
                                        <p:tgtEl>
                                          <p:spTgt spid="545"/>
                                        </p:tgtEl>
                                      </p:cBhvr>
                                    </p:animEffect>
                                  </p:childTnLst>
                                </p:cTn>
                              </p:par>
                              <p:par>
                                <p:cTn fill="hold" nodeType="with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par>
                                <p:cTn fill="hold" nodeType="with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1000"/>
                                        <p:tgtEl>
                                          <p:spTgt spid="547"/>
                                        </p:tgtEl>
                                      </p:cBhvr>
                                    </p:animEffect>
                                  </p:childTnLst>
                                </p:cTn>
                              </p:par>
                              <p:par>
                                <p:cTn fill="hold" nodeType="with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1000"/>
                                        <p:tgtEl>
                                          <p:spTgt spid="5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53" name="Shape 553"/>
        <p:cNvGrpSpPr/>
        <p:nvPr/>
      </p:nvGrpSpPr>
      <p:grpSpPr>
        <a:xfrm>
          <a:off x="0" y="0"/>
          <a:ext cx="0" cy="0"/>
          <a:chOff x="0" y="0"/>
          <a:chExt cx="0" cy="0"/>
        </a:xfrm>
      </p:grpSpPr>
      <p:sp>
        <p:nvSpPr>
          <p:cNvPr id="554" name="Shape 554"/>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Non-managed security solutions</a:t>
            </a:r>
          </a:p>
        </p:txBody>
      </p:sp>
      <p:sp>
        <p:nvSpPr>
          <p:cNvPr id="555" name="Shape 555"/>
          <p:cNvSpPr txBox="1"/>
          <p:nvPr>
            <p:ph idx="1" type="body"/>
          </p:nvPr>
        </p:nvSpPr>
        <p:spPr>
          <a:xfrm>
            <a:off x="238675" y="1348575"/>
            <a:ext cx="4151100" cy="29130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solidFill>
                  <a:schemeClr val="accent1"/>
                </a:solidFill>
              </a:rPr>
              <a:t>Compute Engine</a:t>
            </a:r>
          </a:p>
          <a:p>
            <a:pPr indent="-228600" lvl="0" marL="457200" rtl="0">
              <a:spcBef>
                <a:spcPts val="0"/>
              </a:spcBef>
              <a:buChar char="●"/>
            </a:pPr>
            <a:r>
              <a:rPr lang="en"/>
              <a:t>Build by hand</a:t>
            </a:r>
          </a:p>
          <a:p>
            <a:pPr lvl="0" rtl="0">
              <a:spcBef>
                <a:spcPts val="0"/>
              </a:spcBef>
              <a:buNone/>
            </a:pPr>
            <a:r>
              <a:t/>
            </a:r>
            <a:endParaRPr/>
          </a:p>
        </p:txBody>
      </p:sp>
      <p:sp>
        <p:nvSpPr>
          <p:cNvPr id="556" name="Shape 556"/>
          <p:cNvSpPr txBox="1"/>
          <p:nvPr>
            <p:ph idx="2" type="body"/>
          </p:nvPr>
        </p:nvSpPr>
        <p:spPr>
          <a:xfrm>
            <a:off x="4757101" y="1348575"/>
            <a:ext cx="3770100" cy="29130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solidFill>
                  <a:schemeClr val="accent1"/>
                </a:solidFill>
              </a:rPr>
              <a:t>Cloud Launcher</a:t>
            </a:r>
          </a:p>
          <a:p>
            <a:pPr indent="-228600" lvl="0" marL="457200" rtl="0">
              <a:spcBef>
                <a:spcPts val="0"/>
              </a:spcBef>
              <a:buChar char="●"/>
            </a:pPr>
            <a:r>
              <a:rPr lang="en"/>
              <a:t>Prebuilt solutions for:</a:t>
            </a:r>
          </a:p>
          <a:p>
            <a:pPr indent="-228600" lvl="1" marL="914400" rtl="0">
              <a:spcBef>
                <a:spcPts val="0"/>
              </a:spcBef>
            </a:pPr>
            <a:r>
              <a:rPr lang="en"/>
              <a:t>Barracuda</a:t>
            </a:r>
          </a:p>
          <a:p>
            <a:pPr indent="-228600" lvl="1" marL="914400" rtl="0">
              <a:spcBef>
                <a:spcPts val="0"/>
              </a:spcBef>
            </a:pPr>
            <a:r>
              <a:rPr lang="en"/>
              <a:t>Brocade</a:t>
            </a:r>
          </a:p>
          <a:p>
            <a:pPr indent="-228600" lvl="1" marL="914400" rtl="0">
              <a:spcBef>
                <a:spcPts val="0"/>
              </a:spcBef>
            </a:pPr>
            <a:r>
              <a:rPr lang="en"/>
              <a:t>Cloudflare</a:t>
            </a:r>
          </a:p>
          <a:p>
            <a:pPr indent="-228600" lvl="1" marL="914400" rtl="0">
              <a:spcBef>
                <a:spcPts val="0"/>
              </a:spcBef>
            </a:pPr>
            <a:r>
              <a:rPr lang="en"/>
              <a:t>more...</a:t>
            </a:r>
          </a:p>
          <a:p>
            <a:pPr lvl="0" rtl="0">
              <a:spcBef>
                <a:spcPts val="0"/>
              </a:spcBef>
              <a:buNone/>
            </a:pPr>
            <a:r>
              <a:t/>
            </a:r>
            <a:endParaRPr/>
          </a:p>
          <a:p>
            <a:pPr lvl="0" rtl="0">
              <a:spcBef>
                <a:spcPts val="0"/>
              </a:spcBef>
              <a:buNone/>
            </a:pPr>
            <a:r>
              <a:t/>
            </a:r>
            <a:endParaRPr/>
          </a:p>
        </p:txBody>
      </p:sp>
      <p:pic>
        <p:nvPicPr>
          <p:cNvPr descr="Compute-Engine.png" id="557" name="Shape 557"/>
          <p:cNvPicPr preferRelativeResize="0"/>
          <p:nvPr/>
        </p:nvPicPr>
        <p:blipFill rotWithShape="1">
          <a:blip r:embed="rId3">
            <a:alphaModFix/>
          </a:blip>
          <a:srcRect b="5076" l="0" r="0" t="5076"/>
          <a:stretch/>
        </p:blipFill>
        <p:spPr>
          <a:xfrm>
            <a:off x="1743324" y="1231325"/>
            <a:ext cx="984300" cy="885300"/>
          </a:xfrm>
          <a:prstGeom prst="rect">
            <a:avLst/>
          </a:prstGeom>
          <a:noFill/>
          <a:ln>
            <a:noFill/>
          </a:ln>
        </p:spPr>
      </p:pic>
      <p:pic>
        <p:nvPicPr>
          <p:cNvPr descr=" Cloud-Launcher_512px_Retina.png" id="558" name="Shape 558"/>
          <p:cNvPicPr preferRelativeResize="0"/>
          <p:nvPr/>
        </p:nvPicPr>
        <p:blipFill>
          <a:blip r:embed="rId4">
            <a:alphaModFix/>
          </a:blip>
          <a:stretch>
            <a:fillRect/>
          </a:stretch>
        </p:blipFill>
        <p:spPr>
          <a:xfrm>
            <a:off x="6150000" y="1181825"/>
            <a:ext cx="984299" cy="9842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par>
                                <p:cTn fill="hold" nodeType="with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1000"/>
                                        <p:tgtEl>
                                          <p:spTgt spid="5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2" name="Shape 562"/>
        <p:cNvGrpSpPr/>
        <p:nvPr/>
      </p:nvGrpSpPr>
      <p:grpSpPr>
        <a:xfrm>
          <a:off x="0" y="0"/>
          <a:ext cx="0" cy="0"/>
          <a:chOff x="0" y="0"/>
          <a:chExt cx="0" cy="0"/>
        </a:xfrm>
      </p:grpSpPr>
      <p:sp>
        <p:nvSpPr>
          <p:cNvPr id="563" name="Shape 563"/>
          <p:cNvSpPr txBox="1"/>
          <p:nvPr>
            <p:ph type="ctrTitle"/>
          </p:nvPr>
        </p:nvSpPr>
        <p:spPr>
          <a:xfrm>
            <a:off x="530699" y="1327225"/>
            <a:ext cx="4164000" cy="1478100"/>
          </a:xfrm>
          <a:prstGeom prst="rect">
            <a:avLst/>
          </a:prstGeom>
          <a:noFill/>
          <a:ln>
            <a:noFill/>
          </a:ln>
        </p:spPr>
        <p:txBody>
          <a:bodyPr anchorCtr="0" anchor="b" bIns="91425" lIns="91425" rIns="91425" tIns="91425">
            <a:noAutofit/>
          </a:bodyPr>
          <a:lstStyle/>
          <a:p>
            <a:pPr lvl="0" rtl="0">
              <a:spcBef>
                <a:spcPts val="0"/>
              </a:spcBef>
              <a:buNone/>
            </a:pPr>
            <a:r>
              <a:rPr lang="en"/>
              <a:t>Storage</a:t>
            </a:r>
          </a:p>
        </p:txBody>
      </p:sp>
      <p:sp>
        <p:nvSpPr>
          <p:cNvPr id="564" name="Shape 564"/>
          <p:cNvSpPr txBox="1"/>
          <p:nvPr>
            <p:ph idx="1" type="subTitle"/>
          </p:nvPr>
        </p:nvSpPr>
        <p:spPr>
          <a:xfrm>
            <a:off x="534824" y="2786425"/>
            <a:ext cx="4164000" cy="1111200"/>
          </a:xfrm>
          <a:prstGeom prst="rect">
            <a:avLst/>
          </a:prstGeom>
        </p:spPr>
        <p:txBody>
          <a:bodyPr anchorCtr="0" anchor="t" bIns="91425" lIns="91425" rIns="91425" tIns="91425">
            <a:noAutofit/>
          </a:bodyPr>
          <a:lstStyle/>
          <a:p>
            <a:pPr lvl="0">
              <a:spcBef>
                <a:spcPts val="0"/>
              </a:spcBef>
              <a:buNone/>
            </a:pPr>
            <a:r>
              <a:rPr lang="en"/>
              <a:t>Keeping things</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68" name="Shape 568"/>
        <p:cNvGrpSpPr/>
        <p:nvPr/>
      </p:nvGrpSpPr>
      <p:grpSpPr>
        <a:xfrm>
          <a:off x="0" y="0"/>
          <a:ext cx="0" cy="0"/>
          <a:chOff x="0" y="0"/>
          <a:chExt cx="0" cy="0"/>
        </a:xfrm>
      </p:grpSpPr>
      <p:sp>
        <p:nvSpPr>
          <p:cNvPr id="569" name="Shape 569"/>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Storage</a:t>
            </a:r>
          </a:p>
        </p:txBody>
      </p:sp>
      <p:pic>
        <p:nvPicPr>
          <p:cNvPr descr="icon-file3.png" id="570" name="Shape 570"/>
          <p:cNvPicPr preferRelativeResize="0"/>
          <p:nvPr/>
        </p:nvPicPr>
        <p:blipFill>
          <a:blip r:embed="rId3">
            <a:alphaModFix/>
          </a:blip>
          <a:stretch>
            <a:fillRect/>
          </a:stretch>
        </p:blipFill>
        <p:spPr>
          <a:xfrm>
            <a:off x="4112401" y="2278050"/>
            <a:ext cx="1011081" cy="1155499"/>
          </a:xfrm>
          <a:prstGeom prst="rect">
            <a:avLst/>
          </a:prstGeom>
          <a:noFill/>
          <a:ln>
            <a:noFill/>
          </a:ln>
        </p:spPr>
      </p:pic>
      <p:pic>
        <p:nvPicPr>
          <p:cNvPr descr="icon-database.png" id="571" name="Shape 571"/>
          <p:cNvPicPr preferRelativeResize="0"/>
          <p:nvPr/>
        </p:nvPicPr>
        <p:blipFill>
          <a:blip r:embed="rId4">
            <a:alphaModFix/>
          </a:blip>
          <a:stretch>
            <a:fillRect/>
          </a:stretch>
        </p:blipFill>
        <p:spPr>
          <a:xfrm>
            <a:off x="1227737" y="2278046"/>
            <a:ext cx="1157775" cy="1155504"/>
          </a:xfrm>
          <a:prstGeom prst="rect">
            <a:avLst/>
          </a:prstGeom>
          <a:noFill/>
          <a:ln>
            <a:noFill/>
          </a:ln>
        </p:spPr>
      </p:pic>
      <p:grpSp>
        <p:nvGrpSpPr>
          <p:cNvPr id="572" name="Shape 572"/>
          <p:cNvGrpSpPr/>
          <p:nvPr/>
        </p:nvGrpSpPr>
        <p:grpSpPr>
          <a:xfrm>
            <a:off x="6816103" y="2178357"/>
            <a:ext cx="1519744" cy="1651231"/>
            <a:chOff x="6682112" y="1887252"/>
            <a:chExt cx="1787724" cy="1942397"/>
          </a:xfrm>
        </p:grpSpPr>
        <p:pic>
          <p:nvPicPr>
            <p:cNvPr descr="icon_cloud.png" id="573" name="Shape 573"/>
            <p:cNvPicPr preferRelativeResize="0"/>
            <p:nvPr/>
          </p:nvPicPr>
          <p:blipFill>
            <a:blip r:embed="rId5">
              <a:alphaModFix/>
            </a:blip>
            <a:stretch>
              <a:fillRect/>
            </a:stretch>
          </p:blipFill>
          <p:spPr>
            <a:xfrm>
              <a:off x="6682112" y="1887252"/>
              <a:ext cx="1787724" cy="1225125"/>
            </a:xfrm>
            <a:prstGeom prst="rect">
              <a:avLst/>
            </a:prstGeom>
            <a:noFill/>
            <a:ln>
              <a:noFill/>
            </a:ln>
          </p:spPr>
        </p:pic>
        <p:pic>
          <p:nvPicPr>
            <p:cNvPr descr="icon-database2-grey.png" id="574" name="Shape 574"/>
            <p:cNvPicPr preferRelativeResize="0"/>
            <p:nvPr/>
          </p:nvPicPr>
          <p:blipFill rotWithShape="1">
            <a:blip r:embed="rId6">
              <a:alphaModFix/>
            </a:blip>
            <a:srcRect b="0" l="0" r="0" t="0"/>
            <a:stretch/>
          </p:blipFill>
          <p:spPr>
            <a:xfrm>
              <a:off x="7054074" y="2068574"/>
              <a:ext cx="1043800" cy="1043800"/>
            </a:xfrm>
            <a:prstGeom prst="rect">
              <a:avLst/>
            </a:prstGeom>
            <a:noFill/>
            <a:ln>
              <a:noFill/>
            </a:ln>
          </p:spPr>
        </p:pic>
        <p:pic>
          <p:nvPicPr>
            <p:cNvPr descr="icon_server.png" id="575" name="Shape 575"/>
            <p:cNvPicPr preferRelativeResize="0"/>
            <p:nvPr/>
          </p:nvPicPr>
          <p:blipFill>
            <a:blip r:embed="rId7">
              <a:alphaModFix/>
            </a:blip>
            <a:stretch>
              <a:fillRect/>
            </a:stretch>
          </p:blipFill>
          <p:spPr>
            <a:xfrm>
              <a:off x="6770464" y="3726599"/>
              <a:ext cx="367500" cy="103050"/>
            </a:xfrm>
            <a:prstGeom prst="rect">
              <a:avLst/>
            </a:prstGeom>
            <a:noFill/>
            <a:ln>
              <a:noFill/>
            </a:ln>
          </p:spPr>
        </p:pic>
        <p:pic>
          <p:nvPicPr>
            <p:cNvPr descr="icon_server.png" id="576" name="Shape 576"/>
            <p:cNvPicPr preferRelativeResize="0"/>
            <p:nvPr/>
          </p:nvPicPr>
          <p:blipFill>
            <a:blip r:embed="rId7">
              <a:alphaModFix/>
            </a:blip>
            <a:stretch>
              <a:fillRect/>
            </a:stretch>
          </p:blipFill>
          <p:spPr>
            <a:xfrm>
              <a:off x="7184964" y="3726599"/>
              <a:ext cx="367500" cy="103050"/>
            </a:xfrm>
            <a:prstGeom prst="rect">
              <a:avLst/>
            </a:prstGeom>
            <a:noFill/>
            <a:ln>
              <a:noFill/>
            </a:ln>
          </p:spPr>
        </p:pic>
        <p:pic>
          <p:nvPicPr>
            <p:cNvPr descr="icon_server.png" id="577" name="Shape 577"/>
            <p:cNvPicPr preferRelativeResize="0"/>
            <p:nvPr/>
          </p:nvPicPr>
          <p:blipFill>
            <a:blip r:embed="rId7">
              <a:alphaModFix/>
            </a:blip>
            <a:stretch>
              <a:fillRect/>
            </a:stretch>
          </p:blipFill>
          <p:spPr>
            <a:xfrm>
              <a:off x="7599464" y="3726599"/>
              <a:ext cx="367500" cy="103050"/>
            </a:xfrm>
            <a:prstGeom prst="rect">
              <a:avLst/>
            </a:prstGeom>
            <a:noFill/>
            <a:ln>
              <a:noFill/>
            </a:ln>
          </p:spPr>
        </p:pic>
        <p:pic>
          <p:nvPicPr>
            <p:cNvPr descr="icon_server.png" id="578" name="Shape 578"/>
            <p:cNvPicPr preferRelativeResize="0"/>
            <p:nvPr/>
          </p:nvPicPr>
          <p:blipFill>
            <a:blip r:embed="rId7">
              <a:alphaModFix/>
            </a:blip>
            <a:stretch>
              <a:fillRect/>
            </a:stretch>
          </p:blipFill>
          <p:spPr>
            <a:xfrm>
              <a:off x="8013964" y="3726599"/>
              <a:ext cx="367500" cy="103050"/>
            </a:xfrm>
            <a:prstGeom prst="rect">
              <a:avLst/>
            </a:prstGeom>
            <a:noFill/>
            <a:ln>
              <a:noFill/>
            </a:ln>
          </p:spPr>
        </p:pic>
        <p:pic>
          <p:nvPicPr>
            <p:cNvPr descr="icon_server.png" id="579" name="Shape 579"/>
            <p:cNvPicPr preferRelativeResize="0"/>
            <p:nvPr/>
          </p:nvPicPr>
          <p:blipFill>
            <a:blip r:embed="rId7">
              <a:alphaModFix/>
            </a:blip>
            <a:stretch>
              <a:fillRect/>
            </a:stretch>
          </p:blipFill>
          <p:spPr>
            <a:xfrm>
              <a:off x="6770464" y="3559574"/>
              <a:ext cx="367500" cy="103050"/>
            </a:xfrm>
            <a:prstGeom prst="rect">
              <a:avLst/>
            </a:prstGeom>
            <a:noFill/>
            <a:ln>
              <a:noFill/>
            </a:ln>
          </p:spPr>
        </p:pic>
        <p:pic>
          <p:nvPicPr>
            <p:cNvPr descr="icon_server.png" id="580" name="Shape 580"/>
            <p:cNvPicPr preferRelativeResize="0"/>
            <p:nvPr/>
          </p:nvPicPr>
          <p:blipFill>
            <a:blip r:embed="rId7">
              <a:alphaModFix/>
            </a:blip>
            <a:stretch>
              <a:fillRect/>
            </a:stretch>
          </p:blipFill>
          <p:spPr>
            <a:xfrm>
              <a:off x="7184964" y="3559574"/>
              <a:ext cx="367500" cy="103050"/>
            </a:xfrm>
            <a:prstGeom prst="rect">
              <a:avLst/>
            </a:prstGeom>
            <a:noFill/>
            <a:ln>
              <a:noFill/>
            </a:ln>
          </p:spPr>
        </p:pic>
        <p:pic>
          <p:nvPicPr>
            <p:cNvPr descr="icon_server.png" id="581" name="Shape 581"/>
            <p:cNvPicPr preferRelativeResize="0"/>
            <p:nvPr/>
          </p:nvPicPr>
          <p:blipFill>
            <a:blip r:embed="rId7">
              <a:alphaModFix/>
            </a:blip>
            <a:stretch>
              <a:fillRect/>
            </a:stretch>
          </p:blipFill>
          <p:spPr>
            <a:xfrm>
              <a:off x="7599464" y="3559574"/>
              <a:ext cx="367500" cy="103050"/>
            </a:xfrm>
            <a:prstGeom prst="rect">
              <a:avLst/>
            </a:prstGeom>
            <a:noFill/>
            <a:ln>
              <a:noFill/>
            </a:ln>
          </p:spPr>
        </p:pic>
        <p:pic>
          <p:nvPicPr>
            <p:cNvPr descr="icon_server.png" id="582" name="Shape 582"/>
            <p:cNvPicPr preferRelativeResize="0"/>
            <p:nvPr/>
          </p:nvPicPr>
          <p:blipFill>
            <a:blip r:embed="rId7">
              <a:alphaModFix/>
            </a:blip>
            <a:stretch>
              <a:fillRect/>
            </a:stretch>
          </p:blipFill>
          <p:spPr>
            <a:xfrm>
              <a:off x="8013964" y="3559574"/>
              <a:ext cx="367500" cy="103050"/>
            </a:xfrm>
            <a:prstGeom prst="rect">
              <a:avLst/>
            </a:prstGeom>
            <a:noFill/>
            <a:ln>
              <a:noFill/>
            </a:ln>
          </p:spPr>
        </p:pic>
        <p:pic>
          <p:nvPicPr>
            <p:cNvPr descr="icon_server.png" id="583" name="Shape 583"/>
            <p:cNvPicPr preferRelativeResize="0"/>
            <p:nvPr/>
          </p:nvPicPr>
          <p:blipFill>
            <a:blip r:embed="rId7">
              <a:alphaModFix/>
            </a:blip>
            <a:stretch>
              <a:fillRect/>
            </a:stretch>
          </p:blipFill>
          <p:spPr>
            <a:xfrm>
              <a:off x="6770464" y="3392549"/>
              <a:ext cx="367500" cy="103050"/>
            </a:xfrm>
            <a:prstGeom prst="rect">
              <a:avLst/>
            </a:prstGeom>
            <a:noFill/>
            <a:ln>
              <a:noFill/>
            </a:ln>
          </p:spPr>
        </p:pic>
        <p:pic>
          <p:nvPicPr>
            <p:cNvPr descr="icon_server.png" id="584" name="Shape 584"/>
            <p:cNvPicPr preferRelativeResize="0"/>
            <p:nvPr/>
          </p:nvPicPr>
          <p:blipFill>
            <a:blip r:embed="rId7">
              <a:alphaModFix/>
            </a:blip>
            <a:stretch>
              <a:fillRect/>
            </a:stretch>
          </p:blipFill>
          <p:spPr>
            <a:xfrm>
              <a:off x="7184964" y="3392549"/>
              <a:ext cx="367500" cy="103050"/>
            </a:xfrm>
            <a:prstGeom prst="rect">
              <a:avLst/>
            </a:prstGeom>
            <a:noFill/>
            <a:ln>
              <a:noFill/>
            </a:ln>
          </p:spPr>
        </p:pic>
        <p:pic>
          <p:nvPicPr>
            <p:cNvPr descr="icon_server.png" id="585" name="Shape 585"/>
            <p:cNvPicPr preferRelativeResize="0"/>
            <p:nvPr/>
          </p:nvPicPr>
          <p:blipFill>
            <a:blip r:embed="rId7">
              <a:alphaModFix/>
            </a:blip>
            <a:stretch>
              <a:fillRect/>
            </a:stretch>
          </p:blipFill>
          <p:spPr>
            <a:xfrm>
              <a:off x="7599464" y="3392549"/>
              <a:ext cx="367500" cy="103050"/>
            </a:xfrm>
            <a:prstGeom prst="rect">
              <a:avLst/>
            </a:prstGeom>
            <a:noFill/>
            <a:ln>
              <a:noFill/>
            </a:ln>
          </p:spPr>
        </p:pic>
        <p:pic>
          <p:nvPicPr>
            <p:cNvPr descr="icon_server.png" id="586" name="Shape 586"/>
            <p:cNvPicPr preferRelativeResize="0"/>
            <p:nvPr/>
          </p:nvPicPr>
          <p:blipFill>
            <a:blip r:embed="rId7">
              <a:alphaModFix/>
            </a:blip>
            <a:stretch>
              <a:fillRect/>
            </a:stretch>
          </p:blipFill>
          <p:spPr>
            <a:xfrm>
              <a:off x="8013964" y="3392549"/>
              <a:ext cx="367500" cy="103050"/>
            </a:xfrm>
            <a:prstGeom prst="rect">
              <a:avLst/>
            </a:prstGeom>
            <a:noFill/>
            <a:ln>
              <a:noFill/>
            </a:ln>
          </p:spPr>
        </p:pic>
      </p:grpSp>
      <p:sp>
        <p:nvSpPr>
          <p:cNvPr id="587" name="Shape 587"/>
          <p:cNvSpPr txBox="1"/>
          <p:nvPr>
            <p:ph idx="1" type="body"/>
          </p:nvPr>
        </p:nvSpPr>
        <p:spPr>
          <a:xfrm>
            <a:off x="619675" y="1620800"/>
            <a:ext cx="2373900" cy="341700"/>
          </a:xfrm>
          <a:prstGeom prst="rect">
            <a:avLst/>
          </a:prstGeom>
        </p:spPr>
        <p:txBody>
          <a:bodyPr anchorCtr="0" anchor="t" bIns="91425" lIns="91425" rIns="91425" tIns="91425">
            <a:noAutofit/>
          </a:bodyPr>
          <a:lstStyle/>
          <a:p>
            <a:pPr lvl="0" rtl="0" algn="ctr">
              <a:spcBef>
                <a:spcPts val="0"/>
              </a:spcBef>
              <a:buNone/>
            </a:pPr>
            <a:r>
              <a:rPr lang="en" sz="1600"/>
              <a:t>Files</a:t>
            </a:r>
          </a:p>
        </p:txBody>
      </p:sp>
      <p:sp>
        <p:nvSpPr>
          <p:cNvPr id="588" name="Shape 588"/>
          <p:cNvSpPr txBox="1"/>
          <p:nvPr>
            <p:ph idx="2" type="body"/>
          </p:nvPr>
        </p:nvSpPr>
        <p:spPr>
          <a:xfrm>
            <a:off x="3504350" y="1620800"/>
            <a:ext cx="2373900" cy="341700"/>
          </a:xfrm>
          <a:prstGeom prst="rect">
            <a:avLst/>
          </a:prstGeom>
        </p:spPr>
        <p:txBody>
          <a:bodyPr anchorCtr="0" anchor="t" bIns="91425" lIns="91425" rIns="91425" tIns="91425">
            <a:noAutofit/>
          </a:bodyPr>
          <a:lstStyle/>
          <a:p>
            <a:pPr lvl="0" rtl="0" algn="ctr">
              <a:spcBef>
                <a:spcPts val="0"/>
              </a:spcBef>
              <a:buNone/>
            </a:pPr>
            <a:r>
              <a:rPr lang="en" sz="1600"/>
              <a:t>Databases</a:t>
            </a:r>
          </a:p>
        </p:txBody>
      </p:sp>
      <p:sp>
        <p:nvSpPr>
          <p:cNvPr id="589" name="Shape 589"/>
          <p:cNvSpPr txBox="1"/>
          <p:nvPr>
            <p:ph idx="3" type="body"/>
          </p:nvPr>
        </p:nvSpPr>
        <p:spPr>
          <a:xfrm>
            <a:off x="6389025" y="1620800"/>
            <a:ext cx="2373900" cy="341700"/>
          </a:xfrm>
          <a:prstGeom prst="rect">
            <a:avLst/>
          </a:prstGeom>
        </p:spPr>
        <p:txBody>
          <a:bodyPr anchorCtr="0" anchor="t" bIns="91425" lIns="91425" rIns="91425" tIns="91425">
            <a:noAutofit/>
          </a:bodyPr>
          <a:lstStyle/>
          <a:p>
            <a:pPr lvl="0" rtl="0" algn="ctr">
              <a:spcBef>
                <a:spcPts val="0"/>
              </a:spcBef>
              <a:buNone/>
            </a:pPr>
            <a:r>
              <a:rPr lang="en" sz="1600"/>
              <a:t>Big data</a:t>
            </a:r>
          </a:p>
        </p:txBody>
      </p:sp>
      <p:sp>
        <p:nvSpPr>
          <p:cNvPr id="590" name="Shape 590"/>
          <p:cNvSpPr txBox="1"/>
          <p:nvPr/>
        </p:nvSpPr>
        <p:spPr>
          <a:xfrm>
            <a:off x="196025" y="4403675"/>
            <a:ext cx="4083300" cy="214800"/>
          </a:xfrm>
          <a:prstGeom prst="rect">
            <a:avLst/>
          </a:prstGeom>
          <a:noFill/>
          <a:ln>
            <a:noFill/>
          </a:ln>
        </p:spPr>
        <p:txBody>
          <a:bodyPr anchorCtr="0" anchor="t" bIns="91425" lIns="91425" rIns="91425" tIns="91425">
            <a:noAutofit/>
          </a:bodyPr>
          <a:lstStyle/>
          <a:p>
            <a:pPr lvl="0">
              <a:spcBef>
                <a:spcPts val="0"/>
              </a:spcBef>
              <a:buNone/>
            </a:pPr>
            <a:r>
              <a:rPr lang="en" sz="1200"/>
              <a:t>https://cloud.google.com/storage-options/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000"/>
                                        <p:tgtEl>
                                          <p:spTgt spid="587"/>
                                        </p:tgtEl>
                                      </p:cBhvr>
                                    </p:animEffect>
                                  </p:childTnLst>
                                </p:cTn>
                              </p:par>
                              <p:par>
                                <p:cTn fill="hold" nodeType="with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000"/>
                                        <p:tgtEl>
                                          <p:spTgt spid="5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1000"/>
                                        <p:tgtEl>
                                          <p:spTgt spid="588"/>
                                        </p:tgtEl>
                                      </p:cBhvr>
                                    </p:animEffect>
                                  </p:childTnLst>
                                </p:cTn>
                              </p:par>
                              <p:par>
                                <p:cTn fill="hold" nodeType="with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1000"/>
                                        <p:tgtEl>
                                          <p:spTgt spid="5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1000"/>
                                        <p:tgtEl>
                                          <p:spTgt spid="589"/>
                                        </p:tgtEl>
                                      </p:cBhvr>
                                    </p:animEffect>
                                  </p:childTnLst>
                                </p:cTn>
                              </p:par>
                              <p:par>
                                <p:cTn fill="hold" nodeType="with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000"/>
                                        <p:tgtEl>
                                          <p:spTgt spid="5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94" name="Shape 594"/>
        <p:cNvGrpSpPr/>
        <p:nvPr/>
      </p:nvGrpSpPr>
      <p:grpSpPr>
        <a:xfrm>
          <a:off x="0" y="0"/>
          <a:ext cx="0" cy="0"/>
          <a:chOff x="0" y="0"/>
          <a:chExt cx="0" cy="0"/>
        </a:xfrm>
      </p:grpSpPr>
      <p:sp>
        <p:nvSpPr>
          <p:cNvPr id="595" name="Shape 595"/>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File storage</a:t>
            </a:r>
          </a:p>
        </p:txBody>
      </p:sp>
      <p:sp>
        <p:nvSpPr>
          <p:cNvPr id="596" name="Shape 596"/>
          <p:cNvSpPr txBox="1"/>
          <p:nvPr>
            <p:ph idx="1" type="body"/>
          </p:nvPr>
        </p:nvSpPr>
        <p:spPr>
          <a:xfrm>
            <a:off x="238664" y="1348577"/>
            <a:ext cx="7963200" cy="2913000"/>
          </a:xfrm>
          <a:prstGeom prst="rect">
            <a:avLst/>
          </a:prstGeom>
        </p:spPr>
        <p:txBody>
          <a:bodyPr anchorCtr="0" anchor="t" bIns="91425" lIns="91425" rIns="91425" tIns="91425">
            <a:noAutofit/>
          </a:bodyPr>
          <a:lstStyle/>
          <a:p>
            <a:pPr lvl="0" rtl="0">
              <a:spcBef>
                <a:spcPts val="0"/>
              </a:spcBef>
              <a:buNone/>
            </a:pPr>
            <a:r>
              <a:rPr lang="en">
                <a:solidFill>
                  <a:schemeClr val="accent1"/>
                </a:solidFill>
              </a:rPr>
              <a:t>Cloud Storage</a:t>
            </a:r>
          </a:p>
          <a:p>
            <a:pPr indent="-228600" lvl="0" marL="457200" rtl="0">
              <a:spcBef>
                <a:spcPts val="0"/>
              </a:spcBef>
              <a:buChar char="●"/>
            </a:pPr>
            <a:r>
              <a:rPr lang="en"/>
              <a:t>Multiples ways to interface with it</a:t>
            </a:r>
          </a:p>
          <a:p>
            <a:pPr indent="-228600" lvl="1" marL="914400" rtl="0">
              <a:spcBef>
                <a:spcPts val="0"/>
              </a:spcBef>
            </a:pPr>
            <a:r>
              <a:rPr lang="en"/>
              <a:t>Browser, gsutil, API</a:t>
            </a:r>
          </a:p>
          <a:p>
            <a:pPr indent="-228600" lvl="0" marL="457200" rtl="0">
              <a:spcBef>
                <a:spcPts val="0"/>
              </a:spcBef>
              <a:buChar char="●"/>
            </a:pPr>
            <a:r>
              <a:rPr lang="en"/>
              <a:t>Several types</a:t>
            </a:r>
          </a:p>
          <a:p>
            <a:pPr indent="-228600" lvl="1" marL="914400" rtl="0">
              <a:spcBef>
                <a:spcPts val="0"/>
              </a:spcBef>
            </a:pPr>
            <a:r>
              <a:rPr lang="en"/>
              <a:t>Multi-regional</a:t>
            </a:r>
          </a:p>
          <a:p>
            <a:pPr indent="-228600" lvl="1" marL="914400" rtl="0">
              <a:spcBef>
                <a:spcPts val="0"/>
              </a:spcBef>
            </a:pPr>
            <a:r>
              <a:rPr lang="en"/>
              <a:t>Regional</a:t>
            </a:r>
          </a:p>
          <a:p>
            <a:pPr indent="-228600" lvl="1" marL="914400" rtl="0">
              <a:spcBef>
                <a:spcPts val="0"/>
              </a:spcBef>
            </a:pPr>
            <a:r>
              <a:rPr lang="en"/>
              <a:t>Nearline</a:t>
            </a:r>
          </a:p>
          <a:p>
            <a:pPr indent="-228600" lvl="1" marL="914400" rtl="0">
              <a:spcBef>
                <a:spcPts val="0"/>
              </a:spcBef>
            </a:pPr>
            <a:r>
              <a:rPr lang="en"/>
              <a:t>Coldline</a:t>
            </a:r>
          </a:p>
          <a:p>
            <a:pPr indent="-228600" lvl="0" marL="457200" rtl="0">
              <a:spcBef>
                <a:spcPts val="0"/>
              </a:spcBef>
              <a:buChar char="●"/>
            </a:pPr>
            <a:r>
              <a:rPr lang="en"/>
              <a:t>Create a storage bucket, choose type</a:t>
            </a:r>
          </a:p>
          <a:p>
            <a:pPr lvl="0" rtl="0">
              <a:spcBef>
                <a:spcPts val="0"/>
              </a:spcBef>
              <a:buNone/>
            </a:pPr>
            <a:r>
              <a:t/>
            </a:r>
            <a:endParaRPr/>
          </a:p>
        </p:txBody>
      </p:sp>
      <p:pic>
        <p:nvPicPr>
          <p:cNvPr descr="CloudStorage_512px_Retina.png" id="597" name="Shape 597"/>
          <p:cNvPicPr preferRelativeResize="0"/>
          <p:nvPr/>
        </p:nvPicPr>
        <p:blipFill rotWithShape="1">
          <a:blip r:embed="rId3">
            <a:alphaModFix/>
          </a:blip>
          <a:srcRect b="5035" l="0" r="0" t="5044"/>
          <a:stretch/>
        </p:blipFill>
        <p:spPr>
          <a:xfrm>
            <a:off x="5794000" y="1348575"/>
            <a:ext cx="2210700" cy="1987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601" name="Shape 601"/>
        <p:cNvGrpSpPr/>
        <p:nvPr/>
      </p:nvGrpSpPr>
      <p:grpSpPr>
        <a:xfrm>
          <a:off x="0" y="0"/>
          <a:ext cx="0" cy="0"/>
          <a:chOff x="0" y="0"/>
          <a:chExt cx="0" cy="0"/>
        </a:xfrm>
      </p:grpSpPr>
      <p:sp>
        <p:nvSpPr>
          <p:cNvPr id="602" name="Shape 602"/>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File storage</a:t>
            </a:r>
          </a:p>
        </p:txBody>
      </p:sp>
      <p:pic>
        <p:nvPicPr>
          <p:cNvPr descr="icon_earth.png" id="603" name="Shape 603"/>
          <p:cNvPicPr preferRelativeResize="0"/>
          <p:nvPr/>
        </p:nvPicPr>
        <p:blipFill rotWithShape="1">
          <a:blip r:embed="rId3">
            <a:alphaModFix/>
          </a:blip>
          <a:srcRect b="0" l="0" r="0" t="0"/>
          <a:stretch/>
        </p:blipFill>
        <p:spPr>
          <a:xfrm>
            <a:off x="1227749" y="2278049"/>
            <a:ext cx="1157776" cy="1157776"/>
          </a:xfrm>
          <a:prstGeom prst="rect">
            <a:avLst/>
          </a:prstGeom>
          <a:noFill/>
          <a:ln>
            <a:noFill/>
          </a:ln>
        </p:spPr>
      </p:pic>
      <p:pic>
        <p:nvPicPr>
          <p:cNvPr descr="icon-database.png" id="604" name="Shape 604"/>
          <p:cNvPicPr preferRelativeResize="0"/>
          <p:nvPr/>
        </p:nvPicPr>
        <p:blipFill>
          <a:blip r:embed="rId4">
            <a:alphaModFix/>
          </a:blip>
          <a:stretch>
            <a:fillRect/>
          </a:stretch>
        </p:blipFill>
        <p:spPr>
          <a:xfrm>
            <a:off x="4112400" y="2278046"/>
            <a:ext cx="1157775" cy="1155504"/>
          </a:xfrm>
          <a:prstGeom prst="rect">
            <a:avLst/>
          </a:prstGeom>
          <a:noFill/>
          <a:ln>
            <a:noFill/>
          </a:ln>
        </p:spPr>
      </p:pic>
      <p:sp>
        <p:nvSpPr>
          <p:cNvPr id="605" name="Shape 605"/>
          <p:cNvSpPr txBox="1"/>
          <p:nvPr>
            <p:ph idx="1" type="body"/>
          </p:nvPr>
        </p:nvSpPr>
        <p:spPr>
          <a:xfrm>
            <a:off x="619675" y="1620800"/>
            <a:ext cx="2373900" cy="341700"/>
          </a:xfrm>
          <a:prstGeom prst="rect">
            <a:avLst/>
          </a:prstGeom>
        </p:spPr>
        <p:txBody>
          <a:bodyPr anchorCtr="0" anchor="t" bIns="91425" lIns="91425" rIns="91425" tIns="91425">
            <a:noAutofit/>
          </a:bodyPr>
          <a:lstStyle/>
          <a:p>
            <a:pPr lvl="0" rtl="0" algn="ctr">
              <a:spcBef>
                <a:spcPts val="0"/>
              </a:spcBef>
              <a:buNone/>
            </a:pPr>
            <a:r>
              <a:rPr lang="en" sz="1600"/>
              <a:t>Public content</a:t>
            </a:r>
          </a:p>
        </p:txBody>
      </p:sp>
      <p:sp>
        <p:nvSpPr>
          <p:cNvPr id="606" name="Shape 606"/>
          <p:cNvSpPr txBox="1"/>
          <p:nvPr>
            <p:ph idx="2" type="body"/>
          </p:nvPr>
        </p:nvSpPr>
        <p:spPr>
          <a:xfrm>
            <a:off x="3504350" y="1620800"/>
            <a:ext cx="2373900" cy="341700"/>
          </a:xfrm>
          <a:prstGeom prst="rect">
            <a:avLst/>
          </a:prstGeom>
        </p:spPr>
        <p:txBody>
          <a:bodyPr anchorCtr="0" anchor="t" bIns="91425" lIns="91425" rIns="91425" tIns="91425">
            <a:noAutofit/>
          </a:bodyPr>
          <a:lstStyle/>
          <a:p>
            <a:pPr lvl="0" rtl="0" algn="ctr">
              <a:spcBef>
                <a:spcPts val="0"/>
              </a:spcBef>
              <a:buNone/>
            </a:pPr>
            <a:r>
              <a:rPr lang="en" sz="1600"/>
              <a:t>Processed data</a:t>
            </a:r>
          </a:p>
        </p:txBody>
      </p:sp>
      <p:sp>
        <p:nvSpPr>
          <p:cNvPr id="607" name="Shape 607"/>
          <p:cNvSpPr txBox="1"/>
          <p:nvPr>
            <p:ph idx="3" type="body"/>
          </p:nvPr>
        </p:nvSpPr>
        <p:spPr>
          <a:xfrm>
            <a:off x="6389025" y="1620800"/>
            <a:ext cx="2373900" cy="341700"/>
          </a:xfrm>
          <a:prstGeom prst="rect">
            <a:avLst/>
          </a:prstGeom>
        </p:spPr>
        <p:txBody>
          <a:bodyPr anchorCtr="0" anchor="t" bIns="91425" lIns="91425" rIns="91425" tIns="91425">
            <a:noAutofit/>
          </a:bodyPr>
          <a:lstStyle/>
          <a:p>
            <a:pPr lvl="0" rtl="0" algn="ctr">
              <a:spcBef>
                <a:spcPts val="0"/>
              </a:spcBef>
              <a:buNone/>
            </a:pPr>
            <a:r>
              <a:rPr lang="en" sz="1600"/>
              <a:t>Long term storage</a:t>
            </a:r>
          </a:p>
        </p:txBody>
      </p:sp>
      <p:grpSp>
        <p:nvGrpSpPr>
          <p:cNvPr id="608" name="Shape 608"/>
          <p:cNvGrpSpPr/>
          <p:nvPr/>
        </p:nvGrpSpPr>
        <p:grpSpPr>
          <a:xfrm>
            <a:off x="6818965" y="2277991"/>
            <a:ext cx="1514019" cy="1274652"/>
            <a:chOff x="6955153" y="2277991"/>
            <a:chExt cx="1514019" cy="1274652"/>
          </a:xfrm>
        </p:grpSpPr>
        <p:pic>
          <p:nvPicPr>
            <p:cNvPr descr="icon-snowflake.png" id="609" name="Shape 609"/>
            <p:cNvPicPr preferRelativeResize="0"/>
            <p:nvPr/>
          </p:nvPicPr>
          <p:blipFill>
            <a:blip r:embed="rId5">
              <a:alphaModFix/>
            </a:blip>
            <a:stretch>
              <a:fillRect/>
            </a:stretch>
          </p:blipFill>
          <p:spPr>
            <a:xfrm>
              <a:off x="7431882" y="2277991"/>
              <a:ext cx="389778" cy="389762"/>
            </a:xfrm>
            <a:prstGeom prst="rect">
              <a:avLst/>
            </a:prstGeom>
            <a:noFill/>
            <a:ln>
              <a:noFill/>
            </a:ln>
          </p:spPr>
        </p:pic>
        <p:pic>
          <p:nvPicPr>
            <p:cNvPr descr="icon-snowflake.png" id="610" name="Shape 610"/>
            <p:cNvPicPr preferRelativeResize="0"/>
            <p:nvPr/>
          </p:nvPicPr>
          <p:blipFill>
            <a:blip r:embed="rId5">
              <a:alphaModFix/>
            </a:blip>
            <a:stretch>
              <a:fillRect/>
            </a:stretch>
          </p:blipFill>
          <p:spPr>
            <a:xfrm>
              <a:off x="7008053" y="2517886"/>
              <a:ext cx="389778" cy="389762"/>
            </a:xfrm>
            <a:prstGeom prst="rect">
              <a:avLst/>
            </a:prstGeom>
            <a:noFill/>
            <a:ln>
              <a:noFill/>
            </a:ln>
          </p:spPr>
        </p:pic>
        <p:pic>
          <p:nvPicPr>
            <p:cNvPr descr="icon-snowflake.png" id="611" name="Shape 611"/>
            <p:cNvPicPr preferRelativeResize="0"/>
            <p:nvPr/>
          </p:nvPicPr>
          <p:blipFill>
            <a:blip r:embed="rId5">
              <a:alphaModFix/>
            </a:blip>
            <a:stretch>
              <a:fillRect/>
            </a:stretch>
          </p:blipFill>
          <p:spPr>
            <a:xfrm>
              <a:off x="7807019" y="2958584"/>
              <a:ext cx="389778" cy="389762"/>
            </a:xfrm>
            <a:prstGeom prst="rect">
              <a:avLst/>
            </a:prstGeom>
            <a:noFill/>
            <a:ln>
              <a:noFill/>
            </a:ln>
          </p:spPr>
        </p:pic>
        <p:pic>
          <p:nvPicPr>
            <p:cNvPr descr="icon-snowflake.png" id="612" name="Shape 612"/>
            <p:cNvPicPr preferRelativeResize="0"/>
            <p:nvPr/>
          </p:nvPicPr>
          <p:blipFill>
            <a:blip r:embed="rId5">
              <a:alphaModFix/>
            </a:blip>
            <a:stretch>
              <a:fillRect/>
            </a:stretch>
          </p:blipFill>
          <p:spPr>
            <a:xfrm>
              <a:off x="6955153" y="3162882"/>
              <a:ext cx="389778" cy="389762"/>
            </a:xfrm>
            <a:prstGeom prst="rect">
              <a:avLst/>
            </a:prstGeom>
            <a:noFill/>
            <a:ln>
              <a:noFill/>
            </a:ln>
          </p:spPr>
        </p:pic>
        <p:pic>
          <p:nvPicPr>
            <p:cNvPr descr="icon-snowflake.png" id="613" name="Shape 613"/>
            <p:cNvPicPr preferRelativeResize="0"/>
            <p:nvPr/>
          </p:nvPicPr>
          <p:blipFill>
            <a:blip r:embed="rId5">
              <a:alphaModFix/>
            </a:blip>
            <a:stretch>
              <a:fillRect/>
            </a:stretch>
          </p:blipFill>
          <p:spPr>
            <a:xfrm>
              <a:off x="7381086" y="2773128"/>
              <a:ext cx="389778" cy="389762"/>
            </a:xfrm>
            <a:prstGeom prst="rect">
              <a:avLst/>
            </a:prstGeom>
            <a:noFill/>
            <a:ln>
              <a:noFill/>
            </a:ln>
          </p:spPr>
        </p:pic>
        <p:pic>
          <p:nvPicPr>
            <p:cNvPr descr="icon-snowflake.png" id="614" name="Shape 614"/>
            <p:cNvPicPr preferRelativeResize="0"/>
            <p:nvPr/>
          </p:nvPicPr>
          <p:blipFill>
            <a:blip r:embed="rId5">
              <a:alphaModFix/>
            </a:blip>
            <a:stretch>
              <a:fillRect/>
            </a:stretch>
          </p:blipFill>
          <p:spPr>
            <a:xfrm>
              <a:off x="8079394" y="2476109"/>
              <a:ext cx="389777" cy="389763"/>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1000"/>
                                        <p:tgtEl>
                                          <p:spTgt spid="605"/>
                                        </p:tgtEl>
                                      </p:cBhvr>
                                    </p:animEffect>
                                  </p:childTnLst>
                                </p:cTn>
                              </p:par>
                              <p:par>
                                <p:cTn fill="hold" nodeType="with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000"/>
                                        <p:tgtEl>
                                          <p:spTgt spid="6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par>
                                <p:cTn fill="hold" nodeType="with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par>
                                <p:cTn fill="hold" nodeType="with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618" name="Shape 618"/>
        <p:cNvGrpSpPr/>
        <p:nvPr/>
      </p:nvGrpSpPr>
      <p:grpSpPr>
        <a:xfrm>
          <a:off x="0" y="0"/>
          <a:ext cx="0" cy="0"/>
          <a:chOff x="0" y="0"/>
          <a:chExt cx="0" cy="0"/>
        </a:xfrm>
      </p:grpSpPr>
      <p:sp>
        <p:nvSpPr>
          <p:cNvPr id="619" name="Shape 619"/>
          <p:cNvSpPr/>
          <p:nvPr/>
        </p:nvSpPr>
        <p:spPr>
          <a:xfrm flipH="1">
            <a:off x="4700421" y="4870275"/>
            <a:ext cx="4453800" cy="273300"/>
          </a:xfrm>
          <a:prstGeom prst="rtTriangle">
            <a:avLst/>
          </a:prstGeom>
          <a:solidFill>
            <a:srgbClr val="2269D1"/>
          </a:solidFill>
          <a:ln>
            <a:noFill/>
          </a:ln>
        </p:spPr>
        <p:txBody>
          <a:bodyPr anchorCtr="0" anchor="ctr" bIns="91425" lIns="91425" rIns="91425" tIns="91425">
            <a:noAutofit/>
          </a:bodyPr>
          <a:lstStyle/>
          <a:p>
            <a:pPr lvl="0">
              <a:spcBef>
                <a:spcPts val="0"/>
              </a:spcBef>
              <a:buNone/>
            </a:pPr>
            <a:r>
              <a:t/>
            </a:r>
            <a:endParaRPr/>
          </a:p>
        </p:txBody>
      </p:sp>
      <p:sp>
        <p:nvSpPr>
          <p:cNvPr id="620" name="Shape 620"/>
          <p:cNvSpPr/>
          <p:nvPr/>
        </p:nvSpPr>
        <p:spPr>
          <a:xfrm>
            <a:off x="0" y="4796475"/>
            <a:ext cx="8045400" cy="347100"/>
          </a:xfrm>
          <a:prstGeom prst="rtTriangle">
            <a:avLst/>
          </a:prstGeom>
          <a:solidFill>
            <a:srgbClr val="4285F4"/>
          </a:solidFill>
          <a:ln>
            <a:noFill/>
          </a:ln>
        </p:spPr>
        <p:txBody>
          <a:bodyPr anchorCtr="0" anchor="ctr" bIns="91425" lIns="91425" rIns="91425" tIns="91425">
            <a:noAutofit/>
          </a:bodyPr>
          <a:lstStyle/>
          <a:p>
            <a:pPr lvl="0">
              <a:spcBef>
                <a:spcPts val="0"/>
              </a:spcBef>
              <a:buNone/>
            </a:pPr>
            <a:r>
              <a:t/>
            </a:r>
            <a:endParaRPr/>
          </a:p>
        </p:txBody>
      </p:sp>
      <p:pic>
        <p:nvPicPr>
          <p:cNvPr descr="logo_lockup_cloud_light.png" id="621" name="Shape 621"/>
          <p:cNvPicPr preferRelativeResize="0"/>
          <p:nvPr/>
        </p:nvPicPr>
        <p:blipFill rotWithShape="1">
          <a:blip r:embed="rId3">
            <a:alphaModFix/>
          </a:blip>
          <a:srcRect b="0" l="0" r="0" t="0"/>
          <a:stretch/>
        </p:blipFill>
        <p:spPr>
          <a:xfrm>
            <a:off x="8279425" y="4913738"/>
            <a:ext cx="798600" cy="229825"/>
          </a:xfrm>
          <a:prstGeom prst="rect">
            <a:avLst/>
          </a:prstGeom>
          <a:noFill/>
          <a:ln>
            <a:noFill/>
          </a:ln>
        </p:spPr>
      </p:pic>
      <p:pic>
        <p:nvPicPr>
          <p:cNvPr descr="next_2017_logo_bluebg_wo_gc.png" id="622" name="Shape 622"/>
          <p:cNvPicPr preferRelativeResize="0"/>
          <p:nvPr/>
        </p:nvPicPr>
        <p:blipFill rotWithShape="1">
          <a:blip r:embed="rId4">
            <a:alphaModFix/>
          </a:blip>
          <a:srcRect b="10" l="0" r="0" t="0"/>
          <a:stretch/>
        </p:blipFill>
        <p:spPr>
          <a:xfrm>
            <a:off x="105800" y="4870274"/>
            <a:ext cx="508150" cy="187200"/>
          </a:xfrm>
          <a:prstGeom prst="rect">
            <a:avLst/>
          </a:prstGeom>
          <a:noFill/>
          <a:ln>
            <a:noFill/>
          </a:ln>
        </p:spPr>
      </p:pic>
      <p:graphicFrame>
        <p:nvGraphicFramePr>
          <p:cNvPr id="623" name="Shape 623"/>
          <p:cNvGraphicFramePr/>
          <p:nvPr/>
        </p:nvGraphicFramePr>
        <p:xfrm>
          <a:off x="237187" y="551500"/>
          <a:ext cx="3000000" cy="3000000"/>
        </p:xfrm>
        <a:graphic>
          <a:graphicData uri="http://schemas.openxmlformats.org/drawingml/2006/table">
            <a:tbl>
              <a:tblPr>
                <a:noFill/>
                <a:tableStyleId>{F7FD5D87-92B5-46CA-8A73-A5F56FFAE8DB}</a:tableStyleId>
              </a:tblPr>
              <a:tblGrid>
                <a:gridCol w="1733925"/>
                <a:gridCol w="1733925"/>
                <a:gridCol w="1733925"/>
                <a:gridCol w="1733925"/>
                <a:gridCol w="1733925"/>
              </a:tblGrid>
              <a:tr h="376375">
                <a:tc>
                  <a:txBody>
                    <a:bodyPr>
                      <a:noAutofit/>
                    </a:bodyPr>
                    <a:lstStyle/>
                    <a:p>
                      <a:pPr lvl="0" rtl="0">
                        <a:spcBef>
                          <a:spcPts val="0"/>
                        </a:spcBef>
                        <a:buNone/>
                      </a:pPr>
                      <a:r>
                        <a:t/>
                      </a:r>
                      <a:endParaRPr sz="1000">
                        <a:latin typeface="Roboto"/>
                        <a:ea typeface="Roboto"/>
                        <a:cs typeface="Roboto"/>
                        <a:sym typeface="Roboto"/>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lgn="ctr">
                        <a:spcBef>
                          <a:spcPts val="0"/>
                        </a:spcBef>
                        <a:buNone/>
                      </a:pPr>
                      <a:r>
                        <a:rPr lang="en">
                          <a:solidFill>
                            <a:schemeClr val="lt1"/>
                          </a:solidFill>
                          <a:latin typeface="Roboto"/>
                          <a:ea typeface="Roboto"/>
                          <a:cs typeface="Roboto"/>
                          <a:sym typeface="Roboto"/>
                        </a:rPr>
                        <a:t>Public</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chemeClr val="accent1"/>
                    </a:solidFill>
                  </a:tcPr>
                </a:tc>
                <a:tc>
                  <a:txBody>
                    <a:bodyPr>
                      <a:noAutofit/>
                    </a:bodyPr>
                    <a:lstStyle/>
                    <a:p>
                      <a:pPr lvl="0" rtl="0" algn="ctr">
                        <a:spcBef>
                          <a:spcPts val="0"/>
                        </a:spcBef>
                        <a:buNone/>
                      </a:pPr>
                      <a:r>
                        <a:rPr lang="en">
                          <a:solidFill>
                            <a:schemeClr val="dk1"/>
                          </a:solidFill>
                          <a:latin typeface="Roboto"/>
                          <a:ea typeface="Roboto"/>
                          <a:cs typeface="Roboto"/>
                          <a:sym typeface="Roboto"/>
                        </a:rPr>
                        <a:t>Processed</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chemeClr val="accent6"/>
                    </a:solidFill>
                  </a:tcPr>
                </a:tc>
                <a:tc gridSpan="2">
                  <a:txBody>
                    <a:bodyPr>
                      <a:noAutofit/>
                    </a:bodyPr>
                    <a:lstStyle/>
                    <a:p>
                      <a:pPr lvl="0" rtl="0" algn="ctr">
                        <a:spcBef>
                          <a:spcPts val="0"/>
                        </a:spcBef>
                        <a:buNone/>
                      </a:pPr>
                      <a:r>
                        <a:rPr lang="en">
                          <a:solidFill>
                            <a:schemeClr val="lt1"/>
                          </a:solidFill>
                          <a:latin typeface="Roboto"/>
                          <a:ea typeface="Roboto"/>
                          <a:cs typeface="Roboto"/>
                          <a:sym typeface="Roboto"/>
                        </a:rPr>
                        <a:t>Long Term Storage</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chemeClr val="accent5"/>
                    </a:solidFill>
                  </a:tcPr>
                </a:tc>
                <a:tc hMerge="1"/>
              </a:tr>
              <a:tr h="484025">
                <a:tc>
                  <a:txBody>
                    <a:bodyPr>
                      <a:noAutofit/>
                    </a:bodyPr>
                    <a:lstStyle/>
                    <a:p>
                      <a:pPr lvl="0" rtl="0">
                        <a:spcBef>
                          <a:spcPts val="0"/>
                        </a:spcBef>
                        <a:buNone/>
                      </a:pPr>
                      <a:r>
                        <a:rPr lang="en" sz="1000">
                          <a:latin typeface="Roboto"/>
                          <a:ea typeface="Roboto"/>
                          <a:cs typeface="Roboto"/>
                          <a:sym typeface="Roboto"/>
                        </a:rPr>
                        <a:t>Characteristics</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a:spcBef>
                          <a:spcPts val="0"/>
                        </a:spcBef>
                        <a:buNone/>
                      </a:pPr>
                      <a:r>
                        <a:rPr lang="en" sz="800">
                          <a:solidFill>
                            <a:schemeClr val="lt1"/>
                          </a:solidFill>
                          <a:latin typeface="Roboto"/>
                          <a:ea typeface="Roboto"/>
                          <a:cs typeface="Roboto"/>
                          <a:sym typeface="Roboto"/>
                        </a:rPr>
                        <a:t>99.95% availability</a:t>
                      </a:r>
                      <a:br>
                        <a:rPr lang="en" sz="800">
                          <a:solidFill>
                            <a:schemeClr val="lt1"/>
                          </a:solidFill>
                          <a:latin typeface="Roboto"/>
                          <a:ea typeface="Roboto"/>
                          <a:cs typeface="Roboto"/>
                          <a:sym typeface="Roboto"/>
                        </a:rPr>
                      </a:br>
                    </a:p>
                    <a:p>
                      <a:pPr lvl="0" rtl="0">
                        <a:spcBef>
                          <a:spcPts val="0"/>
                        </a:spcBef>
                        <a:buNone/>
                      </a:pPr>
                      <a:r>
                        <a:rPr lang="en" sz="800">
                          <a:solidFill>
                            <a:schemeClr val="lt1"/>
                          </a:solidFill>
                          <a:latin typeface="Roboto"/>
                          <a:ea typeface="Roboto"/>
                          <a:cs typeface="Roboto"/>
                          <a:sym typeface="Roboto"/>
                        </a:rPr>
                        <a:t>Geo-redundant</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4285F4">
                        <a:alpha val="85100"/>
                      </a:srgbClr>
                    </a:solidFill>
                  </a:tcPr>
                </a:tc>
                <a:tc>
                  <a:txBody>
                    <a:bodyPr>
                      <a:noAutofit/>
                    </a:bodyPr>
                    <a:lstStyle/>
                    <a:p>
                      <a:pPr lvl="0">
                        <a:spcBef>
                          <a:spcPts val="0"/>
                        </a:spcBef>
                        <a:buNone/>
                      </a:pPr>
                      <a:r>
                        <a:rPr lang="en" sz="800">
                          <a:solidFill>
                            <a:schemeClr val="dk1"/>
                          </a:solidFill>
                          <a:latin typeface="Roboto"/>
                          <a:ea typeface="Roboto"/>
                          <a:cs typeface="Roboto"/>
                          <a:sym typeface="Roboto"/>
                        </a:rPr>
                        <a:t>99.9% availability</a:t>
                      </a:r>
                      <a:br>
                        <a:rPr lang="en" sz="800">
                          <a:solidFill>
                            <a:schemeClr val="dk1"/>
                          </a:solidFill>
                          <a:latin typeface="Roboto"/>
                          <a:ea typeface="Roboto"/>
                          <a:cs typeface="Roboto"/>
                          <a:sym typeface="Roboto"/>
                        </a:rPr>
                      </a:br>
                    </a:p>
                    <a:p>
                      <a:pPr lvl="0" rtl="0">
                        <a:spcBef>
                          <a:spcPts val="0"/>
                        </a:spcBef>
                        <a:buNone/>
                      </a:pPr>
                      <a:r>
                        <a:rPr lang="en" sz="800">
                          <a:solidFill>
                            <a:schemeClr val="dk1"/>
                          </a:solidFill>
                          <a:latin typeface="Roboto"/>
                          <a:ea typeface="Roboto"/>
                          <a:cs typeface="Roboto"/>
                          <a:sym typeface="Roboto"/>
                        </a:rPr>
                        <a:t>Data stored in a narrow geographic region</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D7D7D7">
                        <a:alpha val="85100"/>
                      </a:srgbClr>
                    </a:solidFill>
                  </a:tcPr>
                </a:tc>
                <a:tc>
                  <a:txBody>
                    <a:bodyPr>
                      <a:noAutofit/>
                    </a:bodyPr>
                    <a:lstStyle/>
                    <a:p>
                      <a:pPr lvl="0">
                        <a:spcBef>
                          <a:spcPts val="0"/>
                        </a:spcBef>
                        <a:buNone/>
                      </a:pPr>
                      <a:r>
                        <a:rPr lang="en" sz="800">
                          <a:solidFill>
                            <a:schemeClr val="lt1"/>
                          </a:solidFill>
                          <a:latin typeface="Roboto"/>
                          <a:ea typeface="Roboto"/>
                          <a:cs typeface="Roboto"/>
                          <a:sym typeface="Roboto"/>
                        </a:rPr>
                        <a:t>99.0% availability</a:t>
                      </a:r>
                      <a:br>
                        <a:rPr lang="en" sz="800">
                          <a:solidFill>
                            <a:schemeClr val="lt1"/>
                          </a:solidFill>
                          <a:latin typeface="Roboto"/>
                          <a:ea typeface="Roboto"/>
                          <a:cs typeface="Roboto"/>
                          <a:sym typeface="Roboto"/>
                        </a:rPr>
                      </a:br>
                    </a:p>
                    <a:p>
                      <a:pPr lvl="0" rtl="0">
                        <a:spcBef>
                          <a:spcPts val="0"/>
                        </a:spcBef>
                        <a:buNone/>
                      </a:pPr>
                      <a:r>
                        <a:rPr lang="en" sz="800">
                          <a:solidFill>
                            <a:schemeClr val="lt1"/>
                          </a:solidFill>
                          <a:latin typeface="Roboto"/>
                          <a:ea typeface="Roboto"/>
                          <a:cs typeface="Roboto"/>
                          <a:sym typeface="Roboto"/>
                        </a:rPr>
                        <a:t>30-day minimum storage duration</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757575">
                        <a:alpha val="83920"/>
                      </a:srgbClr>
                    </a:solidFill>
                  </a:tcPr>
                </a:tc>
                <a:tc>
                  <a:txBody>
                    <a:bodyPr>
                      <a:noAutofit/>
                    </a:bodyPr>
                    <a:lstStyle/>
                    <a:p>
                      <a:pPr lvl="0">
                        <a:spcBef>
                          <a:spcPts val="0"/>
                        </a:spcBef>
                        <a:buNone/>
                      </a:pPr>
                      <a:r>
                        <a:rPr lang="en" sz="800">
                          <a:solidFill>
                            <a:schemeClr val="lt1"/>
                          </a:solidFill>
                          <a:latin typeface="Roboto"/>
                          <a:ea typeface="Roboto"/>
                          <a:cs typeface="Roboto"/>
                          <a:sym typeface="Roboto"/>
                        </a:rPr>
                        <a:t>99.0% availability</a:t>
                      </a:r>
                      <a:br>
                        <a:rPr lang="en" sz="800">
                          <a:solidFill>
                            <a:schemeClr val="lt1"/>
                          </a:solidFill>
                          <a:latin typeface="Roboto"/>
                          <a:ea typeface="Roboto"/>
                          <a:cs typeface="Roboto"/>
                          <a:sym typeface="Roboto"/>
                        </a:rPr>
                      </a:br>
                    </a:p>
                    <a:p>
                      <a:pPr lvl="0" rtl="0">
                        <a:spcBef>
                          <a:spcPts val="0"/>
                        </a:spcBef>
                        <a:buNone/>
                      </a:pPr>
                      <a:r>
                        <a:rPr lang="en" sz="800">
                          <a:solidFill>
                            <a:schemeClr val="lt1"/>
                          </a:solidFill>
                          <a:latin typeface="Roboto"/>
                          <a:ea typeface="Roboto"/>
                          <a:cs typeface="Roboto"/>
                          <a:sym typeface="Roboto"/>
                        </a:rPr>
                        <a:t>90-day minimum storage duration</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757575">
                        <a:alpha val="83920"/>
                      </a:srgbClr>
                    </a:solidFill>
                  </a:tcPr>
                </a:tc>
              </a:tr>
              <a:tr h="484025">
                <a:tc>
                  <a:txBody>
                    <a:bodyPr>
                      <a:noAutofit/>
                    </a:bodyPr>
                    <a:lstStyle/>
                    <a:p>
                      <a:pPr lvl="0" rtl="0">
                        <a:spcBef>
                          <a:spcPts val="0"/>
                        </a:spcBef>
                        <a:buNone/>
                      </a:pPr>
                      <a:r>
                        <a:rPr lang="en" sz="1000">
                          <a:latin typeface="Roboto"/>
                          <a:ea typeface="Roboto"/>
                          <a:cs typeface="Roboto"/>
                          <a:sym typeface="Roboto"/>
                        </a:rPr>
                        <a:t>Uses Cases</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a:spcBef>
                          <a:spcPts val="0"/>
                        </a:spcBef>
                        <a:buNone/>
                      </a:pPr>
                      <a:r>
                        <a:rPr lang="en" sz="800">
                          <a:solidFill>
                            <a:schemeClr val="lt1"/>
                          </a:solidFill>
                          <a:latin typeface="Roboto"/>
                          <a:ea typeface="Roboto"/>
                          <a:cs typeface="Roboto"/>
                          <a:sym typeface="Roboto"/>
                        </a:rPr>
                        <a:t>Frequently accessed</a:t>
                      </a:r>
                    </a:p>
                    <a:p>
                      <a:pPr lvl="0" rtl="0">
                        <a:spcBef>
                          <a:spcPts val="0"/>
                        </a:spcBef>
                        <a:buNone/>
                      </a:pPr>
                      <a:r>
                        <a:rPr lang="en" sz="800">
                          <a:solidFill>
                            <a:schemeClr val="lt1"/>
                          </a:solidFill>
                          <a:latin typeface="Roboto"/>
                          <a:ea typeface="Roboto"/>
                          <a:cs typeface="Roboto"/>
                          <a:sym typeface="Roboto"/>
                        </a:rPr>
                        <a:t>World Audience</a:t>
                      </a:r>
                    </a:p>
                    <a:p>
                      <a:pPr lvl="0">
                        <a:spcBef>
                          <a:spcPts val="0"/>
                        </a:spcBef>
                        <a:buNone/>
                      </a:pPr>
                      <a:r>
                        <a:rPr lang="en" sz="800">
                          <a:solidFill>
                            <a:schemeClr val="lt1"/>
                          </a:solidFill>
                          <a:latin typeface="Roboto"/>
                          <a:ea typeface="Roboto"/>
                          <a:cs typeface="Roboto"/>
                          <a:sym typeface="Roboto"/>
                        </a:rPr>
                        <a:t>Website content</a:t>
                      </a:r>
                    </a:p>
                    <a:p>
                      <a:pPr lvl="0">
                        <a:spcBef>
                          <a:spcPts val="0"/>
                        </a:spcBef>
                        <a:buNone/>
                      </a:pPr>
                      <a:r>
                        <a:rPr lang="en" sz="800">
                          <a:solidFill>
                            <a:schemeClr val="lt1"/>
                          </a:solidFill>
                          <a:latin typeface="Roboto"/>
                          <a:ea typeface="Roboto"/>
                          <a:cs typeface="Roboto"/>
                          <a:sym typeface="Roboto"/>
                        </a:rPr>
                        <a:t>Streaming video</a:t>
                      </a:r>
                    </a:p>
                    <a:p>
                      <a:pPr lvl="0">
                        <a:spcBef>
                          <a:spcPts val="0"/>
                        </a:spcBef>
                        <a:buNone/>
                      </a:pPr>
                      <a:r>
                        <a:rPr lang="en" sz="800">
                          <a:solidFill>
                            <a:schemeClr val="lt1"/>
                          </a:solidFill>
                          <a:latin typeface="Roboto"/>
                          <a:ea typeface="Roboto"/>
                          <a:cs typeface="Roboto"/>
                          <a:sym typeface="Roboto"/>
                        </a:rPr>
                        <a:t>Gaming</a:t>
                      </a:r>
                    </a:p>
                    <a:p>
                      <a:pPr lvl="0" rtl="0">
                        <a:spcBef>
                          <a:spcPts val="0"/>
                        </a:spcBef>
                        <a:buNone/>
                      </a:pPr>
                      <a:r>
                        <a:rPr lang="en" sz="800">
                          <a:solidFill>
                            <a:schemeClr val="lt1"/>
                          </a:solidFill>
                          <a:latin typeface="Roboto"/>
                          <a:ea typeface="Roboto"/>
                          <a:cs typeface="Roboto"/>
                          <a:sym typeface="Roboto"/>
                        </a:rPr>
                        <a:t>Mobile</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4285F4">
                        <a:alpha val="85100"/>
                      </a:srgbClr>
                    </a:solidFill>
                  </a:tcPr>
                </a:tc>
                <a:tc>
                  <a:txBody>
                    <a:bodyPr>
                      <a:noAutofit/>
                    </a:bodyPr>
                    <a:lstStyle/>
                    <a:p>
                      <a:pPr lvl="0">
                        <a:spcBef>
                          <a:spcPts val="0"/>
                        </a:spcBef>
                        <a:buClr>
                          <a:schemeClr val="dk1"/>
                        </a:buClr>
                        <a:buSzPct val="137500"/>
                        <a:buFont typeface="Arial"/>
                        <a:buNone/>
                      </a:pPr>
                      <a:r>
                        <a:rPr lang="en" sz="800">
                          <a:solidFill>
                            <a:schemeClr val="dk1"/>
                          </a:solidFill>
                          <a:latin typeface="Roboto"/>
                          <a:ea typeface="Roboto"/>
                          <a:cs typeface="Roboto"/>
                          <a:sym typeface="Roboto"/>
                        </a:rPr>
                        <a:t>Accessed by your system</a:t>
                      </a:r>
                    </a:p>
                    <a:p>
                      <a:pPr lvl="0">
                        <a:spcBef>
                          <a:spcPts val="0"/>
                        </a:spcBef>
                        <a:buClr>
                          <a:schemeClr val="dk1"/>
                        </a:buClr>
                        <a:buSzPct val="137500"/>
                        <a:buFont typeface="Arial"/>
                        <a:buNone/>
                      </a:pPr>
                      <a:r>
                        <a:rPr lang="en" sz="800">
                          <a:solidFill>
                            <a:schemeClr val="dk1"/>
                          </a:solidFill>
                          <a:latin typeface="Roboto"/>
                          <a:ea typeface="Roboto"/>
                          <a:cs typeface="Roboto"/>
                          <a:sym typeface="Roboto"/>
                        </a:rPr>
                        <a:t>But not by your customers</a:t>
                      </a:r>
                    </a:p>
                    <a:p>
                      <a:pPr lvl="0" rtl="0">
                        <a:spcBef>
                          <a:spcPts val="0"/>
                        </a:spcBef>
                        <a:buClr>
                          <a:schemeClr val="dk1"/>
                        </a:buClr>
                        <a:buSzPct val="137500"/>
                        <a:buFont typeface="Arial"/>
                        <a:buNone/>
                      </a:pPr>
                      <a:r>
                        <a:rPr lang="en" sz="800">
                          <a:solidFill>
                            <a:schemeClr val="dk1"/>
                          </a:solidFill>
                          <a:latin typeface="Roboto"/>
                          <a:ea typeface="Roboto"/>
                          <a:cs typeface="Roboto"/>
                          <a:sym typeface="Roboto"/>
                        </a:rPr>
                        <a:t>Big Data sets for processing</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D7D7D7">
                        <a:alpha val="85100"/>
                      </a:srgbClr>
                    </a:solidFill>
                  </a:tcPr>
                </a:tc>
                <a:tc>
                  <a:txBody>
                    <a:bodyPr>
                      <a:noAutofit/>
                    </a:bodyPr>
                    <a:lstStyle/>
                    <a:p>
                      <a:pPr lvl="0">
                        <a:spcBef>
                          <a:spcPts val="0"/>
                        </a:spcBef>
                        <a:buNone/>
                      </a:pPr>
                      <a:r>
                        <a:rPr lang="en" sz="800">
                          <a:solidFill>
                            <a:schemeClr val="lt1"/>
                          </a:solidFill>
                          <a:latin typeface="Roboto"/>
                          <a:ea typeface="Roboto"/>
                          <a:cs typeface="Roboto"/>
                          <a:sym typeface="Roboto"/>
                        </a:rPr>
                        <a:t>Backup</a:t>
                      </a:r>
                    </a:p>
                    <a:p>
                      <a:pPr lvl="0" rtl="0">
                        <a:spcBef>
                          <a:spcPts val="0"/>
                        </a:spcBef>
                        <a:buNone/>
                      </a:pPr>
                      <a:r>
                        <a:rPr lang="en" sz="800">
                          <a:solidFill>
                            <a:schemeClr val="lt1"/>
                          </a:solidFill>
                          <a:latin typeface="Roboto"/>
                          <a:ea typeface="Roboto"/>
                          <a:cs typeface="Roboto"/>
                          <a:sym typeface="Roboto"/>
                        </a:rPr>
                        <a:t>Long tail multimedia</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757575">
                        <a:alpha val="83920"/>
                      </a:srgbClr>
                    </a:solidFill>
                  </a:tcPr>
                </a:tc>
                <a:tc>
                  <a:txBody>
                    <a:bodyPr>
                      <a:noAutofit/>
                    </a:bodyPr>
                    <a:lstStyle/>
                    <a:p>
                      <a:pPr lvl="0">
                        <a:spcBef>
                          <a:spcPts val="0"/>
                        </a:spcBef>
                        <a:buNone/>
                      </a:pPr>
                      <a:r>
                        <a:rPr lang="en" sz="800">
                          <a:solidFill>
                            <a:schemeClr val="lt1"/>
                          </a:solidFill>
                          <a:latin typeface="Roboto"/>
                          <a:ea typeface="Roboto"/>
                          <a:cs typeface="Roboto"/>
                          <a:sym typeface="Roboto"/>
                        </a:rPr>
                        <a:t>Disaster recovery</a:t>
                      </a:r>
                    </a:p>
                    <a:p>
                      <a:pPr lvl="0" rtl="0">
                        <a:spcBef>
                          <a:spcPts val="0"/>
                        </a:spcBef>
                        <a:buNone/>
                      </a:pPr>
                      <a:r>
                        <a:rPr lang="en" sz="800">
                          <a:solidFill>
                            <a:schemeClr val="lt1"/>
                          </a:solidFill>
                          <a:latin typeface="Roboto"/>
                          <a:ea typeface="Roboto"/>
                          <a:cs typeface="Roboto"/>
                          <a:sym typeface="Roboto"/>
                        </a:rPr>
                        <a:t>Compliance archives</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757575">
                        <a:alpha val="83920"/>
                      </a:srgbClr>
                    </a:solidFill>
                  </a:tcPr>
                </a:tc>
              </a:tr>
              <a:tr h="484025">
                <a:tc>
                  <a:txBody>
                    <a:bodyPr>
                      <a:noAutofit/>
                    </a:bodyPr>
                    <a:lstStyle/>
                    <a:p>
                      <a:pPr lvl="0" rtl="0">
                        <a:spcBef>
                          <a:spcPts val="0"/>
                        </a:spcBef>
                        <a:buNone/>
                      </a:pPr>
                      <a:r>
                        <a:rPr lang="en" sz="1000">
                          <a:latin typeface="Roboto"/>
                          <a:ea typeface="Roboto"/>
                          <a:cs typeface="Roboto"/>
                          <a:sym typeface="Roboto"/>
                        </a:rPr>
                        <a:t>Storage Cost</a:t>
                      </a:r>
                      <a:br>
                        <a:rPr lang="en" sz="1000">
                          <a:latin typeface="Roboto"/>
                          <a:ea typeface="Roboto"/>
                          <a:cs typeface="Roboto"/>
                          <a:sym typeface="Roboto"/>
                        </a:rPr>
                      </a:br>
                      <a:r>
                        <a:rPr i="1" lang="en" sz="1000">
                          <a:latin typeface="Roboto"/>
                          <a:ea typeface="Roboto"/>
                          <a:cs typeface="Roboto"/>
                          <a:sym typeface="Roboto"/>
                        </a:rPr>
                        <a:t>GB/month</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800">
                          <a:solidFill>
                            <a:schemeClr val="lt1"/>
                          </a:solidFill>
                          <a:latin typeface="Roboto"/>
                          <a:ea typeface="Roboto"/>
                          <a:cs typeface="Roboto"/>
                          <a:sym typeface="Roboto"/>
                        </a:rPr>
                        <a:t>$.026</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4285F4">
                        <a:alpha val="85100"/>
                      </a:srgbClr>
                    </a:solidFill>
                  </a:tcPr>
                </a:tc>
                <a:tc>
                  <a:txBody>
                    <a:bodyPr>
                      <a:noAutofit/>
                    </a:bodyPr>
                    <a:lstStyle/>
                    <a:p>
                      <a:pPr lvl="0" rtl="0">
                        <a:spcBef>
                          <a:spcPts val="0"/>
                        </a:spcBef>
                        <a:buNone/>
                      </a:pPr>
                      <a:r>
                        <a:rPr lang="en" sz="800">
                          <a:latin typeface="Roboto"/>
                          <a:ea typeface="Roboto"/>
                          <a:cs typeface="Roboto"/>
                          <a:sym typeface="Roboto"/>
                        </a:rPr>
                        <a:t>$.02</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D7D7D7">
                        <a:alpha val="85100"/>
                      </a:srgbClr>
                    </a:solidFill>
                  </a:tcPr>
                </a:tc>
                <a:tc>
                  <a:txBody>
                    <a:bodyPr>
                      <a:noAutofit/>
                    </a:bodyPr>
                    <a:lstStyle/>
                    <a:p>
                      <a:pPr lvl="0" rtl="0">
                        <a:spcBef>
                          <a:spcPts val="0"/>
                        </a:spcBef>
                        <a:buClr>
                          <a:schemeClr val="dk1"/>
                        </a:buClr>
                        <a:buSzPct val="137500"/>
                        <a:buFont typeface="Arial"/>
                        <a:buNone/>
                      </a:pPr>
                      <a:r>
                        <a:rPr lang="en" sz="800">
                          <a:solidFill>
                            <a:schemeClr val="lt1"/>
                          </a:solidFill>
                          <a:latin typeface="Roboto"/>
                          <a:ea typeface="Roboto"/>
                          <a:cs typeface="Roboto"/>
                          <a:sym typeface="Roboto"/>
                        </a:rPr>
                        <a:t>$.01</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757575">
                        <a:alpha val="83920"/>
                      </a:srgbClr>
                    </a:solidFill>
                  </a:tcPr>
                </a:tc>
                <a:tc>
                  <a:txBody>
                    <a:bodyPr>
                      <a:noAutofit/>
                    </a:bodyPr>
                    <a:lstStyle/>
                    <a:p>
                      <a:pPr lvl="0" rtl="0">
                        <a:spcBef>
                          <a:spcPts val="0"/>
                        </a:spcBef>
                        <a:buNone/>
                      </a:pPr>
                      <a:r>
                        <a:rPr lang="en" sz="800">
                          <a:solidFill>
                            <a:schemeClr val="lt1"/>
                          </a:solidFill>
                          <a:latin typeface="Roboto"/>
                          <a:ea typeface="Roboto"/>
                          <a:cs typeface="Roboto"/>
                          <a:sym typeface="Roboto"/>
                        </a:rPr>
                        <a:t>$.007</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757575">
                        <a:alpha val="83920"/>
                      </a:srgbClr>
                    </a:solidFill>
                  </a:tcPr>
                </a:tc>
              </a:tr>
              <a:tr h="484025">
                <a:tc>
                  <a:txBody>
                    <a:bodyPr>
                      <a:noAutofit/>
                    </a:bodyPr>
                    <a:lstStyle/>
                    <a:p>
                      <a:pPr lvl="0" rtl="0">
                        <a:spcBef>
                          <a:spcPts val="0"/>
                        </a:spcBef>
                        <a:buClr>
                          <a:schemeClr val="dk1"/>
                        </a:buClr>
                        <a:buSzPct val="110000"/>
                        <a:buFont typeface="Arial"/>
                        <a:buNone/>
                      </a:pPr>
                      <a:r>
                        <a:rPr lang="en" sz="1000">
                          <a:solidFill>
                            <a:schemeClr val="dk1"/>
                          </a:solidFill>
                          <a:latin typeface="Roboto"/>
                          <a:ea typeface="Roboto"/>
                          <a:cs typeface="Roboto"/>
                          <a:sym typeface="Roboto"/>
                        </a:rPr>
                        <a:t>Retrieval Cost</a:t>
                      </a:r>
                      <a:br>
                        <a:rPr lang="en" sz="1000">
                          <a:solidFill>
                            <a:schemeClr val="dk1"/>
                          </a:solidFill>
                          <a:latin typeface="Roboto"/>
                          <a:ea typeface="Roboto"/>
                          <a:cs typeface="Roboto"/>
                          <a:sym typeface="Roboto"/>
                        </a:rPr>
                      </a:br>
                      <a:r>
                        <a:rPr i="1" lang="en" sz="1000">
                          <a:solidFill>
                            <a:schemeClr val="dk1"/>
                          </a:solidFill>
                          <a:latin typeface="Roboto"/>
                          <a:ea typeface="Roboto"/>
                          <a:cs typeface="Roboto"/>
                          <a:sym typeface="Roboto"/>
                        </a:rPr>
                        <a:t>GB</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t/>
                      </a:r>
                      <a:endParaRPr sz="8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4285F4">
                        <a:alpha val="85100"/>
                      </a:srgbClr>
                    </a:solidFill>
                  </a:tcPr>
                </a:tc>
                <a:tc>
                  <a:txBody>
                    <a:bodyPr>
                      <a:noAutofit/>
                    </a:bodyPr>
                    <a:lstStyle/>
                    <a:p>
                      <a:pPr lvl="0" rtl="0">
                        <a:spcBef>
                          <a:spcPts val="0"/>
                        </a:spcBef>
                        <a:buNone/>
                      </a:pPr>
                      <a:r>
                        <a:t/>
                      </a:r>
                      <a:endParaRPr sz="800">
                        <a:latin typeface="Roboto"/>
                        <a:ea typeface="Roboto"/>
                        <a:cs typeface="Roboto"/>
                        <a:sym typeface="Roboto"/>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D7D7D7">
                        <a:alpha val="85100"/>
                      </a:srgbClr>
                    </a:solidFill>
                  </a:tcPr>
                </a:tc>
                <a:tc>
                  <a:txBody>
                    <a:bodyPr>
                      <a:noAutofit/>
                    </a:bodyPr>
                    <a:lstStyle/>
                    <a:p>
                      <a:pPr lvl="0" rtl="0">
                        <a:spcBef>
                          <a:spcPts val="0"/>
                        </a:spcBef>
                        <a:buNone/>
                      </a:pPr>
                      <a:r>
                        <a:rPr lang="en" sz="800">
                          <a:solidFill>
                            <a:schemeClr val="lt1"/>
                          </a:solidFill>
                          <a:latin typeface="Roboto"/>
                          <a:ea typeface="Roboto"/>
                          <a:cs typeface="Roboto"/>
                          <a:sym typeface="Roboto"/>
                        </a:rPr>
                        <a:t>$.01</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757575">
                        <a:alpha val="83920"/>
                      </a:srgbClr>
                    </a:solidFill>
                  </a:tcPr>
                </a:tc>
                <a:tc>
                  <a:txBody>
                    <a:bodyPr>
                      <a:noAutofit/>
                    </a:bodyPr>
                    <a:lstStyle/>
                    <a:p>
                      <a:pPr lvl="0" rtl="0">
                        <a:spcBef>
                          <a:spcPts val="0"/>
                        </a:spcBef>
                        <a:buClr>
                          <a:schemeClr val="dk1"/>
                        </a:buClr>
                        <a:buSzPct val="137500"/>
                        <a:buFont typeface="Arial"/>
                        <a:buNone/>
                      </a:pPr>
                      <a:r>
                        <a:rPr lang="en" sz="800">
                          <a:solidFill>
                            <a:schemeClr val="lt1"/>
                          </a:solidFill>
                          <a:latin typeface="Roboto"/>
                          <a:ea typeface="Roboto"/>
                          <a:cs typeface="Roboto"/>
                          <a:sym typeface="Roboto"/>
                        </a:rPr>
                        <a:t>$.05</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757575">
                        <a:alpha val="83920"/>
                      </a:srgbClr>
                    </a:solidFill>
                  </a:tcPr>
                </a:tc>
              </a:tr>
              <a:tr h="484025">
                <a:tc>
                  <a:txBody>
                    <a:bodyPr>
                      <a:noAutofit/>
                    </a:bodyPr>
                    <a:lstStyle/>
                    <a:p>
                      <a:pPr lvl="0" rtl="0">
                        <a:spcBef>
                          <a:spcPts val="0"/>
                        </a:spcBef>
                        <a:buNone/>
                      </a:pPr>
                      <a:r>
                        <a:rPr b="1" lang="en" sz="1000">
                          <a:latin typeface="Roboto"/>
                          <a:ea typeface="Roboto"/>
                          <a:cs typeface="Roboto"/>
                          <a:sym typeface="Roboto"/>
                        </a:rPr>
                        <a:t>Storage Type</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b="1" lang="en" sz="800">
                          <a:solidFill>
                            <a:schemeClr val="lt1"/>
                          </a:solidFill>
                          <a:latin typeface="Roboto"/>
                          <a:ea typeface="Roboto"/>
                          <a:cs typeface="Roboto"/>
                          <a:sym typeface="Roboto"/>
                        </a:rPr>
                        <a:t>Multi-region</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4285F4">
                        <a:alpha val="85100"/>
                      </a:srgbClr>
                    </a:solidFill>
                  </a:tcPr>
                </a:tc>
                <a:tc>
                  <a:txBody>
                    <a:bodyPr>
                      <a:noAutofit/>
                    </a:bodyPr>
                    <a:lstStyle/>
                    <a:p>
                      <a:pPr lvl="0" rtl="0">
                        <a:spcBef>
                          <a:spcPts val="0"/>
                        </a:spcBef>
                        <a:buNone/>
                      </a:pPr>
                      <a:r>
                        <a:rPr b="1" lang="en" sz="800">
                          <a:latin typeface="Roboto"/>
                          <a:ea typeface="Roboto"/>
                          <a:cs typeface="Roboto"/>
                          <a:sym typeface="Roboto"/>
                        </a:rPr>
                        <a:t>Regional</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D7D7D7">
                        <a:alpha val="85100"/>
                      </a:srgbClr>
                    </a:solidFill>
                  </a:tcPr>
                </a:tc>
                <a:tc>
                  <a:txBody>
                    <a:bodyPr>
                      <a:noAutofit/>
                    </a:bodyPr>
                    <a:lstStyle/>
                    <a:p>
                      <a:pPr lvl="0" rtl="0">
                        <a:spcBef>
                          <a:spcPts val="0"/>
                        </a:spcBef>
                        <a:buNone/>
                      </a:pPr>
                      <a:r>
                        <a:rPr b="1" lang="en" sz="800">
                          <a:solidFill>
                            <a:schemeClr val="lt1"/>
                          </a:solidFill>
                          <a:latin typeface="Roboto"/>
                          <a:ea typeface="Roboto"/>
                          <a:cs typeface="Roboto"/>
                          <a:sym typeface="Roboto"/>
                        </a:rPr>
                        <a:t>Nearline</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757575">
                        <a:alpha val="83920"/>
                      </a:srgbClr>
                    </a:solidFill>
                  </a:tcPr>
                </a:tc>
                <a:tc>
                  <a:txBody>
                    <a:bodyPr>
                      <a:noAutofit/>
                    </a:bodyPr>
                    <a:lstStyle/>
                    <a:p>
                      <a:pPr lvl="0" rtl="0">
                        <a:spcBef>
                          <a:spcPts val="0"/>
                        </a:spcBef>
                        <a:buNone/>
                      </a:pPr>
                      <a:r>
                        <a:rPr b="1" lang="en" sz="800">
                          <a:solidFill>
                            <a:schemeClr val="lt1"/>
                          </a:solidFill>
                          <a:latin typeface="Roboto"/>
                          <a:ea typeface="Roboto"/>
                          <a:cs typeface="Roboto"/>
                          <a:sym typeface="Roboto"/>
                        </a:rPr>
                        <a:t>Coldline</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757575">
                        <a:alpha val="83920"/>
                      </a:srgbClr>
                    </a:solidFill>
                  </a:tcPr>
                </a:tc>
              </a:tr>
            </a:tbl>
          </a:graphicData>
        </a:graphic>
      </p:graphicFrame>
      <p:sp>
        <p:nvSpPr>
          <p:cNvPr id="624" name="Shape 624"/>
          <p:cNvSpPr/>
          <p:nvPr/>
        </p:nvSpPr>
        <p:spPr>
          <a:xfrm>
            <a:off x="1981200" y="948850"/>
            <a:ext cx="1718700" cy="3058200"/>
          </a:xfrm>
          <a:prstGeom prst="rect">
            <a:avLst/>
          </a:prstGeom>
          <a:solidFill>
            <a:schemeClr val="lt2"/>
          </a:solidFill>
          <a:ln cap="flat" cmpd="sng" w="9525">
            <a:solidFill>
              <a:srgbClr val="9E9E9E"/>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25" name="Shape 625"/>
          <p:cNvSpPr/>
          <p:nvPr/>
        </p:nvSpPr>
        <p:spPr>
          <a:xfrm>
            <a:off x="3700025" y="948975"/>
            <a:ext cx="1738200" cy="3058200"/>
          </a:xfrm>
          <a:prstGeom prst="rect">
            <a:avLst/>
          </a:prstGeom>
          <a:solidFill>
            <a:schemeClr val="lt2"/>
          </a:solidFill>
          <a:ln cap="flat" cmpd="sng" w="9525">
            <a:solidFill>
              <a:srgbClr val="9E9E9E"/>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26" name="Shape 626"/>
          <p:cNvSpPr/>
          <p:nvPr/>
        </p:nvSpPr>
        <p:spPr>
          <a:xfrm>
            <a:off x="5438250" y="948975"/>
            <a:ext cx="1738200" cy="3058200"/>
          </a:xfrm>
          <a:prstGeom prst="rect">
            <a:avLst/>
          </a:prstGeom>
          <a:solidFill>
            <a:schemeClr val="lt2"/>
          </a:solidFill>
          <a:ln cap="flat" cmpd="sng" w="9525">
            <a:solidFill>
              <a:srgbClr val="9E9E9E"/>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27" name="Shape 627"/>
          <p:cNvSpPr/>
          <p:nvPr/>
        </p:nvSpPr>
        <p:spPr>
          <a:xfrm>
            <a:off x="7176425" y="948975"/>
            <a:ext cx="1718700" cy="3058200"/>
          </a:xfrm>
          <a:prstGeom prst="rect">
            <a:avLst/>
          </a:prstGeom>
          <a:solidFill>
            <a:schemeClr val="lt2"/>
          </a:solidFill>
          <a:ln cap="flat" cmpd="sng" w="9525">
            <a:solidFill>
              <a:srgbClr val="9E9E9E"/>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24"/>
                                        </p:tgtEl>
                                      </p:cBhvr>
                                    </p:animEffect>
                                    <p:set>
                                      <p:cBhvr>
                                        <p:cTn dur="1" fill="hold">
                                          <p:stCondLst>
                                            <p:cond delay="1000"/>
                                          </p:stCondLst>
                                        </p:cTn>
                                        <p:tgtEl>
                                          <p:spTgt spid="62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25"/>
                                        </p:tgtEl>
                                      </p:cBhvr>
                                    </p:animEffect>
                                    <p:set>
                                      <p:cBhvr>
                                        <p:cTn dur="1" fill="hold">
                                          <p:stCondLst>
                                            <p:cond delay="1000"/>
                                          </p:stCondLst>
                                        </p:cTn>
                                        <p:tgtEl>
                                          <p:spTgt spid="62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26"/>
                                        </p:tgtEl>
                                      </p:cBhvr>
                                    </p:animEffect>
                                    <p:set>
                                      <p:cBhvr>
                                        <p:cTn dur="1" fill="hold">
                                          <p:stCondLst>
                                            <p:cond delay="1000"/>
                                          </p:stCondLst>
                                        </p:cTn>
                                        <p:tgtEl>
                                          <p:spTgt spid="6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27"/>
                                        </p:tgtEl>
                                      </p:cBhvr>
                                    </p:animEffect>
                                    <p:set>
                                      <p:cBhvr>
                                        <p:cTn dur="1" fill="hold">
                                          <p:stCondLst>
                                            <p:cond delay="1000"/>
                                          </p:stCondLst>
                                        </p:cTn>
                                        <p:tgtEl>
                                          <p:spTgt spid="62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631" name="Shape 631"/>
        <p:cNvGrpSpPr/>
        <p:nvPr/>
      </p:nvGrpSpPr>
      <p:grpSpPr>
        <a:xfrm>
          <a:off x="0" y="0"/>
          <a:ext cx="0" cy="0"/>
          <a:chOff x="0" y="0"/>
          <a:chExt cx="0" cy="0"/>
        </a:xfrm>
      </p:grpSpPr>
      <p:sp>
        <p:nvSpPr>
          <p:cNvPr id="632" name="Shape 632"/>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Application data</a:t>
            </a:r>
          </a:p>
        </p:txBody>
      </p:sp>
      <p:pic>
        <p:nvPicPr>
          <p:cNvPr descr="SQL-Database.Infrastructure.Rev.png" id="633" name="Shape 633"/>
          <p:cNvPicPr preferRelativeResize="0"/>
          <p:nvPr/>
        </p:nvPicPr>
        <p:blipFill>
          <a:blip r:embed="rId3">
            <a:alphaModFix/>
          </a:blip>
          <a:stretch>
            <a:fillRect/>
          </a:stretch>
        </p:blipFill>
        <p:spPr>
          <a:xfrm>
            <a:off x="859863" y="2096725"/>
            <a:ext cx="1893524" cy="1733325"/>
          </a:xfrm>
          <a:prstGeom prst="rect">
            <a:avLst/>
          </a:prstGeom>
          <a:noFill/>
          <a:ln>
            <a:noFill/>
          </a:ln>
        </p:spPr>
      </p:pic>
      <p:pic>
        <p:nvPicPr>
          <p:cNvPr descr="NoSQL-Database.Infrastructure.Rev.png" id="634" name="Shape 634"/>
          <p:cNvPicPr preferRelativeResize="0"/>
          <p:nvPr/>
        </p:nvPicPr>
        <p:blipFill rotWithShape="1">
          <a:blip r:embed="rId4">
            <a:alphaModFix/>
          </a:blip>
          <a:srcRect b="19" l="0" r="0" t="19"/>
          <a:stretch/>
        </p:blipFill>
        <p:spPr>
          <a:xfrm>
            <a:off x="5695412" y="2096724"/>
            <a:ext cx="1893525" cy="1733332"/>
          </a:xfrm>
          <a:prstGeom prst="rect">
            <a:avLst/>
          </a:prstGeom>
          <a:noFill/>
          <a:ln>
            <a:noFill/>
          </a:ln>
        </p:spPr>
      </p:pic>
      <p:sp>
        <p:nvSpPr>
          <p:cNvPr id="635" name="Shape 635"/>
          <p:cNvSpPr txBox="1"/>
          <p:nvPr>
            <p:ph idx="1" type="body"/>
          </p:nvPr>
        </p:nvSpPr>
        <p:spPr>
          <a:xfrm>
            <a:off x="619675" y="1620800"/>
            <a:ext cx="2373900" cy="341700"/>
          </a:xfrm>
          <a:prstGeom prst="rect">
            <a:avLst/>
          </a:prstGeom>
        </p:spPr>
        <p:txBody>
          <a:bodyPr anchorCtr="0" anchor="t" bIns="91425" lIns="91425" rIns="91425" tIns="91425">
            <a:noAutofit/>
          </a:bodyPr>
          <a:lstStyle/>
          <a:p>
            <a:pPr lvl="0" rtl="0" algn="ctr">
              <a:spcBef>
                <a:spcPts val="0"/>
              </a:spcBef>
              <a:buNone/>
            </a:pPr>
            <a:r>
              <a:rPr lang="en" sz="1600"/>
              <a:t>SQL</a:t>
            </a:r>
          </a:p>
        </p:txBody>
      </p:sp>
      <p:sp>
        <p:nvSpPr>
          <p:cNvPr id="636" name="Shape 636"/>
          <p:cNvSpPr txBox="1"/>
          <p:nvPr>
            <p:ph idx="2" type="body"/>
          </p:nvPr>
        </p:nvSpPr>
        <p:spPr>
          <a:xfrm>
            <a:off x="5455212" y="1620800"/>
            <a:ext cx="2373900" cy="341700"/>
          </a:xfrm>
          <a:prstGeom prst="rect">
            <a:avLst/>
          </a:prstGeom>
        </p:spPr>
        <p:txBody>
          <a:bodyPr anchorCtr="0" anchor="t" bIns="91425" lIns="91425" rIns="91425" tIns="91425">
            <a:noAutofit/>
          </a:bodyPr>
          <a:lstStyle/>
          <a:p>
            <a:pPr lvl="0" rtl="0" algn="ctr">
              <a:spcBef>
                <a:spcPts val="0"/>
              </a:spcBef>
              <a:buNone/>
            </a:pPr>
            <a:r>
              <a:rPr lang="en" sz="1600"/>
              <a:t>NoSQL</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000"/>
                                        <p:tgtEl>
                                          <p:spTgt spid="635"/>
                                        </p:tgtEl>
                                      </p:cBhvr>
                                    </p:animEffect>
                                  </p:childTnLst>
                                </p:cTn>
                              </p:par>
                              <p:par>
                                <p:cTn fill="hold" nodeType="with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1000"/>
                                        <p:tgtEl>
                                          <p:spTgt spid="6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par>
                                <p:cTn fill="hold" nodeType="with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000"/>
                                        <p:tgtEl>
                                          <p:spTgt spid="6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640" name="Shape 640"/>
        <p:cNvGrpSpPr/>
        <p:nvPr/>
      </p:nvGrpSpPr>
      <p:grpSpPr>
        <a:xfrm>
          <a:off x="0" y="0"/>
          <a:ext cx="0" cy="0"/>
          <a:chOff x="0" y="0"/>
          <a:chExt cx="0" cy="0"/>
        </a:xfrm>
      </p:grpSpPr>
      <p:pic>
        <p:nvPicPr>
          <p:cNvPr descr="Cloud-SQL_512px_Retina.png" id="641" name="Shape 641"/>
          <p:cNvPicPr preferRelativeResize="0"/>
          <p:nvPr/>
        </p:nvPicPr>
        <p:blipFill rotWithShape="1">
          <a:blip r:embed="rId3">
            <a:alphaModFix/>
          </a:blip>
          <a:srcRect b="5011" l="0" r="0" t="5011"/>
          <a:stretch/>
        </p:blipFill>
        <p:spPr>
          <a:xfrm>
            <a:off x="1647422" y="1231016"/>
            <a:ext cx="984300" cy="885600"/>
          </a:xfrm>
          <a:prstGeom prst="rect">
            <a:avLst/>
          </a:prstGeom>
          <a:noFill/>
          <a:ln>
            <a:noFill/>
          </a:ln>
        </p:spPr>
      </p:pic>
      <p:pic>
        <p:nvPicPr>
          <p:cNvPr descr="Spanner_512px_Retina.png" id="642" name="Shape 642"/>
          <p:cNvPicPr preferRelativeResize="0"/>
          <p:nvPr/>
        </p:nvPicPr>
        <p:blipFill rotWithShape="1">
          <a:blip r:embed="rId4">
            <a:alphaModFix/>
          </a:blip>
          <a:srcRect b="5027" l="0" r="0" t="5027"/>
          <a:stretch/>
        </p:blipFill>
        <p:spPr>
          <a:xfrm>
            <a:off x="6149994" y="1231316"/>
            <a:ext cx="984299" cy="885300"/>
          </a:xfrm>
          <a:prstGeom prst="rect">
            <a:avLst/>
          </a:prstGeom>
          <a:noFill/>
          <a:ln>
            <a:noFill/>
          </a:ln>
        </p:spPr>
      </p:pic>
      <p:sp>
        <p:nvSpPr>
          <p:cNvPr id="643" name="Shape 643"/>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SQL</a:t>
            </a:r>
          </a:p>
        </p:txBody>
      </p:sp>
      <p:sp>
        <p:nvSpPr>
          <p:cNvPr id="644" name="Shape 644"/>
          <p:cNvSpPr txBox="1"/>
          <p:nvPr>
            <p:ph idx="1" type="body"/>
          </p:nvPr>
        </p:nvSpPr>
        <p:spPr>
          <a:xfrm>
            <a:off x="238675" y="1348575"/>
            <a:ext cx="4151100" cy="32040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rPr lang="en">
                <a:solidFill>
                  <a:schemeClr val="accent1"/>
                </a:solidFill>
              </a:rPr>
              <a:t>Cloud SQL</a:t>
            </a:r>
          </a:p>
          <a:p>
            <a:pPr indent="-228600" lvl="0" marL="457200" rtl="0">
              <a:spcBef>
                <a:spcPts val="0"/>
              </a:spcBef>
              <a:buChar char="●"/>
            </a:pPr>
            <a:r>
              <a:rPr lang="en"/>
              <a:t>Traditional SQL Server</a:t>
            </a:r>
          </a:p>
          <a:p>
            <a:pPr indent="-228600" lvl="0" marL="457200" rtl="0">
              <a:spcBef>
                <a:spcPts val="0"/>
              </a:spcBef>
              <a:buChar char="●"/>
            </a:pPr>
            <a:r>
              <a:rPr lang="en"/>
              <a:t>Vertically scalable</a:t>
            </a:r>
          </a:p>
          <a:p>
            <a:pPr indent="-228600" lvl="0" marL="457200" rtl="0">
              <a:spcBef>
                <a:spcPts val="0"/>
              </a:spcBef>
              <a:buChar char="●"/>
            </a:pPr>
            <a:r>
              <a:rPr lang="en"/>
              <a:t>Managed backups</a:t>
            </a:r>
          </a:p>
          <a:p>
            <a:pPr indent="-228600" lvl="0" marL="457200" rtl="0">
              <a:spcBef>
                <a:spcPts val="0"/>
              </a:spcBef>
              <a:buChar char="●"/>
            </a:pPr>
            <a:r>
              <a:rPr lang="en"/>
              <a:t>Easy to setup replicas</a:t>
            </a:r>
          </a:p>
          <a:p>
            <a:pPr indent="-228600" lvl="0" marL="457200" rtl="0">
              <a:spcBef>
                <a:spcPts val="0"/>
              </a:spcBef>
              <a:buChar char="●"/>
            </a:pPr>
            <a:r>
              <a:rPr lang="en"/>
              <a:t>Types</a:t>
            </a:r>
          </a:p>
          <a:p>
            <a:pPr indent="-228600" lvl="1" marL="914400" rtl="0">
              <a:spcBef>
                <a:spcPts val="0"/>
              </a:spcBef>
            </a:pPr>
            <a:r>
              <a:rPr lang="en"/>
              <a:t>MySQL</a:t>
            </a:r>
          </a:p>
          <a:p>
            <a:pPr indent="-228600" lvl="1" marL="914400" rtl="0">
              <a:spcBef>
                <a:spcPts val="0"/>
              </a:spcBef>
            </a:pPr>
            <a:r>
              <a:rPr lang="en"/>
              <a:t>Postgres (new)</a:t>
            </a:r>
          </a:p>
          <a:p>
            <a:pPr lvl="0" rtl="0">
              <a:spcBef>
                <a:spcPts val="0"/>
              </a:spcBef>
              <a:buNone/>
            </a:pPr>
            <a:r>
              <a:t/>
            </a:r>
            <a:endParaRPr/>
          </a:p>
        </p:txBody>
      </p:sp>
      <p:sp>
        <p:nvSpPr>
          <p:cNvPr id="645" name="Shape 645"/>
          <p:cNvSpPr txBox="1"/>
          <p:nvPr>
            <p:ph idx="2" type="body"/>
          </p:nvPr>
        </p:nvSpPr>
        <p:spPr>
          <a:xfrm>
            <a:off x="4757100" y="1348575"/>
            <a:ext cx="3770100" cy="32040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rPr lang="en">
                <a:solidFill>
                  <a:schemeClr val="accent1"/>
                </a:solidFill>
              </a:rPr>
              <a:t>Cloud Spanner</a:t>
            </a:r>
          </a:p>
          <a:p>
            <a:pPr indent="-228600" lvl="0" marL="457200" rtl="0">
              <a:spcBef>
                <a:spcPts val="0"/>
              </a:spcBef>
              <a:buChar char="●"/>
            </a:pPr>
            <a:r>
              <a:rPr lang="en"/>
              <a:t>Structured data</a:t>
            </a:r>
          </a:p>
          <a:p>
            <a:pPr indent="-228600" lvl="0" marL="457200" rtl="0">
              <a:spcBef>
                <a:spcPts val="0"/>
              </a:spcBef>
              <a:buChar char="●"/>
            </a:pPr>
            <a:r>
              <a:rPr lang="en"/>
              <a:t>Highly available</a:t>
            </a:r>
          </a:p>
          <a:p>
            <a:pPr indent="-228600" lvl="0" marL="457200" rtl="0">
              <a:spcBef>
                <a:spcPts val="0"/>
              </a:spcBef>
              <a:buChar char="●"/>
            </a:pPr>
            <a:r>
              <a:rPr lang="en"/>
              <a:t>Strongly consistent</a:t>
            </a:r>
          </a:p>
          <a:p>
            <a:pPr indent="-228600" lvl="0" marL="457200" rtl="0">
              <a:spcBef>
                <a:spcPts val="0"/>
              </a:spcBef>
              <a:buChar char="●"/>
            </a:pPr>
            <a:r>
              <a:rPr lang="en"/>
              <a:t>CAP theorem says impossible</a:t>
            </a:r>
          </a:p>
          <a:p>
            <a:pPr indent="-228600" lvl="0" marL="457200" rtl="0">
              <a:spcBef>
                <a:spcPts val="0"/>
              </a:spcBef>
              <a:buChar char="●"/>
            </a:pPr>
            <a:r>
              <a:rPr lang="en"/>
              <a:t>Globally distributed</a:t>
            </a:r>
          </a:p>
          <a:p>
            <a:pPr indent="-228600" lvl="0" marL="457200" rtl="0">
              <a:spcBef>
                <a:spcPts val="0"/>
              </a:spcBef>
              <a:buChar char="●"/>
            </a:pPr>
            <a:r>
              <a:rPr lang="en"/>
              <a:t>Horizontally scalable</a:t>
            </a:r>
          </a:p>
          <a:p>
            <a:pPr lvl="0" rt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par>
                                <p:cTn fill="hold" nodeType="with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par>
                                <p:cTn fill="hold" nodeType="with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649" name="Shape 649"/>
        <p:cNvGrpSpPr/>
        <p:nvPr/>
      </p:nvGrpSpPr>
      <p:grpSpPr>
        <a:xfrm>
          <a:off x="0" y="0"/>
          <a:ext cx="0" cy="0"/>
          <a:chOff x="0" y="0"/>
          <a:chExt cx="0" cy="0"/>
        </a:xfrm>
      </p:grpSpPr>
      <p:pic>
        <p:nvPicPr>
          <p:cNvPr descr="CloudDataStore_512px_Retina.png" id="650" name="Shape 650"/>
          <p:cNvPicPr preferRelativeResize="0"/>
          <p:nvPr/>
        </p:nvPicPr>
        <p:blipFill rotWithShape="1">
          <a:blip r:embed="rId3">
            <a:alphaModFix/>
          </a:blip>
          <a:srcRect b="5011" l="0" r="0" t="5011"/>
          <a:stretch/>
        </p:blipFill>
        <p:spPr>
          <a:xfrm>
            <a:off x="1647422" y="1231016"/>
            <a:ext cx="984300" cy="885600"/>
          </a:xfrm>
          <a:prstGeom prst="rect">
            <a:avLst/>
          </a:prstGeom>
          <a:noFill/>
          <a:ln>
            <a:noFill/>
          </a:ln>
        </p:spPr>
      </p:pic>
      <p:pic>
        <p:nvPicPr>
          <p:cNvPr descr="Bigtable_512px_Retina.png" id="651" name="Shape 651"/>
          <p:cNvPicPr preferRelativeResize="0"/>
          <p:nvPr/>
        </p:nvPicPr>
        <p:blipFill rotWithShape="1">
          <a:blip r:embed="rId4">
            <a:alphaModFix/>
          </a:blip>
          <a:srcRect b="5027" l="0" r="0" t="5027"/>
          <a:stretch/>
        </p:blipFill>
        <p:spPr>
          <a:xfrm>
            <a:off x="6149994" y="1231316"/>
            <a:ext cx="984299" cy="885300"/>
          </a:xfrm>
          <a:prstGeom prst="rect">
            <a:avLst/>
          </a:prstGeom>
          <a:noFill/>
          <a:ln>
            <a:noFill/>
          </a:ln>
        </p:spPr>
      </p:pic>
      <p:sp>
        <p:nvSpPr>
          <p:cNvPr id="652" name="Shape 652"/>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NoSQL</a:t>
            </a:r>
          </a:p>
        </p:txBody>
      </p:sp>
      <p:sp>
        <p:nvSpPr>
          <p:cNvPr id="653" name="Shape 653"/>
          <p:cNvSpPr txBox="1"/>
          <p:nvPr>
            <p:ph idx="1" type="body"/>
          </p:nvPr>
        </p:nvSpPr>
        <p:spPr>
          <a:xfrm>
            <a:off x="238675" y="1348575"/>
            <a:ext cx="4151100" cy="32076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rPr lang="en">
                <a:solidFill>
                  <a:schemeClr val="accent1"/>
                </a:solidFill>
              </a:rPr>
              <a:t>Cloud Datastore</a:t>
            </a:r>
          </a:p>
          <a:p>
            <a:pPr indent="-228600" lvl="0" marL="457200" rtl="0">
              <a:spcBef>
                <a:spcPts val="0"/>
              </a:spcBef>
              <a:buChar char="●"/>
            </a:pPr>
            <a:r>
              <a:rPr lang="en"/>
              <a:t>Document based</a:t>
            </a:r>
          </a:p>
          <a:p>
            <a:pPr indent="-228600" lvl="0" marL="457200" rtl="0">
              <a:spcBef>
                <a:spcPts val="0"/>
              </a:spcBef>
              <a:buChar char="●"/>
            </a:pPr>
            <a:r>
              <a:rPr lang="en"/>
              <a:t>Indexable</a:t>
            </a:r>
          </a:p>
          <a:p>
            <a:pPr indent="-228600" lvl="0" marL="457200" rtl="0">
              <a:spcBef>
                <a:spcPts val="0"/>
              </a:spcBef>
              <a:buChar char="●"/>
            </a:pPr>
            <a:r>
              <a:rPr lang="en"/>
              <a:t>Distributed</a:t>
            </a:r>
          </a:p>
          <a:p>
            <a:pPr indent="-228600" lvl="0" marL="457200" rtl="0">
              <a:spcBef>
                <a:spcPts val="0"/>
              </a:spcBef>
              <a:buChar char="●"/>
            </a:pPr>
            <a:r>
              <a:rPr lang="en"/>
              <a:t>Giant semi-structured data sets</a:t>
            </a:r>
          </a:p>
          <a:p>
            <a:pPr indent="-228600" lvl="0" marL="457200" rtl="0">
              <a:spcBef>
                <a:spcPts val="0"/>
              </a:spcBef>
              <a:buChar char="●"/>
            </a:pPr>
            <a:r>
              <a:rPr lang="en"/>
              <a:t>Examples:</a:t>
            </a:r>
          </a:p>
          <a:p>
            <a:pPr indent="-228600" lvl="1" marL="914400" rtl="0">
              <a:spcBef>
                <a:spcPts val="0"/>
              </a:spcBef>
            </a:pPr>
            <a:r>
              <a:rPr lang="en"/>
              <a:t>Product Catalogs, Real-time Inventory</a:t>
            </a:r>
          </a:p>
          <a:p>
            <a:pPr indent="-228600" lvl="0" marL="457200" rtl="0">
              <a:spcBef>
                <a:spcPts val="0"/>
              </a:spcBef>
              <a:buChar char="●"/>
            </a:pPr>
            <a:r>
              <a:rPr lang="en"/>
              <a:t>Optimized to serve high-value transactional data to applications</a:t>
            </a:r>
          </a:p>
          <a:p>
            <a:pPr lvl="0" rtl="0">
              <a:spcBef>
                <a:spcPts val="0"/>
              </a:spcBef>
              <a:buNone/>
            </a:pPr>
            <a:r>
              <a:t/>
            </a:r>
            <a:endParaRPr/>
          </a:p>
          <a:p>
            <a:pPr lvl="0" rtl="0">
              <a:spcBef>
                <a:spcPts val="0"/>
              </a:spcBef>
              <a:buNone/>
            </a:pPr>
            <a:r>
              <a:t/>
            </a:r>
            <a:endParaRPr/>
          </a:p>
        </p:txBody>
      </p:sp>
      <p:sp>
        <p:nvSpPr>
          <p:cNvPr id="654" name="Shape 654"/>
          <p:cNvSpPr txBox="1"/>
          <p:nvPr>
            <p:ph idx="2" type="body"/>
          </p:nvPr>
        </p:nvSpPr>
        <p:spPr>
          <a:xfrm>
            <a:off x="4757099" y="1348575"/>
            <a:ext cx="3996900" cy="2913000"/>
          </a:xfrm>
          <a:prstGeom prst="rect">
            <a:avLst/>
          </a:prstGeom>
        </p:spPr>
        <p:txBody>
          <a:bodyPr anchorCtr="0" anchor="t" bIns="91425" lIns="91425" rIns="91425" tIns="91425">
            <a:noAutofit/>
          </a:bodyPr>
          <a:lstStyle/>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t/>
            </a:r>
            <a:endParaRPr/>
          </a:p>
          <a:p>
            <a:pPr lvl="0" rtl="0">
              <a:spcBef>
                <a:spcPts val="0"/>
              </a:spcBef>
              <a:buClr>
                <a:schemeClr val="dk1"/>
              </a:buClr>
              <a:buSzPct val="78571"/>
              <a:buFont typeface="Arial"/>
              <a:buNone/>
            </a:pPr>
            <a:r>
              <a:rPr lang="en">
                <a:solidFill>
                  <a:schemeClr val="accent1"/>
                </a:solidFill>
              </a:rPr>
              <a:t>Cloud Bigtable</a:t>
            </a:r>
          </a:p>
          <a:p>
            <a:pPr indent="-228600" lvl="0" marL="457200" rtl="0">
              <a:spcBef>
                <a:spcPts val="0"/>
              </a:spcBef>
              <a:buChar char="●"/>
            </a:pPr>
            <a:r>
              <a:rPr lang="en"/>
              <a:t>Columnar</a:t>
            </a:r>
          </a:p>
          <a:p>
            <a:pPr indent="-228600" lvl="0" marL="457200" rtl="0">
              <a:spcBef>
                <a:spcPts val="0"/>
              </a:spcBef>
              <a:buChar char="●"/>
            </a:pPr>
            <a:r>
              <a:rPr lang="en"/>
              <a:t>Low latency</a:t>
            </a:r>
          </a:p>
          <a:p>
            <a:pPr indent="-228600" lvl="0" marL="457200" rtl="0">
              <a:spcBef>
                <a:spcPts val="0"/>
              </a:spcBef>
              <a:buChar char="●"/>
            </a:pPr>
            <a:r>
              <a:rPr lang="en"/>
              <a:t>Hbase API compatible</a:t>
            </a:r>
          </a:p>
          <a:p>
            <a:pPr indent="-228600" lvl="0" marL="457200" rtl="0">
              <a:spcBef>
                <a:spcPts val="0"/>
              </a:spcBef>
              <a:buChar char="●"/>
            </a:pPr>
            <a:r>
              <a:rPr lang="en"/>
              <a:t>Needs scale to be cost effective (&gt; 1TB)</a:t>
            </a:r>
          </a:p>
          <a:p>
            <a:pPr indent="-228600" lvl="0" marL="457200" rtl="0">
              <a:spcBef>
                <a:spcPts val="0"/>
              </a:spcBef>
              <a:buChar char="●"/>
            </a:pPr>
            <a:r>
              <a:rPr lang="en"/>
              <a:t>Powers Google Maps, Analytics, Search, etc.</a:t>
            </a:r>
          </a:p>
          <a:p>
            <a:pPr indent="-228600" lvl="0" marL="457200" rtl="0">
              <a:spcBef>
                <a:spcPts val="0"/>
              </a:spcBef>
              <a:buChar char="●"/>
            </a:pPr>
            <a:r>
              <a:rPr lang="en"/>
              <a:t>Does not replicate across regions</a:t>
            </a:r>
          </a:p>
          <a:p>
            <a:pPr indent="-228600" lvl="0" marL="457200" rtl="0">
              <a:spcBef>
                <a:spcPts val="0"/>
              </a:spcBef>
              <a:buChar char="●"/>
            </a:pPr>
            <a:r>
              <a:rPr lang="en"/>
              <a:t>Optimized for high volumes of data and analytics</a:t>
            </a:r>
          </a:p>
          <a:p>
            <a:pPr lvl="0" rtl="0">
              <a:spcBef>
                <a:spcPts val="0"/>
              </a:spcBef>
              <a:buClr>
                <a:schemeClr val="dk1"/>
              </a:buClr>
              <a:buSzPct val="78571"/>
              <a:buFont typeface="Arial"/>
              <a:buNone/>
            </a:pPr>
            <a:r>
              <a:t/>
            </a:r>
            <a:endParaRPr/>
          </a:p>
          <a:p>
            <a:pPr lvl="0" rtl="0">
              <a:spcBef>
                <a:spcPts val="0"/>
              </a:spcBef>
              <a:buNone/>
            </a:pPr>
            <a:r>
              <a:t/>
            </a:r>
            <a:endParaRPr b="1"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1000"/>
                                        <p:tgtEl>
                                          <p:spTgt spid="653"/>
                                        </p:tgtEl>
                                      </p:cBhvr>
                                    </p:animEffect>
                                  </p:childTnLst>
                                </p:cTn>
                              </p:par>
                              <p:par>
                                <p:cTn fill="hold" nodeType="with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1000"/>
                                        <p:tgtEl>
                                          <p:spTgt spid="654"/>
                                        </p:tgtEl>
                                      </p:cBhvr>
                                    </p:animEffect>
                                  </p:childTnLst>
                                </p:cTn>
                              </p:par>
                              <p:par>
                                <p:cTn fill="hold" nodeType="with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0"/>
                                        <p:tgtEl>
                                          <p:spTgt spid="6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68" name="Shape 268"/>
        <p:cNvGrpSpPr/>
        <p:nvPr/>
      </p:nvGrpSpPr>
      <p:grpSpPr>
        <a:xfrm>
          <a:off x="0" y="0"/>
          <a:ext cx="0" cy="0"/>
          <a:chOff x="0" y="0"/>
          <a:chExt cx="0" cy="0"/>
        </a:xfrm>
      </p:grpSpPr>
      <p:sp>
        <p:nvSpPr>
          <p:cNvPr id="269" name="Shape 269"/>
          <p:cNvSpPr txBox="1"/>
          <p:nvPr>
            <p:ph type="title"/>
          </p:nvPr>
        </p:nvSpPr>
        <p:spPr>
          <a:xfrm>
            <a:off x="590400" y="810900"/>
            <a:ext cx="3730500" cy="3591300"/>
          </a:xfrm>
          <a:prstGeom prst="rect">
            <a:avLst/>
          </a:prstGeom>
        </p:spPr>
        <p:txBody>
          <a:bodyPr anchorCtr="0" anchor="t" bIns="91425" lIns="91425" rIns="91425" tIns="91425">
            <a:noAutofit/>
          </a:bodyPr>
          <a:lstStyle/>
          <a:p>
            <a:pPr lvl="0" rtl="0">
              <a:spcBef>
                <a:spcPts val="0"/>
              </a:spcBef>
              <a:buNone/>
            </a:pPr>
            <a:r>
              <a:rPr lang="en" sz="3600">
                <a:solidFill>
                  <a:schemeClr val="accent1"/>
                </a:solidFill>
              </a:rPr>
              <a:t>David Mehi</a:t>
            </a:r>
          </a:p>
          <a:p>
            <a:pPr lvl="0" rtl="0">
              <a:spcBef>
                <a:spcPts val="0"/>
              </a:spcBef>
              <a:buNone/>
            </a:pPr>
            <a:r>
              <a:rPr lang="en" sz="1800">
                <a:solidFill>
                  <a:schemeClr val="accent1"/>
                </a:solidFill>
              </a:rPr>
              <a:t>Principal Architect</a:t>
            </a:r>
          </a:p>
          <a:p>
            <a:pPr lvl="0" rtl="0">
              <a:spcBef>
                <a:spcPts val="0"/>
              </a:spcBef>
              <a:buNone/>
            </a:pPr>
            <a:r>
              <a:rPr lang="en" sz="1800">
                <a:solidFill>
                  <a:schemeClr val="accent1"/>
                </a:solidFill>
              </a:rPr>
              <a:t>davidmehi@google.com</a:t>
            </a:r>
          </a:p>
          <a:p>
            <a:pPr lvl="0" rtl="0">
              <a:spcBef>
                <a:spcPts val="0"/>
              </a:spcBef>
              <a:buNone/>
            </a:pPr>
            <a:r>
              <a:rPr lang="en" sz="1800">
                <a:solidFill>
                  <a:schemeClr val="accent1"/>
                </a:solidFill>
              </a:rPr>
              <a:t>@DavidMehi</a:t>
            </a:r>
          </a:p>
          <a:p>
            <a:pPr lvl="0" rtl="0">
              <a:spcBef>
                <a:spcPts val="0"/>
              </a:spcBef>
              <a:buNone/>
            </a:pPr>
            <a:r>
              <a:t/>
            </a:r>
            <a:endParaRPr sz="1800">
              <a:solidFill>
                <a:schemeClr val="accent1"/>
              </a:solidFill>
            </a:endParaRPr>
          </a:p>
          <a:p>
            <a:pPr lvl="0" rtl="0">
              <a:spcBef>
                <a:spcPts val="0"/>
              </a:spcBef>
              <a:buClr>
                <a:schemeClr val="dk1"/>
              </a:buClr>
              <a:buSzPct val="61111"/>
              <a:buFont typeface="Arial"/>
              <a:buNone/>
            </a:pPr>
            <a:r>
              <a:t/>
            </a:r>
            <a:endParaRPr sz="1800">
              <a:solidFill>
                <a:schemeClr val="accent1"/>
              </a:solidFill>
            </a:endParaRPr>
          </a:p>
        </p:txBody>
      </p:sp>
      <p:pic>
        <p:nvPicPr>
          <p:cNvPr id="270" name="Shape 270"/>
          <p:cNvPicPr preferRelativeResize="0"/>
          <p:nvPr/>
        </p:nvPicPr>
        <p:blipFill>
          <a:blip r:embed="rId3">
            <a:alphaModFix/>
          </a:blip>
          <a:stretch>
            <a:fillRect/>
          </a:stretch>
        </p:blipFill>
        <p:spPr>
          <a:xfrm>
            <a:off x="4479125" y="933975"/>
            <a:ext cx="3284000" cy="28078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658" name="Shape 658"/>
        <p:cNvGrpSpPr/>
        <p:nvPr/>
      </p:nvGrpSpPr>
      <p:grpSpPr>
        <a:xfrm>
          <a:off x="0" y="0"/>
          <a:ext cx="0" cy="0"/>
          <a:chOff x="0" y="0"/>
          <a:chExt cx="0" cy="0"/>
        </a:xfrm>
      </p:grpSpPr>
      <p:sp>
        <p:nvSpPr>
          <p:cNvPr id="659" name="Shape 659"/>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Storage</a:t>
            </a:r>
          </a:p>
        </p:txBody>
      </p:sp>
      <p:pic>
        <p:nvPicPr>
          <p:cNvPr descr="icon-file3.png" id="660" name="Shape 660"/>
          <p:cNvPicPr preferRelativeResize="0"/>
          <p:nvPr/>
        </p:nvPicPr>
        <p:blipFill>
          <a:blip r:embed="rId3">
            <a:alphaModFix/>
          </a:blip>
          <a:stretch>
            <a:fillRect/>
          </a:stretch>
        </p:blipFill>
        <p:spPr>
          <a:xfrm>
            <a:off x="4112401" y="2278050"/>
            <a:ext cx="1011081" cy="1155499"/>
          </a:xfrm>
          <a:prstGeom prst="rect">
            <a:avLst/>
          </a:prstGeom>
          <a:noFill/>
          <a:ln>
            <a:noFill/>
          </a:ln>
        </p:spPr>
      </p:pic>
      <p:pic>
        <p:nvPicPr>
          <p:cNvPr descr="icon-database.png" id="661" name="Shape 661"/>
          <p:cNvPicPr preferRelativeResize="0"/>
          <p:nvPr/>
        </p:nvPicPr>
        <p:blipFill>
          <a:blip r:embed="rId4">
            <a:alphaModFix/>
          </a:blip>
          <a:stretch>
            <a:fillRect/>
          </a:stretch>
        </p:blipFill>
        <p:spPr>
          <a:xfrm>
            <a:off x="1227737" y="2278046"/>
            <a:ext cx="1157775" cy="1155504"/>
          </a:xfrm>
          <a:prstGeom prst="rect">
            <a:avLst/>
          </a:prstGeom>
          <a:noFill/>
          <a:ln>
            <a:noFill/>
          </a:ln>
        </p:spPr>
      </p:pic>
      <p:grpSp>
        <p:nvGrpSpPr>
          <p:cNvPr id="662" name="Shape 662"/>
          <p:cNvGrpSpPr/>
          <p:nvPr/>
        </p:nvGrpSpPr>
        <p:grpSpPr>
          <a:xfrm>
            <a:off x="6816103" y="2178357"/>
            <a:ext cx="1519744" cy="1651231"/>
            <a:chOff x="6682112" y="1887252"/>
            <a:chExt cx="1787724" cy="1942397"/>
          </a:xfrm>
        </p:grpSpPr>
        <p:pic>
          <p:nvPicPr>
            <p:cNvPr descr="icon_cloud.png" id="663" name="Shape 663"/>
            <p:cNvPicPr preferRelativeResize="0"/>
            <p:nvPr/>
          </p:nvPicPr>
          <p:blipFill>
            <a:blip r:embed="rId5">
              <a:alphaModFix/>
            </a:blip>
            <a:stretch>
              <a:fillRect/>
            </a:stretch>
          </p:blipFill>
          <p:spPr>
            <a:xfrm>
              <a:off x="6682112" y="1887252"/>
              <a:ext cx="1787724" cy="1225125"/>
            </a:xfrm>
            <a:prstGeom prst="rect">
              <a:avLst/>
            </a:prstGeom>
            <a:noFill/>
            <a:ln>
              <a:noFill/>
            </a:ln>
          </p:spPr>
        </p:pic>
        <p:pic>
          <p:nvPicPr>
            <p:cNvPr descr="icon-database2-grey.png" id="664" name="Shape 664"/>
            <p:cNvPicPr preferRelativeResize="0"/>
            <p:nvPr/>
          </p:nvPicPr>
          <p:blipFill rotWithShape="1">
            <a:blip r:embed="rId6">
              <a:alphaModFix/>
            </a:blip>
            <a:srcRect b="0" l="0" r="0" t="0"/>
            <a:stretch/>
          </p:blipFill>
          <p:spPr>
            <a:xfrm>
              <a:off x="7054074" y="2068574"/>
              <a:ext cx="1043800" cy="1043800"/>
            </a:xfrm>
            <a:prstGeom prst="rect">
              <a:avLst/>
            </a:prstGeom>
            <a:noFill/>
            <a:ln>
              <a:noFill/>
            </a:ln>
          </p:spPr>
        </p:pic>
        <p:pic>
          <p:nvPicPr>
            <p:cNvPr descr="icon_server.png" id="665" name="Shape 665"/>
            <p:cNvPicPr preferRelativeResize="0"/>
            <p:nvPr/>
          </p:nvPicPr>
          <p:blipFill>
            <a:blip r:embed="rId7">
              <a:alphaModFix/>
            </a:blip>
            <a:stretch>
              <a:fillRect/>
            </a:stretch>
          </p:blipFill>
          <p:spPr>
            <a:xfrm>
              <a:off x="6770464" y="3726599"/>
              <a:ext cx="367500" cy="103050"/>
            </a:xfrm>
            <a:prstGeom prst="rect">
              <a:avLst/>
            </a:prstGeom>
            <a:noFill/>
            <a:ln>
              <a:noFill/>
            </a:ln>
          </p:spPr>
        </p:pic>
        <p:pic>
          <p:nvPicPr>
            <p:cNvPr descr="icon_server.png" id="666" name="Shape 666"/>
            <p:cNvPicPr preferRelativeResize="0"/>
            <p:nvPr/>
          </p:nvPicPr>
          <p:blipFill>
            <a:blip r:embed="rId7">
              <a:alphaModFix/>
            </a:blip>
            <a:stretch>
              <a:fillRect/>
            </a:stretch>
          </p:blipFill>
          <p:spPr>
            <a:xfrm>
              <a:off x="7184964" y="3726599"/>
              <a:ext cx="367500" cy="103050"/>
            </a:xfrm>
            <a:prstGeom prst="rect">
              <a:avLst/>
            </a:prstGeom>
            <a:noFill/>
            <a:ln>
              <a:noFill/>
            </a:ln>
          </p:spPr>
        </p:pic>
        <p:pic>
          <p:nvPicPr>
            <p:cNvPr descr="icon_server.png" id="667" name="Shape 667"/>
            <p:cNvPicPr preferRelativeResize="0"/>
            <p:nvPr/>
          </p:nvPicPr>
          <p:blipFill>
            <a:blip r:embed="rId7">
              <a:alphaModFix/>
            </a:blip>
            <a:stretch>
              <a:fillRect/>
            </a:stretch>
          </p:blipFill>
          <p:spPr>
            <a:xfrm>
              <a:off x="7599464" y="3726599"/>
              <a:ext cx="367500" cy="103050"/>
            </a:xfrm>
            <a:prstGeom prst="rect">
              <a:avLst/>
            </a:prstGeom>
            <a:noFill/>
            <a:ln>
              <a:noFill/>
            </a:ln>
          </p:spPr>
        </p:pic>
        <p:pic>
          <p:nvPicPr>
            <p:cNvPr descr="icon_server.png" id="668" name="Shape 668"/>
            <p:cNvPicPr preferRelativeResize="0"/>
            <p:nvPr/>
          </p:nvPicPr>
          <p:blipFill>
            <a:blip r:embed="rId7">
              <a:alphaModFix/>
            </a:blip>
            <a:stretch>
              <a:fillRect/>
            </a:stretch>
          </p:blipFill>
          <p:spPr>
            <a:xfrm>
              <a:off x="8013964" y="3726599"/>
              <a:ext cx="367500" cy="103050"/>
            </a:xfrm>
            <a:prstGeom prst="rect">
              <a:avLst/>
            </a:prstGeom>
            <a:noFill/>
            <a:ln>
              <a:noFill/>
            </a:ln>
          </p:spPr>
        </p:pic>
        <p:pic>
          <p:nvPicPr>
            <p:cNvPr descr="icon_server.png" id="669" name="Shape 669"/>
            <p:cNvPicPr preferRelativeResize="0"/>
            <p:nvPr/>
          </p:nvPicPr>
          <p:blipFill>
            <a:blip r:embed="rId7">
              <a:alphaModFix/>
            </a:blip>
            <a:stretch>
              <a:fillRect/>
            </a:stretch>
          </p:blipFill>
          <p:spPr>
            <a:xfrm>
              <a:off x="6770464" y="3559574"/>
              <a:ext cx="367500" cy="103050"/>
            </a:xfrm>
            <a:prstGeom prst="rect">
              <a:avLst/>
            </a:prstGeom>
            <a:noFill/>
            <a:ln>
              <a:noFill/>
            </a:ln>
          </p:spPr>
        </p:pic>
        <p:pic>
          <p:nvPicPr>
            <p:cNvPr descr="icon_server.png" id="670" name="Shape 670"/>
            <p:cNvPicPr preferRelativeResize="0"/>
            <p:nvPr/>
          </p:nvPicPr>
          <p:blipFill>
            <a:blip r:embed="rId7">
              <a:alphaModFix/>
            </a:blip>
            <a:stretch>
              <a:fillRect/>
            </a:stretch>
          </p:blipFill>
          <p:spPr>
            <a:xfrm>
              <a:off x="7184964" y="3559574"/>
              <a:ext cx="367500" cy="103050"/>
            </a:xfrm>
            <a:prstGeom prst="rect">
              <a:avLst/>
            </a:prstGeom>
            <a:noFill/>
            <a:ln>
              <a:noFill/>
            </a:ln>
          </p:spPr>
        </p:pic>
        <p:pic>
          <p:nvPicPr>
            <p:cNvPr descr="icon_server.png" id="671" name="Shape 671"/>
            <p:cNvPicPr preferRelativeResize="0"/>
            <p:nvPr/>
          </p:nvPicPr>
          <p:blipFill>
            <a:blip r:embed="rId7">
              <a:alphaModFix/>
            </a:blip>
            <a:stretch>
              <a:fillRect/>
            </a:stretch>
          </p:blipFill>
          <p:spPr>
            <a:xfrm>
              <a:off x="7599464" y="3559574"/>
              <a:ext cx="367500" cy="103050"/>
            </a:xfrm>
            <a:prstGeom prst="rect">
              <a:avLst/>
            </a:prstGeom>
            <a:noFill/>
            <a:ln>
              <a:noFill/>
            </a:ln>
          </p:spPr>
        </p:pic>
        <p:pic>
          <p:nvPicPr>
            <p:cNvPr descr="icon_server.png" id="672" name="Shape 672"/>
            <p:cNvPicPr preferRelativeResize="0"/>
            <p:nvPr/>
          </p:nvPicPr>
          <p:blipFill>
            <a:blip r:embed="rId7">
              <a:alphaModFix/>
            </a:blip>
            <a:stretch>
              <a:fillRect/>
            </a:stretch>
          </p:blipFill>
          <p:spPr>
            <a:xfrm>
              <a:off x="8013964" y="3559574"/>
              <a:ext cx="367500" cy="103050"/>
            </a:xfrm>
            <a:prstGeom prst="rect">
              <a:avLst/>
            </a:prstGeom>
            <a:noFill/>
            <a:ln>
              <a:noFill/>
            </a:ln>
          </p:spPr>
        </p:pic>
        <p:pic>
          <p:nvPicPr>
            <p:cNvPr descr="icon_server.png" id="673" name="Shape 673"/>
            <p:cNvPicPr preferRelativeResize="0"/>
            <p:nvPr/>
          </p:nvPicPr>
          <p:blipFill>
            <a:blip r:embed="rId7">
              <a:alphaModFix/>
            </a:blip>
            <a:stretch>
              <a:fillRect/>
            </a:stretch>
          </p:blipFill>
          <p:spPr>
            <a:xfrm>
              <a:off x="6770464" y="3392549"/>
              <a:ext cx="367500" cy="103050"/>
            </a:xfrm>
            <a:prstGeom prst="rect">
              <a:avLst/>
            </a:prstGeom>
            <a:noFill/>
            <a:ln>
              <a:noFill/>
            </a:ln>
          </p:spPr>
        </p:pic>
        <p:pic>
          <p:nvPicPr>
            <p:cNvPr descr="icon_server.png" id="674" name="Shape 674"/>
            <p:cNvPicPr preferRelativeResize="0"/>
            <p:nvPr/>
          </p:nvPicPr>
          <p:blipFill>
            <a:blip r:embed="rId7">
              <a:alphaModFix/>
            </a:blip>
            <a:stretch>
              <a:fillRect/>
            </a:stretch>
          </p:blipFill>
          <p:spPr>
            <a:xfrm>
              <a:off x="7184964" y="3392549"/>
              <a:ext cx="367500" cy="103050"/>
            </a:xfrm>
            <a:prstGeom prst="rect">
              <a:avLst/>
            </a:prstGeom>
            <a:noFill/>
            <a:ln>
              <a:noFill/>
            </a:ln>
          </p:spPr>
        </p:pic>
        <p:pic>
          <p:nvPicPr>
            <p:cNvPr descr="icon_server.png" id="675" name="Shape 675"/>
            <p:cNvPicPr preferRelativeResize="0"/>
            <p:nvPr/>
          </p:nvPicPr>
          <p:blipFill>
            <a:blip r:embed="rId7">
              <a:alphaModFix/>
            </a:blip>
            <a:stretch>
              <a:fillRect/>
            </a:stretch>
          </p:blipFill>
          <p:spPr>
            <a:xfrm>
              <a:off x="7599464" y="3392549"/>
              <a:ext cx="367500" cy="103050"/>
            </a:xfrm>
            <a:prstGeom prst="rect">
              <a:avLst/>
            </a:prstGeom>
            <a:noFill/>
            <a:ln>
              <a:noFill/>
            </a:ln>
          </p:spPr>
        </p:pic>
        <p:pic>
          <p:nvPicPr>
            <p:cNvPr descr="icon_server.png" id="676" name="Shape 676"/>
            <p:cNvPicPr preferRelativeResize="0"/>
            <p:nvPr/>
          </p:nvPicPr>
          <p:blipFill>
            <a:blip r:embed="rId7">
              <a:alphaModFix/>
            </a:blip>
            <a:stretch>
              <a:fillRect/>
            </a:stretch>
          </p:blipFill>
          <p:spPr>
            <a:xfrm>
              <a:off x="8013964" y="3392549"/>
              <a:ext cx="367500" cy="103050"/>
            </a:xfrm>
            <a:prstGeom prst="rect">
              <a:avLst/>
            </a:prstGeom>
            <a:noFill/>
            <a:ln>
              <a:noFill/>
            </a:ln>
          </p:spPr>
        </p:pic>
      </p:grpSp>
      <p:sp>
        <p:nvSpPr>
          <p:cNvPr id="677" name="Shape 677"/>
          <p:cNvSpPr txBox="1"/>
          <p:nvPr>
            <p:ph idx="1" type="body"/>
          </p:nvPr>
        </p:nvSpPr>
        <p:spPr>
          <a:xfrm>
            <a:off x="619675" y="1620800"/>
            <a:ext cx="2373900" cy="341700"/>
          </a:xfrm>
          <a:prstGeom prst="rect">
            <a:avLst/>
          </a:prstGeom>
        </p:spPr>
        <p:txBody>
          <a:bodyPr anchorCtr="0" anchor="t" bIns="91425" lIns="91425" rIns="91425" tIns="91425">
            <a:noAutofit/>
          </a:bodyPr>
          <a:lstStyle/>
          <a:p>
            <a:pPr lvl="0" rtl="0" algn="ctr">
              <a:spcBef>
                <a:spcPts val="0"/>
              </a:spcBef>
              <a:buNone/>
            </a:pPr>
            <a:r>
              <a:rPr lang="en" sz="1600"/>
              <a:t>Files</a:t>
            </a:r>
          </a:p>
        </p:txBody>
      </p:sp>
      <p:sp>
        <p:nvSpPr>
          <p:cNvPr id="678" name="Shape 678"/>
          <p:cNvSpPr txBox="1"/>
          <p:nvPr>
            <p:ph idx="2" type="body"/>
          </p:nvPr>
        </p:nvSpPr>
        <p:spPr>
          <a:xfrm>
            <a:off x="3504350" y="1620800"/>
            <a:ext cx="2373900" cy="341700"/>
          </a:xfrm>
          <a:prstGeom prst="rect">
            <a:avLst/>
          </a:prstGeom>
        </p:spPr>
        <p:txBody>
          <a:bodyPr anchorCtr="0" anchor="t" bIns="91425" lIns="91425" rIns="91425" tIns="91425">
            <a:noAutofit/>
          </a:bodyPr>
          <a:lstStyle/>
          <a:p>
            <a:pPr lvl="0" rtl="0" algn="ctr">
              <a:spcBef>
                <a:spcPts val="0"/>
              </a:spcBef>
              <a:buNone/>
            </a:pPr>
            <a:r>
              <a:rPr lang="en" sz="1600"/>
              <a:t>Databases</a:t>
            </a:r>
          </a:p>
        </p:txBody>
      </p:sp>
      <p:sp>
        <p:nvSpPr>
          <p:cNvPr id="679" name="Shape 679"/>
          <p:cNvSpPr txBox="1"/>
          <p:nvPr>
            <p:ph idx="3" type="body"/>
          </p:nvPr>
        </p:nvSpPr>
        <p:spPr>
          <a:xfrm>
            <a:off x="6389025" y="1620800"/>
            <a:ext cx="2373900" cy="341700"/>
          </a:xfrm>
          <a:prstGeom prst="rect">
            <a:avLst/>
          </a:prstGeom>
        </p:spPr>
        <p:txBody>
          <a:bodyPr anchorCtr="0" anchor="t" bIns="91425" lIns="91425" rIns="91425" tIns="91425">
            <a:noAutofit/>
          </a:bodyPr>
          <a:lstStyle/>
          <a:p>
            <a:pPr lvl="0" rtl="0" algn="ctr">
              <a:spcBef>
                <a:spcPts val="0"/>
              </a:spcBef>
              <a:buNone/>
            </a:pPr>
            <a:r>
              <a:rPr lang="en" sz="1600"/>
              <a:t>Big data</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1000"/>
                                        <p:tgtEl>
                                          <p:spTgt spid="677"/>
                                        </p:tgtEl>
                                      </p:cBhvr>
                                    </p:animEffect>
                                  </p:childTnLst>
                                </p:cTn>
                              </p:par>
                              <p:par>
                                <p:cTn fill="hold" nodeType="with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1000"/>
                                        <p:tgtEl>
                                          <p:spTgt spid="6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1000"/>
                                        <p:tgtEl>
                                          <p:spTgt spid="678"/>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1000"/>
                                        <p:tgtEl>
                                          <p:spTgt spid="679"/>
                                        </p:tgtEl>
                                      </p:cBhvr>
                                    </p:animEffect>
                                  </p:childTnLst>
                                </p:cTn>
                              </p:par>
                              <p:par>
                                <p:cTn fill="hold" nodeType="with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683" name="Shape 683"/>
        <p:cNvGrpSpPr/>
        <p:nvPr/>
      </p:nvGrpSpPr>
      <p:grpSpPr>
        <a:xfrm>
          <a:off x="0" y="0"/>
          <a:ext cx="0" cy="0"/>
          <a:chOff x="0" y="0"/>
          <a:chExt cx="0" cy="0"/>
        </a:xfrm>
      </p:grpSpPr>
      <p:sp>
        <p:nvSpPr>
          <p:cNvPr id="684" name="Shape 684"/>
          <p:cNvSpPr txBox="1"/>
          <p:nvPr>
            <p:ph type="title"/>
          </p:nvPr>
        </p:nvSpPr>
        <p:spPr>
          <a:xfrm>
            <a:off x="590400" y="1787550"/>
            <a:ext cx="7963200" cy="1568400"/>
          </a:xfrm>
          <a:prstGeom prst="rect">
            <a:avLst/>
          </a:prstGeom>
        </p:spPr>
        <p:txBody>
          <a:bodyPr anchorCtr="0" anchor="t" bIns="91425" lIns="91425" rIns="91425" tIns="91425">
            <a:noAutofit/>
          </a:bodyPr>
          <a:lstStyle/>
          <a:p>
            <a:pPr lvl="0" rtl="0" algn="ctr">
              <a:spcBef>
                <a:spcPts val="0"/>
              </a:spcBef>
              <a:buNone/>
            </a:pPr>
            <a:r>
              <a:rPr lang="en" sz="4800">
                <a:solidFill>
                  <a:schemeClr val="accent1"/>
                </a:solidFill>
              </a:rPr>
              <a:t>Where do you store </a:t>
            </a:r>
          </a:p>
          <a:p>
            <a:pPr lvl="0" rtl="0" algn="ctr">
              <a:spcBef>
                <a:spcPts val="0"/>
              </a:spcBef>
              <a:buNone/>
            </a:pPr>
            <a:r>
              <a:rPr lang="en" sz="4800">
                <a:solidFill>
                  <a:schemeClr val="accent1"/>
                </a:solidFill>
              </a:rPr>
              <a:t>Big Data?</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688" name="Shape 688"/>
        <p:cNvGrpSpPr/>
        <p:nvPr/>
      </p:nvGrpSpPr>
      <p:grpSpPr>
        <a:xfrm>
          <a:off x="0" y="0"/>
          <a:ext cx="0" cy="0"/>
          <a:chOff x="0" y="0"/>
          <a:chExt cx="0" cy="0"/>
        </a:xfrm>
      </p:grpSpPr>
      <p:grpSp>
        <p:nvGrpSpPr>
          <p:cNvPr id="689" name="Shape 689"/>
          <p:cNvGrpSpPr/>
          <p:nvPr/>
        </p:nvGrpSpPr>
        <p:grpSpPr>
          <a:xfrm>
            <a:off x="6087825" y="1203074"/>
            <a:ext cx="1938900" cy="541500"/>
            <a:chOff x="249350" y="483874"/>
            <a:chExt cx="1938900" cy="541500"/>
          </a:xfrm>
        </p:grpSpPr>
        <p:sp>
          <p:nvSpPr>
            <p:cNvPr id="690" name="Shape 690"/>
            <p:cNvSpPr/>
            <p:nvPr/>
          </p:nvSpPr>
          <p:spPr>
            <a:xfrm>
              <a:off x="249350" y="483874"/>
              <a:ext cx="1938900" cy="541500"/>
            </a:xfrm>
            <a:prstGeom prst="rect">
              <a:avLst/>
            </a:prstGeom>
            <a:solidFill>
              <a:schemeClr val="lt2"/>
            </a:solidFill>
            <a:ln cap="flat" cmpd="sng" w="9525">
              <a:solidFill>
                <a:schemeClr val="accent1"/>
              </a:solidFill>
              <a:prstDash val="solid"/>
              <a:round/>
              <a:headEnd len="med" w="med" type="none"/>
              <a:tailEnd len="med" w="med" type="none"/>
            </a:ln>
          </p:spPr>
          <p:txBody>
            <a:bodyPr anchorCtr="0" anchor="ctr" bIns="91425" lIns="91425" rIns="91425" tIns="91425">
              <a:noAutofit/>
            </a:bodyPr>
            <a:lstStyle/>
            <a:p>
              <a:pPr indent="457200" lvl="0" marL="457200" rtl="0">
                <a:spcBef>
                  <a:spcPts val="0"/>
                </a:spcBef>
                <a:buNone/>
              </a:pPr>
              <a:r>
                <a:t/>
              </a:r>
              <a:endParaRPr sz="1200">
                <a:latin typeface="Roboto"/>
                <a:ea typeface="Roboto"/>
                <a:cs typeface="Roboto"/>
                <a:sym typeface="Roboto"/>
              </a:endParaRPr>
            </a:p>
          </p:txBody>
        </p:sp>
        <p:pic>
          <p:nvPicPr>
            <p:cNvPr descr="Cloud-Datastore.png" id="691" name="Shape 691"/>
            <p:cNvPicPr preferRelativeResize="0"/>
            <p:nvPr/>
          </p:nvPicPr>
          <p:blipFill rotWithShape="1">
            <a:blip r:embed="rId3">
              <a:alphaModFix/>
            </a:blip>
            <a:srcRect b="5076" l="0" r="0" t="5076"/>
            <a:stretch/>
          </p:blipFill>
          <p:spPr>
            <a:xfrm>
              <a:off x="363776" y="545373"/>
              <a:ext cx="465000" cy="418499"/>
            </a:xfrm>
            <a:prstGeom prst="rect">
              <a:avLst/>
            </a:prstGeom>
            <a:noFill/>
            <a:ln>
              <a:noFill/>
            </a:ln>
          </p:spPr>
        </p:pic>
        <p:sp>
          <p:nvSpPr>
            <p:cNvPr id="692" name="Shape 692"/>
            <p:cNvSpPr/>
            <p:nvPr/>
          </p:nvSpPr>
          <p:spPr>
            <a:xfrm>
              <a:off x="910500" y="483875"/>
              <a:ext cx="1277700" cy="541500"/>
            </a:xfrm>
            <a:prstGeom prst="rect">
              <a:avLst/>
            </a:prstGeom>
            <a:noFill/>
            <a:ln>
              <a:noFill/>
            </a:ln>
          </p:spPr>
          <p:txBody>
            <a:bodyPr anchorCtr="0" anchor="ctr" bIns="91425" lIns="91425" rIns="91425" tIns="91425">
              <a:noAutofit/>
            </a:bodyPr>
            <a:lstStyle/>
            <a:p>
              <a:pPr indent="0" lvl="0" marL="0" rtl="0">
                <a:spcBef>
                  <a:spcPts val="0"/>
                </a:spcBef>
                <a:buNone/>
              </a:pPr>
              <a:r>
                <a:rPr lang="en" sz="1200">
                  <a:latin typeface="Roboto"/>
                  <a:ea typeface="Roboto"/>
                  <a:cs typeface="Roboto"/>
                  <a:sym typeface="Roboto"/>
                </a:rPr>
                <a:t>Cloud</a:t>
              </a:r>
              <a:br>
                <a:rPr lang="en" sz="1200">
                  <a:latin typeface="Roboto"/>
                  <a:ea typeface="Roboto"/>
                  <a:cs typeface="Roboto"/>
                  <a:sym typeface="Roboto"/>
                </a:rPr>
              </a:br>
              <a:r>
                <a:rPr lang="en" sz="1200">
                  <a:latin typeface="Roboto"/>
                  <a:ea typeface="Roboto"/>
                  <a:cs typeface="Roboto"/>
                  <a:sym typeface="Roboto"/>
                </a:rPr>
                <a:t>Datastore</a:t>
              </a:r>
            </a:p>
          </p:txBody>
        </p:sp>
      </p:grpSp>
      <p:grpSp>
        <p:nvGrpSpPr>
          <p:cNvPr id="693" name="Shape 693"/>
          <p:cNvGrpSpPr/>
          <p:nvPr/>
        </p:nvGrpSpPr>
        <p:grpSpPr>
          <a:xfrm>
            <a:off x="3602550" y="1203074"/>
            <a:ext cx="1938900" cy="541500"/>
            <a:chOff x="249350" y="1114224"/>
            <a:chExt cx="1938900" cy="541500"/>
          </a:xfrm>
        </p:grpSpPr>
        <p:sp>
          <p:nvSpPr>
            <p:cNvPr id="694" name="Shape 694"/>
            <p:cNvSpPr/>
            <p:nvPr/>
          </p:nvSpPr>
          <p:spPr>
            <a:xfrm>
              <a:off x="249350" y="1114224"/>
              <a:ext cx="1938900" cy="541500"/>
            </a:xfrm>
            <a:prstGeom prst="rect">
              <a:avLst/>
            </a:prstGeom>
            <a:solidFill>
              <a:schemeClr val="lt2"/>
            </a:solidFill>
            <a:ln cap="flat" cmpd="sng" w="9525">
              <a:solidFill>
                <a:schemeClr val="accent1"/>
              </a:solidFill>
              <a:prstDash val="solid"/>
              <a:round/>
              <a:headEnd len="med" w="med" type="none"/>
              <a:tailEnd len="med" w="med" type="none"/>
            </a:ln>
          </p:spPr>
          <p:txBody>
            <a:bodyPr anchorCtr="0" anchor="ctr" bIns="91425" lIns="91425" rIns="91425" tIns="91425">
              <a:noAutofit/>
            </a:bodyPr>
            <a:lstStyle/>
            <a:p>
              <a:pPr indent="457200" lvl="0" marL="457200" rtl="0">
                <a:spcBef>
                  <a:spcPts val="0"/>
                </a:spcBef>
                <a:buNone/>
              </a:pPr>
              <a:r>
                <a:t/>
              </a:r>
              <a:endParaRPr sz="1200">
                <a:latin typeface="Roboto"/>
                <a:ea typeface="Roboto"/>
                <a:cs typeface="Roboto"/>
                <a:sym typeface="Roboto"/>
              </a:endParaRPr>
            </a:p>
          </p:txBody>
        </p:sp>
        <p:sp>
          <p:nvSpPr>
            <p:cNvPr id="695" name="Shape 695"/>
            <p:cNvSpPr/>
            <p:nvPr/>
          </p:nvSpPr>
          <p:spPr>
            <a:xfrm>
              <a:off x="910500" y="1114225"/>
              <a:ext cx="1277700" cy="541500"/>
            </a:xfrm>
            <a:prstGeom prst="rect">
              <a:avLst/>
            </a:prstGeom>
            <a:noFill/>
            <a:ln>
              <a:noFill/>
            </a:ln>
          </p:spPr>
          <p:txBody>
            <a:bodyPr anchorCtr="0" anchor="ctr" bIns="91425" lIns="91425" rIns="91425" tIns="91425">
              <a:noAutofit/>
            </a:bodyPr>
            <a:lstStyle/>
            <a:p>
              <a:pPr indent="0" lvl="0" marL="0" rtl="0">
                <a:spcBef>
                  <a:spcPts val="0"/>
                </a:spcBef>
                <a:buNone/>
              </a:pPr>
              <a:r>
                <a:rPr lang="en" sz="1200">
                  <a:latin typeface="Roboto"/>
                  <a:ea typeface="Roboto"/>
                  <a:cs typeface="Roboto"/>
                  <a:sym typeface="Roboto"/>
                </a:rPr>
                <a:t>Cloud</a:t>
              </a:r>
              <a:br>
                <a:rPr lang="en" sz="1200">
                  <a:latin typeface="Roboto"/>
                  <a:ea typeface="Roboto"/>
                  <a:cs typeface="Roboto"/>
                  <a:sym typeface="Roboto"/>
                </a:rPr>
              </a:br>
              <a:r>
                <a:rPr lang="en" sz="1200">
                  <a:latin typeface="Roboto"/>
                  <a:ea typeface="Roboto"/>
                  <a:cs typeface="Roboto"/>
                  <a:sym typeface="Roboto"/>
                </a:rPr>
                <a:t>SQL</a:t>
              </a:r>
            </a:p>
          </p:txBody>
        </p:sp>
        <p:pic>
          <p:nvPicPr>
            <p:cNvPr descr="Cloud-SQL.png" id="696" name="Shape 696"/>
            <p:cNvPicPr preferRelativeResize="0"/>
            <p:nvPr/>
          </p:nvPicPr>
          <p:blipFill rotWithShape="1">
            <a:blip r:embed="rId4">
              <a:alphaModFix/>
            </a:blip>
            <a:srcRect b="5076" l="0" r="0" t="5076"/>
            <a:stretch/>
          </p:blipFill>
          <p:spPr>
            <a:xfrm>
              <a:off x="363774" y="1175723"/>
              <a:ext cx="465000" cy="418500"/>
            </a:xfrm>
            <a:prstGeom prst="rect">
              <a:avLst/>
            </a:prstGeom>
            <a:noFill/>
            <a:ln>
              <a:noFill/>
            </a:ln>
          </p:spPr>
        </p:pic>
      </p:grpSp>
      <p:grpSp>
        <p:nvGrpSpPr>
          <p:cNvPr id="697" name="Shape 697"/>
          <p:cNvGrpSpPr/>
          <p:nvPr/>
        </p:nvGrpSpPr>
        <p:grpSpPr>
          <a:xfrm>
            <a:off x="3602550" y="1833424"/>
            <a:ext cx="1938900" cy="541500"/>
            <a:chOff x="249350" y="1744574"/>
            <a:chExt cx="1938900" cy="541500"/>
          </a:xfrm>
        </p:grpSpPr>
        <p:sp>
          <p:nvSpPr>
            <p:cNvPr id="698" name="Shape 698"/>
            <p:cNvSpPr/>
            <p:nvPr/>
          </p:nvSpPr>
          <p:spPr>
            <a:xfrm>
              <a:off x="249350" y="1744574"/>
              <a:ext cx="1938900" cy="541500"/>
            </a:xfrm>
            <a:prstGeom prst="rect">
              <a:avLst/>
            </a:prstGeom>
            <a:solidFill>
              <a:schemeClr val="lt2"/>
            </a:solidFill>
            <a:ln cap="flat" cmpd="sng" w="9525">
              <a:solidFill>
                <a:schemeClr val="accent1"/>
              </a:solidFill>
              <a:prstDash val="solid"/>
              <a:round/>
              <a:headEnd len="med" w="med" type="none"/>
              <a:tailEnd len="med" w="med" type="none"/>
            </a:ln>
          </p:spPr>
          <p:txBody>
            <a:bodyPr anchorCtr="0" anchor="ctr" bIns="91425" lIns="91425" rIns="91425" tIns="91425">
              <a:noAutofit/>
            </a:bodyPr>
            <a:lstStyle/>
            <a:p>
              <a:pPr indent="457200" lvl="0" marL="457200" rtl="0">
                <a:spcBef>
                  <a:spcPts val="0"/>
                </a:spcBef>
                <a:buNone/>
              </a:pPr>
              <a:r>
                <a:t/>
              </a:r>
              <a:endParaRPr sz="1200">
                <a:latin typeface="Roboto"/>
                <a:ea typeface="Roboto"/>
                <a:cs typeface="Roboto"/>
                <a:sym typeface="Roboto"/>
              </a:endParaRPr>
            </a:p>
          </p:txBody>
        </p:sp>
        <p:sp>
          <p:nvSpPr>
            <p:cNvPr id="699" name="Shape 699"/>
            <p:cNvSpPr/>
            <p:nvPr/>
          </p:nvSpPr>
          <p:spPr>
            <a:xfrm>
              <a:off x="910500" y="1744575"/>
              <a:ext cx="1277700" cy="541500"/>
            </a:xfrm>
            <a:prstGeom prst="rect">
              <a:avLst/>
            </a:prstGeom>
            <a:noFill/>
            <a:ln>
              <a:noFill/>
            </a:ln>
          </p:spPr>
          <p:txBody>
            <a:bodyPr anchorCtr="0" anchor="ctr" bIns="91425" lIns="91425" rIns="91425" tIns="91425">
              <a:noAutofit/>
            </a:bodyPr>
            <a:lstStyle/>
            <a:p>
              <a:pPr indent="0" lvl="0" marL="0" rtl="0">
                <a:spcBef>
                  <a:spcPts val="0"/>
                </a:spcBef>
                <a:buNone/>
              </a:pPr>
              <a:r>
                <a:rPr lang="en" sz="1200">
                  <a:latin typeface="Roboto"/>
                  <a:ea typeface="Roboto"/>
                  <a:cs typeface="Roboto"/>
                  <a:sym typeface="Roboto"/>
                </a:rPr>
                <a:t>Cloud</a:t>
              </a:r>
              <a:br>
                <a:rPr lang="en" sz="1200">
                  <a:latin typeface="Roboto"/>
                  <a:ea typeface="Roboto"/>
                  <a:cs typeface="Roboto"/>
                  <a:sym typeface="Roboto"/>
                </a:rPr>
              </a:br>
              <a:r>
                <a:rPr lang="en" sz="1200">
                  <a:latin typeface="Roboto"/>
                  <a:ea typeface="Roboto"/>
                  <a:cs typeface="Roboto"/>
                  <a:sym typeface="Roboto"/>
                </a:rPr>
                <a:t>Spanner</a:t>
              </a:r>
            </a:p>
          </p:txBody>
        </p:sp>
        <p:pic>
          <p:nvPicPr>
            <p:cNvPr descr="Spanner_512px_Retina.png" id="700" name="Shape 700"/>
            <p:cNvPicPr preferRelativeResize="0"/>
            <p:nvPr/>
          </p:nvPicPr>
          <p:blipFill rotWithShape="1">
            <a:blip r:embed="rId5">
              <a:alphaModFix/>
            </a:blip>
            <a:srcRect b="5027" l="0" r="0" t="5027"/>
            <a:stretch/>
          </p:blipFill>
          <p:spPr>
            <a:xfrm>
              <a:off x="363775" y="1806225"/>
              <a:ext cx="465000" cy="418200"/>
            </a:xfrm>
            <a:prstGeom prst="rect">
              <a:avLst/>
            </a:prstGeom>
            <a:noFill/>
            <a:ln>
              <a:noFill/>
            </a:ln>
          </p:spPr>
        </p:pic>
      </p:grpSp>
      <p:grpSp>
        <p:nvGrpSpPr>
          <p:cNvPr id="701" name="Shape 701"/>
          <p:cNvGrpSpPr/>
          <p:nvPr/>
        </p:nvGrpSpPr>
        <p:grpSpPr>
          <a:xfrm>
            <a:off x="6087825" y="1833424"/>
            <a:ext cx="1938900" cy="541500"/>
            <a:chOff x="249350" y="2374924"/>
            <a:chExt cx="1938900" cy="541500"/>
          </a:xfrm>
        </p:grpSpPr>
        <p:sp>
          <p:nvSpPr>
            <p:cNvPr id="702" name="Shape 702"/>
            <p:cNvSpPr/>
            <p:nvPr/>
          </p:nvSpPr>
          <p:spPr>
            <a:xfrm>
              <a:off x="249350" y="2374924"/>
              <a:ext cx="1938900" cy="541500"/>
            </a:xfrm>
            <a:prstGeom prst="rect">
              <a:avLst/>
            </a:prstGeom>
            <a:solidFill>
              <a:schemeClr val="lt2"/>
            </a:solidFill>
            <a:ln cap="flat" cmpd="sng" w="9525">
              <a:solidFill>
                <a:schemeClr val="accent1"/>
              </a:solidFill>
              <a:prstDash val="solid"/>
              <a:round/>
              <a:headEnd len="med" w="med" type="none"/>
              <a:tailEnd len="med" w="med" type="none"/>
            </a:ln>
          </p:spPr>
          <p:txBody>
            <a:bodyPr anchorCtr="0" anchor="ctr" bIns="91425" lIns="91425" rIns="91425" tIns="91425">
              <a:noAutofit/>
            </a:bodyPr>
            <a:lstStyle/>
            <a:p>
              <a:pPr indent="457200" lvl="0" marL="457200" rtl="0">
                <a:spcBef>
                  <a:spcPts val="0"/>
                </a:spcBef>
                <a:buNone/>
              </a:pPr>
              <a:r>
                <a:t/>
              </a:r>
              <a:endParaRPr sz="1200">
                <a:latin typeface="Roboto"/>
                <a:ea typeface="Roboto"/>
                <a:cs typeface="Roboto"/>
                <a:sym typeface="Roboto"/>
              </a:endParaRPr>
            </a:p>
          </p:txBody>
        </p:sp>
        <p:sp>
          <p:nvSpPr>
            <p:cNvPr id="703" name="Shape 703"/>
            <p:cNvSpPr/>
            <p:nvPr/>
          </p:nvSpPr>
          <p:spPr>
            <a:xfrm>
              <a:off x="910500" y="2374925"/>
              <a:ext cx="1277700" cy="541500"/>
            </a:xfrm>
            <a:prstGeom prst="rect">
              <a:avLst/>
            </a:prstGeom>
            <a:noFill/>
            <a:ln>
              <a:noFill/>
            </a:ln>
          </p:spPr>
          <p:txBody>
            <a:bodyPr anchorCtr="0" anchor="ctr" bIns="91425" lIns="91425" rIns="91425" tIns="91425">
              <a:noAutofit/>
            </a:bodyPr>
            <a:lstStyle/>
            <a:p>
              <a:pPr indent="0" lvl="0" marL="0" rtl="0">
                <a:spcBef>
                  <a:spcPts val="0"/>
                </a:spcBef>
                <a:buNone/>
              </a:pPr>
              <a:r>
                <a:rPr lang="en" sz="1200">
                  <a:latin typeface="Roboto"/>
                  <a:ea typeface="Roboto"/>
                  <a:cs typeface="Roboto"/>
                  <a:sym typeface="Roboto"/>
                </a:rPr>
                <a:t>Cloud</a:t>
              </a:r>
              <a:br>
                <a:rPr lang="en" sz="1200">
                  <a:latin typeface="Roboto"/>
                  <a:ea typeface="Roboto"/>
                  <a:cs typeface="Roboto"/>
                  <a:sym typeface="Roboto"/>
                </a:rPr>
              </a:br>
              <a:r>
                <a:rPr lang="en" sz="1200">
                  <a:latin typeface="Roboto"/>
                  <a:ea typeface="Roboto"/>
                  <a:cs typeface="Roboto"/>
                  <a:sym typeface="Roboto"/>
                </a:rPr>
                <a:t>Bigtable</a:t>
              </a:r>
            </a:p>
          </p:txBody>
        </p:sp>
        <p:pic>
          <p:nvPicPr>
            <p:cNvPr descr="Cloud-Bigtable.png" id="704" name="Shape 704"/>
            <p:cNvPicPr preferRelativeResize="0"/>
            <p:nvPr/>
          </p:nvPicPr>
          <p:blipFill rotWithShape="1">
            <a:blip r:embed="rId6">
              <a:alphaModFix/>
            </a:blip>
            <a:srcRect b="5076" l="0" r="0" t="5076"/>
            <a:stretch/>
          </p:blipFill>
          <p:spPr>
            <a:xfrm>
              <a:off x="363772" y="2436424"/>
              <a:ext cx="465000" cy="418500"/>
            </a:xfrm>
            <a:prstGeom prst="rect">
              <a:avLst/>
            </a:prstGeom>
            <a:noFill/>
            <a:ln>
              <a:noFill/>
            </a:ln>
          </p:spPr>
        </p:pic>
      </p:grpSp>
      <p:grpSp>
        <p:nvGrpSpPr>
          <p:cNvPr id="705" name="Shape 705"/>
          <p:cNvGrpSpPr/>
          <p:nvPr/>
        </p:nvGrpSpPr>
        <p:grpSpPr>
          <a:xfrm>
            <a:off x="1117275" y="1203074"/>
            <a:ext cx="1938900" cy="541500"/>
            <a:chOff x="3602550" y="2125899"/>
            <a:chExt cx="1938900" cy="541500"/>
          </a:xfrm>
        </p:grpSpPr>
        <p:sp>
          <p:nvSpPr>
            <p:cNvPr id="706" name="Shape 706"/>
            <p:cNvSpPr/>
            <p:nvPr/>
          </p:nvSpPr>
          <p:spPr>
            <a:xfrm>
              <a:off x="3602550" y="2125899"/>
              <a:ext cx="1938900" cy="541500"/>
            </a:xfrm>
            <a:prstGeom prst="rect">
              <a:avLst/>
            </a:prstGeom>
            <a:solidFill>
              <a:schemeClr val="lt2"/>
            </a:solidFill>
            <a:ln cap="flat" cmpd="sng" w="9525">
              <a:solidFill>
                <a:schemeClr val="accent1"/>
              </a:solidFill>
              <a:prstDash val="solid"/>
              <a:round/>
              <a:headEnd len="med" w="med" type="none"/>
              <a:tailEnd len="med" w="med" type="none"/>
            </a:ln>
          </p:spPr>
          <p:txBody>
            <a:bodyPr anchorCtr="0" anchor="ctr" bIns="91425" lIns="91425" rIns="91425" tIns="91425">
              <a:noAutofit/>
            </a:bodyPr>
            <a:lstStyle/>
            <a:p>
              <a:pPr indent="457200" lvl="0" marL="457200" rtl="0">
                <a:spcBef>
                  <a:spcPts val="0"/>
                </a:spcBef>
                <a:buNone/>
              </a:pPr>
              <a:r>
                <a:t/>
              </a:r>
              <a:endParaRPr sz="1200">
                <a:latin typeface="Roboto"/>
                <a:ea typeface="Roboto"/>
                <a:cs typeface="Roboto"/>
                <a:sym typeface="Roboto"/>
              </a:endParaRPr>
            </a:p>
          </p:txBody>
        </p:sp>
        <p:sp>
          <p:nvSpPr>
            <p:cNvPr id="707" name="Shape 707"/>
            <p:cNvSpPr/>
            <p:nvPr/>
          </p:nvSpPr>
          <p:spPr>
            <a:xfrm>
              <a:off x="4263700" y="2125900"/>
              <a:ext cx="1277700" cy="541500"/>
            </a:xfrm>
            <a:prstGeom prst="rect">
              <a:avLst/>
            </a:prstGeom>
            <a:noFill/>
            <a:ln>
              <a:noFill/>
            </a:ln>
          </p:spPr>
          <p:txBody>
            <a:bodyPr anchorCtr="0" anchor="ctr" bIns="91425" lIns="91425" rIns="91425" tIns="91425">
              <a:noAutofit/>
            </a:bodyPr>
            <a:lstStyle/>
            <a:p>
              <a:pPr indent="0" lvl="0" marL="0" rtl="0">
                <a:spcBef>
                  <a:spcPts val="0"/>
                </a:spcBef>
                <a:buNone/>
              </a:pPr>
              <a:r>
                <a:rPr lang="en" sz="1200">
                  <a:latin typeface="Roboto"/>
                  <a:ea typeface="Roboto"/>
                  <a:cs typeface="Roboto"/>
                  <a:sym typeface="Roboto"/>
                </a:rPr>
                <a:t>Cloud</a:t>
              </a:r>
              <a:br>
                <a:rPr lang="en" sz="1200">
                  <a:latin typeface="Roboto"/>
                  <a:ea typeface="Roboto"/>
                  <a:cs typeface="Roboto"/>
                  <a:sym typeface="Roboto"/>
                </a:rPr>
              </a:br>
              <a:r>
                <a:rPr lang="en" sz="1200">
                  <a:latin typeface="Roboto"/>
                  <a:ea typeface="Roboto"/>
                  <a:cs typeface="Roboto"/>
                  <a:sym typeface="Roboto"/>
                </a:rPr>
                <a:t>Storage</a:t>
              </a:r>
            </a:p>
          </p:txBody>
        </p:sp>
        <p:pic>
          <p:nvPicPr>
            <p:cNvPr descr="Cloud-Storage.png" id="708" name="Shape 708"/>
            <p:cNvPicPr preferRelativeResize="0"/>
            <p:nvPr/>
          </p:nvPicPr>
          <p:blipFill rotWithShape="1">
            <a:blip r:embed="rId7">
              <a:alphaModFix/>
            </a:blip>
            <a:srcRect b="5076" l="0" r="0" t="5076"/>
            <a:stretch/>
          </p:blipFill>
          <p:spPr>
            <a:xfrm>
              <a:off x="3706850" y="2175103"/>
              <a:ext cx="492600" cy="443100"/>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712" name="Shape 712"/>
        <p:cNvGrpSpPr/>
        <p:nvPr/>
      </p:nvGrpSpPr>
      <p:grpSpPr>
        <a:xfrm>
          <a:off x="0" y="0"/>
          <a:ext cx="0" cy="0"/>
          <a:chOff x="0" y="0"/>
          <a:chExt cx="0" cy="0"/>
        </a:xfrm>
      </p:grpSpPr>
      <p:pic>
        <p:nvPicPr>
          <p:cNvPr descr="BigQuery_512px_Retina.png" id="713" name="Shape 713"/>
          <p:cNvPicPr preferRelativeResize="0"/>
          <p:nvPr/>
        </p:nvPicPr>
        <p:blipFill rotWithShape="1">
          <a:blip r:embed="rId3">
            <a:alphaModFix/>
          </a:blip>
          <a:srcRect b="5011" l="0" r="0" t="5011"/>
          <a:stretch/>
        </p:blipFill>
        <p:spPr>
          <a:xfrm>
            <a:off x="5793999" y="1348575"/>
            <a:ext cx="2210700" cy="1989000"/>
          </a:xfrm>
          <a:prstGeom prst="rect">
            <a:avLst/>
          </a:prstGeom>
          <a:noFill/>
          <a:ln>
            <a:noFill/>
          </a:ln>
        </p:spPr>
      </p:pic>
      <p:sp>
        <p:nvSpPr>
          <p:cNvPr id="714" name="Shape 714"/>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Big data</a:t>
            </a:r>
          </a:p>
        </p:txBody>
      </p:sp>
      <p:sp>
        <p:nvSpPr>
          <p:cNvPr id="715" name="Shape 715"/>
          <p:cNvSpPr txBox="1"/>
          <p:nvPr>
            <p:ph idx="1" type="body"/>
          </p:nvPr>
        </p:nvSpPr>
        <p:spPr>
          <a:xfrm>
            <a:off x="238675" y="1348575"/>
            <a:ext cx="4056300" cy="2892300"/>
          </a:xfrm>
          <a:prstGeom prst="rect">
            <a:avLst/>
          </a:prstGeom>
        </p:spPr>
        <p:txBody>
          <a:bodyPr anchorCtr="0" anchor="t" bIns="91425" lIns="91425" rIns="91425" tIns="91425">
            <a:noAutofit/>
          </a:bodyPr>
          <a:lstStyle/>
          <a:p>
            <a:pPr lvl="0">
              <a:spcBef>
                <a:spcPts val="0"/>
              </a:spcBef>
              <a:buClr>
                <a:schemeClr val="dk1"/>
              </a:buClr>
              <a:buSzPct val="78571"/>
              <a:buFont typeface="Arial"/>
              <a:buNone/>
            </a:pPr>
            <a:r>
              <a:rPr lang="en">
                <a:solidFill>
                  <a:schemeClr val="accent1"/>
                </a:solidFill>
              </a:rPr>
              <a:t>BigQuery</a:t>
            </a:r>
          </a:p>
          <a:p>
            <a:pPr lvl="0">
              <a:spcBef>
                <a:spcPts val="0"/>
              </a:spcBef>
              <a:buClr>
                <a:schemeClr val="dk1"/>
              </a:buClr>
              <a:buSzPct val="78571"/>
              <a:buFont typeface="Arial"/>
              <a:buNone/>
            </a:pPr>
            <a:r>
              <a:t/>
            </a:r>
            <a:endParaRPr>
              <a:solidFill>
                <a:schemeClr val="accent1"/>
              </a:solidFill>
            </a:endParaRPr>
          </a:p>
          <a:p>
            <a:pPr indent="-228600" lvl="0" marL="457200" rtl="0">
              <a:spcBef>
                <a:spcPts val="0"/>
              </a:spcBef>
              <a:buChar char="●"/>
            </a:pPr>
            <a:r>
              <a:rPr lang="en"/>
              <a:t>Google BigQuery is an enterprise data warehouse</a:t>
            </a:r>
          </a:p>
          <a:p>
            <a:pPr indent="-228600" lvl="0" marL="457200" rtl="0">
              <a:spcBef>
                <a:spcPts val="0"/>
              </a:spcBef>
              <a:buChar char="●"/>
            </a:pPr>
            <a:r>
              <a:rPr lang="en"/>
              <a:t>Enables super-fast SQL queries using the processing power of Google's infrastructure.</a:t>
            </a:r>
          </a:p>
          <a:p>
            <a:pPr indent="-228600" lvl="0" marL="457200" rtl="0">
              <a:spcBef>
                <a:spcPts val="0"/>
              </a:spcBef>
              <a:buChar char="●"/>
            </a:pPr>
            <a:r>
              <a:rPr lang="en"/>
              <a:t>Access it through a web UI, command-line tool, REST API or SDK.  </a:t>
            </a:r>
          </a:p>
          <a:p>
            <a:pPr indent="-228600" lvl="0" marL="457200" rtl="0">
              <a:spcBef>
                <a:spcPts val="0"/>
              </a:spcBef>
              <a:buChar char="●"/>
            </a:pPr>
            <a:r>
              <a:rPr lang="en"/>
              <a:t>Use 3rd party tools to analyze, visualize and load the data.</a:t>
            </a:r>
          </a:p>
          <a:p>
            <a:pPr lvl="0" rtl="0">
              <a:spcBef>
                <a:spcPts val="0"/>
              </a:spcBef>
              <a:buNone/>
            </a:pPr>
            <a:r>
              <a:t/>
            </a:r>
            <a:endParaRPr/>
          </a:p>
          <a:p>
            <a:pPr lvl="0" rtl="0">
              <a:spcBef>
                <a:spcPts val="0"/>
              </a:spcBef>
              <a:buNone/>
            </a:pPr>
            <a:r>
              <a:t/>
            </a:r>
            <a:endParaRPr/>
          </a:p>
          <a:p>
            <a:pPr lvl="0">
              <a:spcBef>
                <a:spcPts val="0"/>
              </a:spcBef>
              <a:buClr>
                <a:schemeClr val="dk1"/>
              </a:buClr>
              <a:buSzPct val="78571"/>
              <a:buFont typeface="Arial"/>
              <a:buNone/>
            </a:pPr>
            <a:r>
              <a:t/>
            </a:r>
            <a:endParaRPr/>
          </a:p>
          <a:p>
            <a:pPr lvl="0">
              <a:spcBef>
                <a:spcPts val="0"/>
              </a:spcBef>
              <a:buClr>
                <a:schemeClr val="dk1"/>
              </a:buClr>
              <a:buSzPct val="61111"/>
              <a:buFont typeface="Arial"/>
              <a:buNone/>
            </a:pPr>
            <a:r>
              <a:t/>
            </a:r>
            <a:endParaRPr b="1" sz="1800">
              <a:solidFill>
                <a:schemeClr val="hlink"/>
              </a:solidFill>
            </a:endParaRPr>
          </a:p>
          <a:p>
            <a:pPr lvl="0">
              <a:spcBef>
                <a:spcPts val="0"/>
              </a:spcBef>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9" name="Shape 719"/>
        <p:cNvGrpSpPr/>
        <p:nvPr/>
      </p:nvGrpSpPr>
      <p:grpSpPr>
        <a:xfrm>
          <a:off x="0" y="0"/>
          <a:ext cx="0" cy="0"/>
          <a:chOff x="0" y="0"/>
          <a:chExt cx="0" cy="0"/>
        </a:xfrm>
      </p:grpSpPr>
      <p:sp>
        <p:nvSpPr>
          <p:cNvPr id="720" name="Shape 720"/>
          <p:cNvSpPr txBox="1"/>
          <p:nvPr>
            <p:ph type="ctrTitle"/>
          </p:nvPr>
        </p:nvSpPr>
        <p:spPr>
          <a:xfrm>
            <a:off x="530699" y="1379775"/>
            <a:ext cx="4164000" cy="1478100"/>
          </a:xfrm>
          <a:prstGeom prst="rect">
            <a:avLst/>
          </a:prstGeom>
        </p:spPr>
        <p:txBody>
          <a:bodyPr anchorCtr="0" anchor="b" bIns="91425" lIns="91425" rIns="91425" tIns="91425">
            <a:noAutofit/>
          </a:bodyPr>
          <a:lstStyle/>
          <a:p>
            <a:pPr lvl="0" rtl="0">
              <a:spcBef>
                <a:spcPts val="0"/>
              </a:spcBef>
              <a:buNone/>
            </a:pPr>
            <a:r>
              <a:rPr lang="en"/>
              <a:t>BigQuery</a:t>
            </a:r>
            <a:r>
              <a:rPr lang="en"/>
              <a:t> demo</a:t>
            </a:r>
          </a:p>
        </p:txBody>
      </p:sp>
      <p:sp>
        <p:nvSpPr>
          <p:cNvPr id="721" name="Shape 721"/>
          <p:cNvSpPr txBox="1"/>
          <p:nvPr>
            <p:ph idx="1" type="subTitle"/>
          </p:nvPr>
        </p:nvSpPr>
        <p:spPr>
          <a:xfrm>
            <a:off x="534824" y="2838975"/>
            <a:ext cx="4164000" cy="1111200"/>
          </a:xfrm>
          <a:prstGeom prst="rect">
            <a:avLst/>
          </a:prstGeom>
        </p:spPr>
        <p:txBody>
          <a:bodyPr anchorCtr="0" anchor="t" bIns="91425" lIns="91425" rIns="91425" tIns="91425">
            <a:noAutofit/>
          </a:bodyPr>
          <a:lstStyle/>
          <a:p>
            <a:pPr lvl="0" rtl="0">
              <a:spcBef>
                <a:spcPts val="0"/>
              </a:spcBef>
              <a:buNone/>
            </a:pPr>
            <a:r>
              <a:rPr lang="en"/>
              <a:t>Quick demo showing BigQuery</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725" name="Shape 725"/>
        <p:cNvGrpSpPr/>
        <p:nvPr/>
      </p:nvGrpSpPr>
      <p:grpSpPr>
        <a:xfrm>
          <a:off x="0" y="0"/>
          <a:ext cx="0" cy="0"/>
          <a:chOff x="0" y="0"/>
          <a:chExt cx="0" cy="0"/>
        </a:xfrm>
      </p:grpSpPr>
      <p:sp>
        <p:nvSpPr>
          <p:cNvPr id="726" name="Shape 726"/>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Big data - not storage</a:t>
            </a:r>
          </a:p>
        </p:txBody>
      </p:sp>
      <p:sp>
        <p:nvSpPr>
          <p:cNvPr id="727" name="Shape 727"/>
          <p:cNvSpPr txBox="1"/>
          <p:nvPr>
            <p:ph idx="1" type="body"/>
          </p:nvPr>
        </p:nvSpPr>
        <p:spPr>
          <a:xfrm>
            <a:off x="238674" y="1348575"/>
            <a:ext cx="2754900" cy="29130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rPr lang="en">
                <a:solidFill>
                  <a:schemeClr val="accent1"/>
                </a:solidFill>
              </a:rPr>
              <a:t>Pub/Sub</a:t>
            </a:r>
          </a:p>
          <a:p>
            <a:pPr indent="-228600" lvl="0" marL="457200" rtl="0">
              <a:spcBef>
                <a:spcPts val="0"/>
              </a:spcBef>
              <a:buChar char="●"/>
            </a:pPr>
            <a:r>
              <a:rPr lang="en"/>
              <a:t>Messaging Bus</a:t>
            </a:r>
          </a:p>
          <a:p>
            <a:pPr indent="-228600" lvl="0" marL="457200" rtl="0">
              <a:spcBef>
                <a:spcPts val="0"/>
              </a:spcBef>
              <a:buChar char="●"/>
            </a:pPr>
            <a:r>
              <a:rPr lang="en"/>
              <a:t>Many to many</a:t>
            </a:r>
          </a:p>
          <a:p>
            <a:pPr indent="-228600" lvl="0" marL="457200" rtl="0">
              <a:spcBef>
                <a:spcPts val="0"/>
              </a:spcBef>
              <a:buChar char="●"/>
            </a:pPr>
            <a:r>
              <a:rPr lang="en"/>
              <a:t>Can easily handle 1 million messages per second</a:t>
            </a:r>
          </a:p>
          <a:p>
            <a:pPr lvl="0" rtl="0">
              <a:spcBef>
                <a:spcPts val="0"/>
              </a:spcBef>
              <a:buNone/>
            </a:pPr>
            <a:r>
              <a:t/>
            </a:r>
            <a:endParaRPr/>
          </a:p>
        </p:txBody>
      </p:sp>
      <p:sp>
        <p:nvSpPr>
          <p:cNvPr id="728" name="Shape 728"/>
          <p:cNvSpPr txBox="1"/>
          <p:nvPr>
            <p:ph idx="2" type="body"/>
          </p:nvPr>
        </p:nvSpPr>
        <p:spPr>
          <a:xfrm>
            <a:off x="3504354" y="1348575"/>
            <a:ext cx="2373900" cy="29130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solidFill>
                <a:schemeClr val="accent1"/>
              </a:solidFill>
            </a:endParaRPr>
          </a:p>
          <a:p>
            <a:pPr lvl="0" rtl="0">
              <a:spcBef>
                <a:spcPts val="0"/>
              </a:spcBef>
              <a:buNone/>
            </a:pPr>
            <a:r>
              <a:rPr lang="en">
                <a:solidFill>
                  <a:schemeClr val="accent1"/>
                </a:solidFill>
              </a:rPr>
              <a:t>Dataflow</a:t>
            </a:r>
          </a:p>
          <a:p>
            <a:pPr indent="-228600" lvl="0" marL="457200" rtl="0">
              <a:spcBef>
                <a:spcPts val="0"/>
              </a:spcBef>
              <a:buChar char="●"/>
            </a:pPr>
            <a:r>
              <a:rPr lang="en"/>
              <a:t>Managed service for data analysis</a:t>
            </a:r>
          </a:p>
          <a:p>
            <a:pPr indent="-228600" lvl="0" marL="457200" rtl="0">
              <a:spcBef>
                <a:spcPts val="0"/>
              </a:spcBef>
              <a:buChar char="●"/>
            </a:pPr>
            <a:r>
              <a:rPr lang="en"/>
              <a:t>Apache Beam</a:t>
            </a:r>
          </a:p>
          <a:p>
            <a:pPr indent="-228600" lvl="0" marL="457200" rtl="0">
              <a:spcBef>
                <a:spcPts val="0"/>
              </a:spcBef>
              <a:buChar char="●"/>
            </a:pPr>
            <a:r>
              <a:rPr lang="en"/>
              <a:t>ETL, batch computation, and continuous computation</a:t>
            </a:r>
          </a:p>
          <a:p>
            <a:pPr indent="-228600" lvl="0" marL="457200" rtl="0">
              <a:spcBef>
                <a:spcPts val="0"/>
              </a:spcBef>
              <a:buChar char="●"/>
            </a:pPr>
            <a:r>
              <a:rPr lang="en"/>
              <a:t>Work scheduling</a:t>
            </a:r>
          </a:p>
          <a:p>
            <a:pPr lvl="0" rtl="0">
              <a:spcBef>
                <a:spcPts val="0"/>
              </a:spcBef>
              <a:buNone/>
            </a:pPr>
            <a:r>
              <a:t/>
            </a:r>
            <a:endParaRPr/>
          </a:p>
        </p:txBody>
      </p:sp>
      <p:sp>
        <p:nvSpPr>
          <p:cNvPr id="729" name="Shape 729"/>
          <p:cNvSpPr txBox="1"/>
          <p:nvPr>
            <p:ph idx="3" type="body"/>
          </p:nvPr>
        </p:nvSpPr>
        <p:spPr>
          <a:xfrm>
            <a:off x="6389033" y="1348575"/>
            <a:ext cx="2373899" cy="2913000"/>
          </a:xfrm>
          <a:prstGeom prst="rect">
            <a:avLst/>
          </a:prstGeom>
        </p:spPr>
        <p:txBody>
          <a:bodyPr anchorCtr="0" anchor="t" bIns="91425" lIns="91425" rIns="91425" tIns="91425">
            <a:noAutofit/>
          </a:bodyPr>
          <a:lstStyle/>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rPr lang="en">
                <a:solidFill>
                  <a:schemeClr val="accent1"/>
                </a:solidFill>
              </a:rPr>
              <a:t>Dataproc</a:t>
            </a:r>
          </a:p>
          <a:p>
            <a:pPr indent="-228600" lvl="0" marL="457200" rtl="0">
              <a:spcBef>
                <a:spcPts val="0"/>
              </a:spcBef>
              <a:buChar char="●"/>
            </a:pPr>
            <a:r>
              <a:rPr lang="en"/>
              <a:t>Managed Spark and Hadoop</a:t>
            </a:r>
          </a:p>
          <a:p>
            <a:pPr indent="-228600" lvl="0" marL="457200" rtl="0">
              <a:spcBef>
                <a:spcPts val="0"/>
              </a:spcBef>
              <a:buChar char="●"/>
            </a:pPr>
            <a:r>
              <a:rPr lang="en"/>
              <a:t>With Autoscaling</a:t>
            </a:r>
          </a:p>
          <a:p>
            <a:pPr lvl="0">
              <a:spcBef>
                <a:spcPts val="0"/>
              </a:spcBef>
              <a:buClr>
                <a:schemeClr val="dk1"/>
              </a:buClr>
              <a:buSzPct val="78571"/>
              <a:buFont typeface="Arial"/>
              <a:buNone/>
            </a:pPr>
            <a:r>
              <a:t/>
            </a:r>
            <a:endParaRPr/>
          </a:p>
          <a:p>
            <a:pPr lvl="0">
              <a:spcBef>
                <a:spcPts val="0"/>
              </a:spcBef>
              <a:buNone/>
            </a:pPr>
            <a:r>
              <a:t/>
            </a:r>
            <a:endParaRPr/>
          </a:p>
        </p:txBody>
      </p:sp>
      <p:pic>
        <p:nvPicPr>
          <p:cNvPr descr="Cloud-PubSub_256px.png" id="730" name="Shape 730"/>
          <p:cNvPicPr preferRelativeResize="0"/>
          <p:nvPr/>
        </p:nvPicPr>
        <p:blipFill rotWithShape="1">
          <a:blip r:embed="rId3">
            <a:alphaModFix/>
          </a:blip>
          <a:srcRect b="5092" l="0" r="0" t="5092"/>
          <a:stretch/>
        </p:blipFill>
        <p:spPr>
          <a:xfrm>
            <a:off x="1123975" y="1231630"/>
            <a:ext cx="984300" cy="884100"/>
          </a:xfrm>
          <a:prstGeom prst="rect">
            <a:avLst/>
          </a:prstGeom>
          <a:noFill/>
          <a:ln>
            <a:noFill/>
          </a:ln>
        </p:spPr>
      </p:pic>
      <p:pic>
        <p:nvPicPr>
          <p:cNvPr descr="Cloud-Dataflow_256px.png" id="731" name="Shape 731"/>
          <p:cNvPicPr preferRelativeResize="0"/>
          <p:nvPr/>
        </p:nvPicPr>
        <p:blipFill rotWithShape="1">
          <a:blip r:embed="rId4">
            <a:alphaModFix/>
          </a:blip>
          <a:srcRect b="5092" l="0" r="0" t="5092"/>
          <a:stretch/>
        </p:blipFill>
        <p:spPr>
          <a:xfrm>
            <a:off x="4199150" y="1231624"/>
            <a:ext cx="984300" cy="884099"/>
          </a:xfrm>
          <a:prstGeom prst="rect">
            <a:avLst/>
          </a:prstGeom>
          <a:noFill/>
          <a:ln>
            <a:noFill/>
          </a:ln>
        </p:spPr>
      </p:pic>
      <p:pic>
        <p:nvPicPr>
          <p:cNvPr descr="Cloud-Dataproc_256px.png" id="732" name="Shape 732"/>
          <p:cNvPicPr preferRelativeResize="0"/>
          <p:nvPr/>
        </p:nvPicPr>
        <p:blipFill rotWithShape="1">
          <a:blip r:embed="rId5">
            <a:alphaModFix/>
          </a:blip>
          <a:srcRect b="5092" l="0" r="0" t="5092"/>
          <a:stretch/>
        </p:blipFill>
        <p:spPr>
          <a:xfrm>
            <a:off x="7083826" y="1231626"/>
            <a:ext cx="984300" cy="8840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7"/>
                                        </p:tgtEl>
                                        <p:attrNameLst>
                                          <p:attrName>style.visibility</p:attrName>
                                        </p:attrNameLst>
                                      </p:cBhvr>
                                      <p:to>
                                        <p:strVal val="visible"/>
                                      </p:to>
                                    </p:set>
                                    <p:animEffect filter="fade" transition="in">
                                      <p:cBhvr>
                                        <p:cTn dur="1000"/>
                                        <p:tgtEl>
                                          <p:spTgt spid="727"/>
                                        </p:tgtEl>
                                      </p:cBhvr>
                                    </p:animEffect>
                                  </p:childTnLst>
                                </p:cTn>
                              </p:par>
                              <p:par>
                                <p:cTn fill="hold" nodeType="with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1000"/>
                                        <p:tgtEl>
                                          <p:spTgt spid="7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1000"/>
                                        <p:tgtEl>
                                          <p:spTgt spid="728"/>
                                        </p:tgtEl>
                                      </p:cBhvr>
                                    </p:animEffect>
                                  </p:childTnLst>
                                </p:cTn>
                              </p:par>
                              <p:par>
                                <p:cTn fill="hold" nodeType="with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1000"/>
                                        <p:tgtEl>
                                          <p:spTgt spid="7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1000"/>
                                        <p:tgtEl>
                                          <p:spTgt spid="729"/>
                                        </p:tgtEl>
                                      </p:cBhvr>
                                    </p:animEffect>
                                  </p:childTnLst>
                                </p:cTn>
                              </p:par>
                              <p:par>
                                <p:cTn fill="hold" nodeType="with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1000"/>
                                        <p:tgtEl>
                                          <p:spTgt spid="7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736" name="Shape 736"/>
        <p:cNvGrpSpPr/>
        <p:nvPr/>
      </p:nvGrpSpPr>
      <p:grpSpPr>
        <a:xfrm>
          <a:off x="0" y="0"/>
          <a:ext cx="0" cy="0"/>
          <a:chOff x="0" y="0"/>
          <a:chExt cx="0" cy="0"/>
        </a:xfrm>
      </p:grpSpPr>
      <p:sp>
        <p:nvSpPr>
          <p:cNvPr id="737" name="Shape 737"/>
          <p:cNvSpPr/>
          <p:nvPr/>
        </p:nvSpPr>
        <p:spPr>
          <a:xfrm>
            <a:off x="249350" y="483874"/>
            <a:ext cx="1938900" cy="541500"/>
          </a:xfrm>
          <a:prstGeom prst="rect">
            <a:avLst/>
          </a:prstGeom>
          <a:solidFill>
            <a:schemeClr val="lt2"/>
          </a:solidFill>
          <a:ln cap="flat" cmpd="sng" w="9525">
            <a:solidFill>
              <a:schemeClr val="accent1"/>
            </a:solidFill>
            <a:prstDash val="solid"/>
            <a:round/>
            <a:headEnd len="med" w="med" type="none"/>
            <a:tailEnd len="med" w="med" type="none"/>
          </a:ln>
        </p:spPr>
        <p:txBody>
          <a:bodyPr anchorCtr="0" anchor="ctr" bIns="91425" lIns="91425" rIns="91425" tIns="91425">
            <a:noAutofit/>
          </a:bodyPr>
          <a:lstStyle/>
          <a:p>
            <a:pPr indent="457200" lvl="0" marL="457200" rtl="0">
              <a:spcBef>
                <a:spcPts val="0"/>
              </a:spcBef>
              <a:buNone/>
            </a:pPr>
            <a:r>
              <a:t/>
            </a:r>
            <a:endParaRPr sz="1200">
              <a:latin typeface="Roboto"/>
              <a:ea typeface="Roboto"/>
              <a:cs typeface="Roboto"/>
              <a:sym typeface="Roboto"/>
            </a:endParaRPr>
          </a:p>
        </p:txBody>
      </p:sp>
      <p:pic>
        <p:nvPicPr>
          <p:cNvPr descr="Cloud-Datastore.png" id="738" name="Shape 738"/>
          <p:cNvPicPr preferRelativeResize="0"/>
          <p:nvPr/>
        </p:nvPicPr>
        <p:blipFill rotWithShape="1">
          <a:blip r:embed="rId3">
            <a:alphaModFix/>
          </a:blip>
          <a:srcRect b="5076" l="0" r="0" t="5076"/>
          <a:stretch/>
        </p:blipFill>
        <p:spPr>
          <a:xfrm>
            <a:off x="363776" y="545373"/>
            <a:ext cx="465000" cy="418499"/>
          </a:xfrm>
          <a:prstGeom prst="rect">
            <a:avLst/>
          </a:prstGeom>
          <a:noFill/>
          <a:ln>
            <a:noFill/>
          </a:ln>
        </p:spPr>
      </p:pic>
      <p:sp>
        <p:nvSpPr>
          <p:cNvPr id="739" name="Shape 739"/>
          <p:cNvSpPr/>
          <p:nvPr/>
        </p:nvSpPr>
        <p:spPr>
          <a:xfrm>
            <a:off x="910500" y="483875"/>
            <a:ext cx="1277700" cy="541500"/>
          </a:xfrm>
          <a:prstGeom prst="rect">
            <a:avLst/>
          </a:prstGeom>
          <a:noFill/>
          <a:ln>
            <a:noFill/>
          </a:ln>
        </p:spPr>
        <p:txBody>
          <a:bodyPr anchorCtr="0" anchor="ctr" bIns="91425" lIns="91425" rIns="91425" tIns="91425">
            <a:noAutofit/>
          </a:bodyPr>
          <a:lstStyle/>
          <a:p>
            <a:pPr indent="0" lvl="0" marL="0" rtl="0">
              <a:spcBef>
                <a:spcPts val="0"/>
              </a:spcBef>
              <a:buNone/>
            </a:pPr>
            <a:r>
              <a:rPr lang="en" sz="1200">
                <a:latin typeface="Roboto"/>
                <a:ea typeface="Roboto"/>
                <a:cs typeface="Roboto"/>
                <a:sym typeface="Roboto"/>
              </a:rPr>
              <a:t>Cloud</a:t>
            </a:r>
            <a:br>
              <a:rPr lang="en" sz="1200">
                <a:latin typeface="Roboto"/>
                <a:ea typeface="Roboto"/>
                <a:cs typeface="Roboto"/>
                <a:sym typeface="Roboto"/>
              </a:rPr>
            </a:br>
            <a:r>
              <a:rPr lang="en" sz="1200">
                <a:latin typeface="Roboto"/>
                <a:ea typeface="Roboto"/>
                <a:cs typeface="Roboto"/>
                <a:sym typeface="Roboto"/>
              </a:rPr>
              <a:t>Datastore</a:t>
            </a:r>
          </a:p>
        </p:txBody>
      </p:sp>
      <p:sp>
        <p:nvSpPr>
          <p:cNvPr id="740" name="Shape 740"/>
          <p:cNvSpPr/>
          <p:nvPr/>
        </p:nvSpPr>
        <p:spPr>
          <a:xfrm>
            <a:off x="249350" y="1114224"/>
            <a:ext cx="1938900" cy="541500"/>
          </a:xfrm>
          <a:prstGeom prst="rect">
            <a:avLst/>
          </a:prstGeom>
          <a:solidFill>
            <a:schemeClr val="lt2"/>
          </a:solidFill>
          <a:ln cap="flat" cmpd="sng" w="9525">
            <a:solidFill>
              <a:schemeClr val="accent1"/>
            </a:solidFill>
            <a:prstDash val="solid"/>
            <a:round/>
            <a:headEnd len="med" w="med" type="none"/>
            <a:tailEnd len="med" w="med" type="none"/>
          </a:ln>
        </p:spPr>
        <p:txBody>
          <a:bodyPr anchorCtr="0" anchor="ctr" bIns="91425" lIns="91425" rIns="91425" tIns="91425">
            <a:noAutofit/>
          </a:bodyPr>
          <a:lstStyle/>
          <a:p>
            <a:pPr indent="457200" lvl="0" marL="457200" rtl="0">
              <a:spcBef>
                <a:spcPts val="0"/>
              </a:spcBef>
              <a:buNone/>
            </a:pPr>
            <a:r>
              <a:t/>
            </a:r>
            <a:endParaRPr sz="1200">
              <a:latin typeface="Roboto"/>
              <a:ea typeface="Roboto"/>
              <a:cs typeface="Roboto"/>
              <a:sym typeface="Roboto"/>
            </a:endParaRPr>
          </a:p>
        </p:txBody>
      </p:sp>
      <p:sp>
        <p:nvSpPr>
          <p:cNvPr id="741" name="Shape 741"/>
          <p:cNvSpPr/>
          <p:nvPr/>
        </p:nvSpPr>
        <p:spPr>
          <a:xfrm>
            <a:off x="910500" y="1114225"/>
            <a:ext cx="1277700" cy="541500"/>
          </a:xfrm>
          <a:prstGeom prst="rect">
            <a:avLst/>
          </a:prstGeom>
          <a:noFill/>
          <a:ln>
            <a:noFill/>
          </a:ln>
        </p:spPr>
        <p:txBody>
          <a:bodyPr anchorCtr="0" anchor="ctr" bIns="91425" lIns="91425" rIns="91425" tIns="91425">
            <a:noAutofit/>
          </a:bodyPr>
          <a:lstStyle/>
          <a:p>
            <a:pPr indent="0" lvl="0" marL="0" rtl="0">
              <a:spcBef>
                <a:spcPts val="0"/>
              </a:spcBef>
              <a:buNone/>
            </a:pPr>
            <a:r>
              <a:rPr lang="en" sz="1200">
                <a:latin typeface="Roboto"/>
                <a:ea typeface="Roboto"/>
                <a:cs typeface="Roboto"/>
                <a:sym typeface="Roboto"/>
              </a:rPr>
              <a:t>Cloud</a:t>
            </a:r>
            <a:br>
              <a:rPr lang="en" sz="1200">
                <a:latin typeface="Roboto"/>
                <a:ea typeface="Roboto"/>
                <a:cs typeface="Roboto"/>
                <a:sym typeface="Roboto"/>
              </a:rPr>
            </a:br>
            <a:r>
              <a:rPr lang="en" sz="1200">
                <a:latin typeface="Roboto"/>
                <a:ea typeface="Roboto"/>
                <a:cs typeface="Roboto"/>
                <a:sym typeface="Roboto"/>
              </a:rPr>
              <a:t>SQL</a:t>
            </a:r>
          </a:p>
        </p:txBody>
      </p:sp>
      <p:sp>
        <p:nvSpPr>
          <p:cNvPr id="742" name="Shape 742"/>
          <p:cNvSpPr/>
          <p:nvPr/>
        </p:nvSpPr>
        <p:spPr>
          <a:xfrm>
            <a:off x="249350" y="1744574"/>
            <a:ext cx="1938900" cy="541500"/>
          </a:xfrm>
          <a:prstGeom prst="rect">
            <a:avLst/>
          </a:prstGeom>
          <a:solidFill>
            <a:schemeClr val="lt2"/>
          </a:solidFill>
          <a:ln cap="flat" cmpd="sng" w="9525">
            <a:solidFill>
              <a:schemeClr val="accent1"/>
            </a:solidFill>
            <a:prstDash val="solid"/>
            <a:round/>
            <a:headEnd len="med" w="med" type="none"/>
            <a:tailEnd len="med" w="med" type="none"/>
          </a:ln>
        </p:spPr>
        <p:txBody>
          <a:bodyPr anchorCtr="0" anchor="ctr" bIns="91425" lIns="91425" rIns="91425" tIns="91425">
            <a:noAutofit/>
          </a:bodyPr>
          <a:lstStyle/>
          <a:p>
            <a:pPr indent="457200" lvl="0" marL="457200" rtl="0">
              <a:spcBef>
                <a:spcPts val="0"/>
              </a:spcBef>
              <a:buNone/>
            </a:pPr>
            <a:r>
              <a:t/>
            </a:r>
            <a:endParaRPr sz="1200">
              <a:latin typeface="Roboto"/>
              <a:ea typeface="Roboto"/>
              <a:cs typeface="Roboto"/>
              <a:sym typeface="Roboto"/>
            </a:endParaRPr>
          </a:p>
        </p:txBody>
      </p:sp>
      <p:sp>
        <p:nvSpPr>
          <p:cNvPr id="743" name="Shape 743"/>
          <p:cNvSpPr/>
          <p:nvPr/>
        </p:nvSpPr>
        <p:spPr>
          <a:xfrm>
            <a:off x="910500" y="1744575"/>
            <a:ext cx="1277700" cy="541500"/>
          </a:xfrm>
          <a:prstGeom prst="rect">
            <a:avLst/>
          </a:prstGeom>
          <a:noFill/>
          <a:ln>
            <a:noFill/>
          </a:ln>
        </p:spPr>
        <p:txBody>
          <a:bodyPr anchorCtr="0" anchor="ctr" bIns="91425" lIns="91425" rIns="91425" tIns="91425">
            <a:noAutofit/>
          </a:bodyPr>
          <a:lstStyle/>
          <a:p>
            <a:pPr indent="0" lvl="0" marL="0" rtl="0">
              <a:spcBef>
                <a:spcPts val="0"/>
              </a:spcBef>
              <a:buNone/>
            </a:pPr>
            <a:r>
              <a:rPr lang="en" sz="1200">
                <a:latin typeface="Roboto"/>
                <a:ea typeface="Roboto"/>
                <a:cs typeface="Roboto"/>
                <a:sym typeface="Roboto"/>
              </a:rPr>
              <a:t>Cloud</a:t>
            </a:r>
            <a:br>
              <a:rPr lang="en" sz="1200">
                <a:latin typeface="Roboto"/>
                <a:ea typeface="Roboto"/>
                <a:cs typeface="Roboto"/>
                <a:sym typeface="Roboto"/>
              </a:rPr>
            </a:br>
            <a:r>
              <a:rPr lang="en" sz="1200">
                <a:latin typeface="Roboto"/>
                <a:ea typeface="Roboto"/>
                <a:cs typeface="Roboto"/>
                <a:sym typeface="Roboto"/>
              </a:rPr>
              <a:t>Spanner</a:t>
            </a:r>
          </a:p>
        </p:txBody>
      </p:sp>
      <p:sp>
        <p:nvSpPr>
          <p:cNvPr id="744" name="Shape 744"/>
          <p:cNvSpPr/>
          <p:nvPr/>
        </p:nvSpPr>
        <p:spPr>
          <a:xfrm>
            <a:off x="249350" y="2374924"/>
            <a:ext cx="1938900" cy="541500"/>
          </a:xfrm>
          <a:prstGeom prst="rect">
            <a:avLst/>
          </a:prstGeom>
          <a:solidFill>
            <a:schemeClr val="lt2"/>
          </a:solidFill>
          <a:ln cap="flat" cmpd="sng" w="9525">
            <a:solidFill>
              <a:schemeClr val="accent1"/>
            </a:solidFill>
            <a:prstDash val="solid"/>
            <a:round/>
            <a:headEnd len="med" w="med" type="none"/>
            <a:tailEnd len="med" w="med" type="none"/>
          </a:ln>
        </p:spPr>
        <p:txBody>
          <a:bodyPr anchorCtr="0" anchor="ctr" bIns="91425" lIns="91425" rIns="91425" tIns="91425">
            <a:noAutofit/>
          </a:bodyPr>
          <a:lstStyle/>
          <a:p>
            <a:pPr indent="457200" lvl="0" marL="457200" rtl="0">
              <a:spcBef>
                <a:spcPts val="0"/>
              </a:spcBef>
              <a:buNone/>
            </a:pPr>
            <a:r>
              <a:t/>
            </a:r>
            <a:endParaRPr sz="1200">
              <a:latin typeface="Roboto"/>
              <a:ea typeface="Roboto"/>
              <a:cs typeface="Roboto"/>
              <a:sym typeface="Roboto"/>
            </a:endParaRPr>
          </a:p>
        </p:txBody>
      </p:sp>
      <p:sp>
        <p:nvSpPr>
          <p:cNvPr id="745" name="Shape 745"/>
          <p:cNvSpPr/>
          <p:nvPr/>
        </p:nvSpPr>
        <p:spPr>
          <a:xfrm>
            <a:off x="910500" y="2374925"/>
            <a:ext cx="1277700" cy="541500"/>
          </a:xfrm>
          <a:prstGeom prst="rect">
            <a:avLst/>
          </a:prstGeom>
          <a:noFill/>
          <a:ln>
            <a:noFill/>
          </a:ln>
        </p:spPr>
        <p:txBody>
          <a:bodyPr anchorCtr="0" anchor="ctr" bIns="91425" lIns="91425" rIns="91425" tIns="91425">
            <a:noAutofit/>
          </a:bodyPr>
          <a:lstStyle/>
          <a:p>
            <a:pPr indent="0" lvl="0" marL="0" rtl="0">
              <a:spcBef>
                <a:spcPts val="0"/>
              </a:spcBef>
              <a:buNone/>
            </a:pPr>
            <a:r>
              <a:rPr lang="en" sz="1200">
                <a:latin typeface="Roboto"/>
                <a:ea typeface="Roboto"/>
                <a:cs typeface="Roboto"/>
                <a:sym typeface="Roboto"/>
              </a:rPr>
              <a:t>Cloud</a:t>
            </a:r>
            <a:br>
              <a:rPr lang="en" sz="1200">
                <a:latin typeface="Roboto"/>
                <a:ea typeface="Roboto"/>
                <a:cs typeface="Roboto"/>
                <a:sym typeface="Roboto"/>
              </a:rPr>
            </a:br>
            <a:r>
              <a:rPr lang="en" sz="1200">
                <a:latin typeface="Roboto"/>
                <a:ea typeface="Roboto"/>
                <a:cs typeface="Roboto"/>
                <a:sym typeface="Roboto"/>
              </a:rPr>
              <a:t>Bigtable</a:t>
            </a:r>
          </a:p>
        </p:txBody>
      </p:sp>
      <p:sp>
        <p:nvSpPr>
          <p:cNvPr id="746" name="Shape 746"/>
          <p:cNvSpPr/>
          <p:nvPr/>
        </p:nvSpPr>
        <p:spPr>
          <a:xfrm>
            <a:off x="249350" y="3005274"/>
            <a:ext cx="1938900" cy="541500"/>
          </a:xfrm>
          <a:prstGeom prst="rect">
            <a:avLst/>
          </a:prstGeom>
          <a:solidFill>
            <a:schemeClr val="lt2"/>
          </a:solidFill>
          <a:ln cap="flat" cmpd="sng" w="9525">
            <a:solidFill>
              <a:schemeClr val="accent1"/>
            </a:solidFill>
            <a:prstDash val="solid"/>
            <a:round/>
            <a:headEnd len="med" w="med" type="none"/>
            <a:tailEnd len="med" w="med" type="none"/>
          </a:ln>
        </p:spPr>
        <p:txBody>
          <a:bodyPr anchorCtr="0" anchor="ctr" bIns="91425" lIns="91425" rIns="91425" tIns="91425">
            <a:noAutofit/>
          </a:bodyPr>
          <a:lstStyle/>
          <a:p>
            <a:pPr indent="457200" lvl="0" marL="457200" rtl="0">
              <a:spcBef>
                <a:spcPts val="0"/>
              </a:spcBef>
              <a:buNone/>
            </a:pPr>
            <a:r>
              <a:t/>
            </a:r>
            <a:endParaRPr sz="1200">
              <a:latin typeface="Roboto"/>
              <a:ea typeface="Roboto"/>
              <a:cs typeface="Roboto"/>
              <a:sym typeface="Roboto"/>
            </a:endParaRPr>
          </a:p>
        </p:txBody>
      </p:sp>
      <p:sp>
        <p:nvSpPr>
          <p:cNvPr id="747" name="Shape 747"/>
          <p:cNvSpPr/>
          <p:nvPr/>
        </p:nvSpPr>
        <p:spPr>
          <a:xfrm>
            <a:off x="910500" y="3005275"/>
            <a:ext cx="1277700" cy="541500"/>
          </a:xfrm>
          <a:prstGeom prst="rect">
            <a:avLst/>
          </a:prstGeom>
          <a:noFill/>
          <a:ln>
            <a:noFill/>
          </a:ln>
        </p:spPr>
        <p:txBody>
          <a:bodyPr anchorCtr="0" anchor="ctr" bIns="91425" lIns="91425" rIns="91425" tIns="91425">
            <a:noAutofit/>
          </a:bodyPr>
          <a:lstStyle/>
          <a:p>
            <a:pPr indent="0" lvl="0" marL="0" rtl="0">
              <a:spcBef>
                <a:spcPts val="0"/>
              </a:spcBef>
              <a:buNone/>
            </a:pPr>
            <a:r>
              <a:rPr lang="en" sz="1200">
                <a:latin typeface="Roboto"/>
                <a:ea typeface="Roboto"/>
                <a:cs typeface="Roboto"/>
                <a:sym typeface="Roboto"/>
              </a:rPr>
              <a:t>BigQuery</a:t>
            </a:r>
          </a:p>
        </p:txBody>
      </p:sp>
      <p:sp>
        <p:nvSpPr>
          <p:cNvPr id="748" name="Shape 748"/>
          <p:cNvSpPr/>
          <p:nvPr/>
        </p:nvSpPr>
        <p:spPr>
          <a:xfrm>
            <a:off x="544162" y="4052624"/>
            <a:ext cx="1938900" cy="541500"/>
          </a:xfrm>
          <a:prstGeom prst="rect">
            <a:avLst/>
          </a:prstGeom>
          <a:solidFill>
            <a:schemeClr val="lt2"/>
          </a:solidFill>
          <a:ln cap="flat" cmpd="sng" w="9525">
            <a:solidFill>
              <a:schemeClr val="accent1"/>
            </a:solidFill>
            <a:prstDash val="solid"/>
            <a:round/>
            <a:headEnd len="med" w="med" type="none"/>
            <a:tailEnd len="med" w="med" type="none"/>
          </a:ln>
        </p:spPr>
        <p:txBody>
          <a:bodyPr anchorCtr="0" anchor="ctr" bIns="91425" lIns="91425" rIns="91425" tIns="91425">
            <a:noAutofit/>
          </a:bodyPr>
          <a:lstStyle/>
          <a:p>
            <a:pPr indent="457200" lvl="0" marL="457200" rtl="0">
              <a:spcBef>
                <a:spcPts val="0"/>
              </a:spcBef>
              <a:buNone/>
            </a:pPr>
            <a:r>
              <a:t/>
            </a:r>
            <a:endParaRPr sz="1200">
              <a:latin typeface="Roboto"/>
              <a:ea typeface="Roboto"/>
              <a:cs typeface="Roboto"/>
              <a:sym typeface="Roboto"/>
            </a:endParaRPr>
          </a:p>
        </p:txBody>
      </p:sp>
      <p:sp>
        <p:nvSpPr>
          <p:cNvPr id="749" name="Shape 749"/>
          <p:cNvSpPr/>
          <p:nvPr/>
        </p:nvSpPr>
        <p:spPr>
          <a:xfrm>
            <a:off x="1205312" y="4052625"/>
            <a:ext cx="1277700" cy="541500"/>
          </a:xfrm>
          <a:prstGeom prst="rect">
            <a:avLst/>
          </a:prstGeom>
          <a:noFill/>
          <a:ln>
            <a:noFill/>
          </a:ln>
        </p:spPr>
        <p:txBody>
          <a:bodyPr anchorCtr="0" anchor="ctr" bIns="91425" lIns="91425" rIns="91425" tIns="91425">
            <a:noAutofit/>
          </a:bodyPr>
          <a:lstStyle/>
          <a:p>
            <a:pPr indent="0" lvl="0" marL="0" rtl="0">
              <a:spcBef>
                <a:spcPts val="0"/>
              </a:spcBef>
              <a:buNone/>
            </a:pPr>
            <a:r>
              <a:rPr lang="en" sz="1200">
                <a:latin typeface="Roboto"/>
                <a:ea typeface="Roboto"/>
                <a:cs typeface="Roboto"/>
                <a:sym typeface="Roboto"/>
              </a:rPr>
              <a:t>Translation</a:t>
            </a:r>
            <a:br>
              <a:rPr lang="en" sz="1200">
                <a:latin typeface="Roboto"/>
                <a:ea typeface="Roboto"/>
                <a:cs typeface="Roboto"/>
                <a:sym typeface="Roboto"/>
              </a:rPr>
            </a:br>
            <a:r>
              <a:rPr lang="en" sz="1200">
                <a:latin typeface="Roboto"/>
                <a:ea typeface="Roboto"/>
                <a:cs typeface="Roboto"/>
                <a:sym typeface="Roboto"/>
              </a:rPr>
              <a:t>API</a:t>
            </a:r>
          </a:p>
        </p:txBody>
      </p:sp>
      <p:sp>
        <p:nvSpPr>
          <p:cNvPr id="750" name="Shape 750"/>
          <p:cNvSpPr/>
          <p:nvPr/>
        </p:nvSpPr>
        <p:spPr>
          <a:xfrm>
            <a:off x="2583087" y="4052624"/>
            <a:ext cx="1938900" cy="541500"/>
          </a:xfrm>
          <a:prstGeom prst="rect">
            <a:avLst/>
          </a:prstGeom>
          <a:solidFill>
            <a:schemeClr val="lt2"/>
          </a:solidFill>
          <a:ln cap="flat" cmpd="sng" w="9525">
            <a:solidFill>
              <a:schemeClr val="accent1"/>
            </a:solidFill>
            <a:prstDash val="solid"/>
            <a:round/>
            <a:headEnd len="med" w="med" type="none"/>
            <a:tailEnd len="med" w="med" type="none"/>
          </a:ln>
        </p:spPr>
        <p:txBody>
          <a:bodyPr anchorCtr="0" anchor="ctr" bIns="91425" lIns="91425" rIns="91425" tIns="91425">
            <a:noAutofit/>
          </a:bodyPr>
          <a:lstStyle/>
          <a:p>
            <a:pPr indent="457200" lvl="0" marL="457200" rtl="0">
              <a:spcBef>
                <a:spcPts val="0"/>
              </a:spcBef>
              <a:buNone/>
            </a:pPr>
            <a:r>
              <a:t/>
            </a:r>
            <a:endParaRPr sz="1200">
              <a:latin typeface="Roboto"/>
              <a:ea typeface="Roboto"/>
              <a:cs typeface="Roboto"/>
              <a:sym typeface="Roboto"/>
            </a:endParaRPr>
          </a:p>
        </p:txBody>
      </p:sp>
      <p:sp>
        <p:nvSpPr>
          <p:cNvPr id="751" name="Shape 751"/>
          <p:cNvSpPr/>
          <p:nvPr/>
        </p:nvSpPr>
        <p:spPr>
          <a:xfrm>
            <a:off x="3244237" y="4052625"/>
            <a:ext cx="1277700" cy="541500"/>
          </a:xfrm>
          <a:prstGeom prst="rect">
            <a:avLst/>
          </a:prstGeom>
          <a:noFill/>
          <a:ln>
            <a:noFill/>
          </a:ln>
        </p:spPr>
        <p:txBody>
          <a:bodyPr anchorCtr="0" anchor="ctr" bIns="91425" lIns="91425" rIns="91425" tIns="91425">
            <a:noAutofit/>
          </a:bodyPr>
          <a:lstStyle/>
          <a:p>
            <a:pPr indent="0" lvl="0" marL="0" rtl="0">
              <a:spcBef>
                <a:spcPts val="0"/>
              </a:spcBef>
              <a:buNone/>
            </a:pPr>
            <a:r>
              <a:rPr lang="en" sz="1200">
                <a:latin typeface="Roboto"/>
                <a:ea typeface="Roboto"/>
                <a:cs typeface="Roboto"/>
                <a:sym typeface="Roboto"/>
              </a:rPr>
              <a:t>Natural</a:t>
            </a:r>
            <a:br>
              <a:rPr lang="en" sz="1200">
                <a:latin typeface="Roboto"/>
                <a:ea typeface="Roboto"/>
                <a:cs typeface="Roboto"/>
                <a:sym typeface="Roboto"/>
              </a:rPr>
            </a:br>
            <a:r>
              <a:rPr lang="en" sz="1200">
                <a:latin typeface="Roboto"/>
                <a:ea typeface="Roboto"/>
                <a:cs typeface="Roboto"/>
                <a:sym typeface="Roboto"/>
              </a:rPr>
              <a:t>Language API</a:t>
            </a:r>
          </a:p>
        </p:txBody>
      </p:sp>
      <p:sp>
        <p:nvSpPr>
          <p:cNvPr id="752" name="Shape 752"/>
          <p:cNvSpPr/>
          <p:nvPr/>
        </p:nvSpPr>
        <p:spPr>
          <a:xfrm>
            <a:off x="4622012" y="4052624"/>
            <a:ext cx="1938900" cy="541500"/>
          </a:xfrm>
          <a:prstGeom prst="rect">
            <a:avLst/>
          </a:prstGeom>
          <a:solidFill>
            <a:schemeClr val="lt2"/>
          </a:solidFill>
          <a:ln cap="flat" cmpd="sng" w="9525">
            <a:solidFill>
              <a:schemeClr val="accent1"/>
            </a:solidFill>
            <a:prstDash val="solid"/>
            <a:round/>
            <a:headEnd len="med" w="med" type="none"/>
            <a:tailEnd len="med" w="med" type="none"/>
          </a:ln>
        </p:spPr>
        <p:txBody>
          <a:bodyPr anchorCtr="0" anchor="ctr" bIns="91425" lIns="91425" rIns="91425" tIns="91425">
            <a:noAutofit/>
          </a:bodyPr>
          <a:lstStyle/>
          <a:p>
            <a:pPr indent="457200" lvl="0" marL="457200" rtl="0">
              <a:spcBef>
                <a:spcPts val="0"/>
              </a:spcBef>
              <a:buNone/>
            </a:pPr>
            <a:r>
              <a:t/>
            </a:r>
            <a:endParaRPr sz="1200">
              <a:latin typeface="Roboto"/>
              <a:ea typeface="Roboto"/>
              <a:cs typeface="Roboto"/>
              <a:sym typeface="Roboto"/>
            </a:endParaRPr>
          </a:p>
        </p:txBody>
      </p:sp>
      <p:sp>
        <p:nvSpPr>
          <p:cNvPr id="753" name="Shape 753"/>
          <p:cNvSpPr/>
          <p:nvPr/>
        </p:nvSpPr>
        <p:spPr>
          <a:xfrm>
            <a:off x="5283162" y="4052625"/>
            <a:ext cx="1277700" cy="541500"/>
          </a:xfrm>
          <a:prstGeom prst="rect">
            <a:avLst/>
          </a:prstGeom>
          <a:noFill/>
          <a:ln>
            <a:noFill/>
          </a:ln>
        </p:spPr>
        <p:txBody>
          <a:bodyPr anchorCtr="0" anchor="ctr" bIns="91425" lIns="91425" rIns="91425" tIns="91425">
            <a:noAutofit/>
          </a:bodyPr>
          <a:lstStyle/>
          <a:p>
            <a:pPr indent="0" lvl="0" marL="0" rtl="0">
              <a:spcBef>
                <a:spcPts val="0"/>
              </a:spcBef>
              <a:buNone/>
            </a:pPr>
            <a:r>
              <a:rPr lang="en" sz="1200">
                <a:latin typeface="Roboto"/>
                <a:ea typeface="Roboto"/>
                <a:cs typeface="Roboto"/>
                <a:sym typeface="Roboto"/>
              </a:rPr>
              <a:t>Speech</a:t>
            </a:r>
            <a:br>
              <a:rPr lang="en" sz="1200">
                <a:latin typeface="Roboto"/>
                <a:ea typeface="Roboto"/>
                <a:cs typeface="Roboto"/>
                <a:sym typeface="Roboto"/>
              </a:rPr>
            </a:br>
            <a:r>
              <a:rPr lang="en" sz="1200">
                <a:latin typeface="Roboto"/>
                <a:ea typeface="Roboto"/>
                <a:cs typeface="Roboto"/>
                <a:sym typeface="Roboto"/>
              </a:rPr>
              <a:t>API</a:t>
            </a:r>
          </a:p>
        </p:txBody>
      </p:sp>
      <p:sp>
        <p:nvSpPr>
          <p:cNvPr id="754" name="Shape 754"/>
          <p:cNvSpPr/>
          <p:nvPr/>
        </p:nvSpPr>
        <p:spPr>
          <a:xfrm>
            <a:off x="6660937" y="4052624"/>
            <a:ext cx="1938900" cy="541500"/>
          </a:xfrm>
          <a:prstGeom prst="rect">
            <a:avLst/>
          </a:prstGeom>
          <a:solidFill>
            <a:schemeClr val="lt2"/>
          </a:solidFill>
          <a:ln cap="flat" cmpd="sng" w="9525">
            <a:solidFill>
              <a:schemeClr val="accent1"/>
            </a:solidFill>
            <a:prstDash val="solid"/>
            <a:round/>
            <a:headEnd len="med" w="med" type="none"/>
            <a:tailEnd len="med" w="med" type="none"/>
          </a:ln>
        </p:spPr>
        <p:txBody>
          <a:bodyPr anchorCtr="0" anchor="ctr" bIns="91425" lIns="91425" rIns="91425" tIns="91425">
            <a:noAutofit/>
          </a:bodyPr>
          <a:lstStyle/>
          <a:p>
            <a:pPr indent="457200" lvl="0" marL="457200" rtl="0">
              <a:spcBef>
                <a:spcPts val="0"/>
              </a:spcBef>
              <a:buNone/>
            </a:pPr>
            <a:r>
              <a:t/>
            </a:r>
            <a:endParaRPr sz="1200">
              <a:latin typeface="Roboto"/>
              <a:ea typeface="Roboto"/>
              <a:cs typeface="Roboto"/>
              <a:sym typeface="Roboto"/>
            </a:endParaRPr>
          </a:p>
        </p:txBody>
      </p:sp>
      <p:sp>
        <p:nvSpPr>
          <p:cNvPr id="755" name="Shape 755"/>
          <p:cNvSpPr/>
          <p:nvPr/>
        </p:nvSpPr>
        <p:spPr>
          <a:xfrm>
            <a:off x="7322087" y="4052625"/>
            <a:ext cx="1277700" cy="541500"/>
          </a:xfrm>
          <a:prstGeom prst="rect">
            <a:avLst/>
          </a:prstGeom>
          <a:noFill/>
          <a:ln>
            <a:noFill/>
          </a:ln>
        </p:spPr>
        <p:txBody>
          <a:bodyPr anchorCtr="0" anchor="ctr" bIns="91425" lIns="91425" rIns="91425" tIns="91425">
            <a:noAutofit/>
          </a:bodyPr>
          <a:lstStyle/>
          <a:p>
            <a:pPr indent="0" lvl="0" marL="0" rtl="0">
              <a:spcBef>
                <a:spcPts val="0"/>
              </a:spcBef>
              <a:buNone/>
            </a:pPr>
            <a:r>
              <a:rPr lang="en" sz="1200">
                <a:latin typeface="Roboto"/>
                <a:ea typeface="Roboto"/>
                <a:cs typeface="Roboto"/>
                <a:sym typeface="Roboto"/>
              </a:rPr>
              <a:t>Vision</a:t>
            </a:r>
            <a:br>
              <a:rPr lang="en" sz="1200">
                <a:latin typeface="Roboto"/>
                <a:ea typeface="Roboto"/>
                <a:cs typeface="Roboto"/>
                <a:sym typeface="Roboto"/>
              </a:rPr>
            </a:br>
            <a:r>
              <a:rPr lang="en" sz="1200">
                <a:latin typeface="Roboto"/>
                <a:ea typeface="Roboto"/>
                <a:cs typeface="Roboto"/>
                <a:sym typeface="Roboto"/>
              </a:rPr>
              <a:t>API</a:t>
            </a:r>
          </a:p>
        </p:txBody>
      </p:sp>
      <p:sp>
        <p:nvSpPr>
          <p:cNvPr id="756" name="Shape 756"/>
          <p:cNvSpPr/>
          <p:nvPr/>
        </p:nvSpPr>
        <p:spPr>
          <a:xfrm>
            <a:off x="6991500" y="483874"/>
            <a:ext cx="1938900" cy="541500"/>
          </a:xfrm>
          <a:prstGeom prst="rect">
            <a:avLst/>
          </a:prstGeom>
          <a:solidFill>
            <a:schemeClr val="lt2"/>
          </a:solidFill>
          <a:ln cap="flat" cmpd="sng" w="9525">
            <a:solidFill>
              <a:schemeClr val="accent1"/>
            </a:solidFill>
            <a:prstDash val="solid"/>
            <a:round/>
            <a:headEnd len="med" w="med" type="none"/>
            <a:tailEnd len="med" w="med" type="none"/>
          </a:ln>
        </p:spPr>
        <p:txBody>
          <a:bodyPr anchorCtr="0" anchor="ctr" bIns="91425" lIns="91425" rIns="91425" tIns="91425">
            <a:noAutofit/>
          </a:bodyPr>
          <a:lstStyle/>
          <a:p>
            <a:pPr indent="457200" lvl="0" marL="457200" rtl="0">
              <a:spcBef>
                <a:spcPts val="0"/>
              </a:spcBef>
              <a:buNone/>
            </a:pPr>
            <a:r>
              <a:t/>
            </a:r>
            <a:endParaRPr sz="1200">
              <a:latin typeface="Roboto"/>
              <a:ea typeface="Roboto"/>
              <a:cs typeface="Roboto"/>
              <a:sym typeface="Roboto"/>
            </a:endParaRPr>
          </a:p>
        </p:txBody>
      </p:sp>
      <p:sp>
        <p:nvSpPr>
          <p:cNvPr id="757" name="Shape 757"/>
          <p:cNvSpPr/>
          <p:nvPr/>
        </p:nvSpPr>
        <p:spPr>
          <a:xfrm>
            <a:off x="7652650" y="483875"/>
            <a:ext cx="1277700" cy="541500"/>
          </a:xfrm>
          <a:prstGeom prst="rect">
            <a:avLst/>
          </a:prstGeom>
          <a:noFill/>
          <a:ln>
            <a:noFill/>
          </a:ln>
        </p:spPr>
        <p:txBody>
          <a:bodyPr anchorCtr="0" anchor="ctr" bIns="91425" lIns="91425" rIns="91425" tIns="91425">
            <a:noAutofit/>
          </a:bodyPr>
          <a:lstStyle/>
          <a:p>
            <a:pPr indent="0" lvl="0" marL="0" rtl="0">
              <a:spcBef>
                <a:spcPts val="0"/>
              </a:spcBef>
              <a:buNone/>
            </a:pPr>
            <a:r>
              <a:rPr lang="en" sz="1200">
                <a:latin typeface="Roboto"/>
                <a:ea typeface="Roboto"/>
                <a:cs typeface="Roboto"/>
                <a:sym typeface="Roboto"/>
              </a:rPr>
              <a:t>Cloud</a:t>
            </a:r>
            <a:br>
              <a:rPr lang="en" sz="1200">
                <a:latin typeface="Roboto"/>
                <a:ea typeface="Roboto"/>
                <a:cs typeface="Roboto"/>
                <a:sym typeface="Roboto"/>
              </a:rPr>
            </a:br>
            <a:r>
              <a:rPr lang="en" sz="1200">
                <a:latin typeface="Roboto"/>
                <a:ea typeface="Roboto"/>
                <a:cs typeface="Roboto"/>
                <a:sym typeface="Roboto"/>
              </a:rPr>
              <a:t>Dataflow</a:t>
            </a:r>
          </a:p>
        </p:txBody>
      </p:sp>
      <p:sp>
        <p:nvSpPr>
          <p:cNvPr id="758" name="Shape 758"/>
          <p:cNvSpPr/>
          <p:nvPr/>
        </p:nvSpPr>
        <p:spPr>
          <a:xfrm>
            <a:off x="6991500" y="1114224"/>
            <a:ext cx="1938900" cy="541500"/>
          </a:xfrm>
          <a:prstGeom prst="rect">
            <a:avLst/>
          </a:prstGeom>
          <a:solidFill>
            <a:schemeClr val="lt2"/>
          </a:solidFill>
          <a:ln cap="flat" cmpd="sng" w="9525">
            <a:solidFill>
              <a:schemeClr val="accent1"/>
            </a:solidFill>
            <a:prstDash val="solid"/>
            <a:round/>
            <a:headEnd len="med" w="med" type="none"/>
            <a:tailEnd len="med" w="med" type="none"/>
          </a:ln>
        </p:spPr>
        <p:txBody>
          <a:bodyPr anchorCtr="0" anchor="ctr" bIns="91425" lIns="91425" rIns="91425" tIns="91425">
            <a:noAutofit/>
          </a:bodyPr>
          <a:lstStyle/>
          <a:p>
            <a:pPr indent="457200" lvl="0" marL="457200" rtl="0">
              <a:spcBef>
                <a:spcPts val="0"/>
              </a:spcBef>
              <a:buNone/>
            </a:pPr>
            <a:r>
              <a:t/>
            </a:r>
            <a:endParaRPr sz="1200">
              <a:latin typeface="Roboto"/>
              <a:ea typeface="Roboto"/>
              <a:cs typeface="Roboto"/>
              <a:sym typeface="Roboto"/>
            </a:endParaRPr>
          </a:p>
        </p:txBody>
      </p:sp>
      <p:sp>
        <p:nvSpPr>
          <p:cNvPr id="759" name="Shape 759"/>
          <p:cNvSpPr/>
          <p:nvPr/>
        </p:nvSpPr>
        <p:spPr>
          <a:xfrm>
            <a:off x="7652650" y="1114225"/>
            <a:ext cx="1277700" cy="541500"/>
          </a:xfrm>
          <a:prstGeom prst="rect">
            <a:avLst/>
          </a:prstGeom>
          <a:noFill/>
          <a:ln>
            <a:noFill/>
          </a:ln>
        </p:spPr>
        <p:txBody>
          <a:bodyPr anchorCtr="0" anchor="ctr" bIns="91425" lIns="91425" rIns="91425" tIns="91425">
            <a:noAutofit/>
          </a:bodyPr>
          <a:lstStyle/>
          <a:p>
            <a:pPr indent="0" lvl="0" marL="0" rtl="0">
              <a:spcBef>
                <a:spcPts val="0"/>
              </a:spcBef>
              <a:buNone/>
            </a:pPr>
            <a:r>
              <a:rPr lang="en" sz="1200">
                <a:latin typeface="Roboto"/>
                <a:ea typeface="Roboto"/>
                <a:cs typeface="Roboto"/>
                <a:sym typeface="Roboto"/>
              </a:rPr>
              <a:t>Compute</a:t>
            </a:r>
            <a:br>
              <a:rPr lang="en" sz="1200">
                <a:latin typeface="Roboto"/>
                <a:ea typeface="Roboto"/>
                <a:cs typeface="Roboto"/>
                <a:sym typeface="Roboto"/>
              </a:rPr>
            </a:br>
            <a:r>
              <a:rPr lang="en" sz="1200">
                <a:latin typeface="Roboto"/>
                <a:ea typeface="Roboto"/>
                <a:cs typeface="Roboto"/>
                <a:sym typeface="Roboto"/>
              </a:rPr>
              <a:t>Engine</a:t>
            </a:r>
          </a:p>
        </p:txBody>
      </p:sp>
      <p:sp>
        <p:nvSpPr>
          <p:cNvPr id="760" name="Shape 760"/>
          <p:cNvSpPr/>
          <p:nvPr/>
        </p:nvSpPr>
        <p:spPr>
          <a:xfrm>
            <a:off x="6991500" y="1744574"/>
            <a:ext cx="1938900" cy="541500"/>
          </a:xfrm>
          <a:prstGeom prst="rect">
            <a:avLst/>
          </a:prstGeom>
          <a:solidFill>
            <a:schemeClr val="lt2"/>
          </a:solidFill>
          <a:ln cap="flat" cmpd="sng" w="9525">
            <a:solidFill>
              <a:schemeClr val="accent1"/>
            </a:solidFill>
            <a:prstDash val="solid"/>
            <a:round/>
            <a:headEnd len="med" w="med" type="none"/>
            <a:tailEnd len="med" w="med" type="none"/>
          </a:ln>
        </p:spPr>
        <p:txBody>
          <a:bodyPr anchorCtr="0" anchor="ctr" bIns="91425" lIns="91425" rIns="91425" tIns="91425">
            <a:noAutofit/>
          </a:bodyPr>
          <a:lstStyle/>
          <a:p>
            <a:pPr indent="457200" lvl="0" marL="457200" rtl="0">
              <a:spcBef>
                <a:spcPts val="0"/>
              </a:spcBef>
              <a:buNone/>
            </a:pPr>
            <a:r>
              <a:t/>
            </a:r>
            <a:endParaRPr sz="1200">
              <a:latin typeface="Roboto"/>
              <a:ea typeface="Roboto"/>
              <a:cs typeface="Roboto"/>
              <a:sym typeface="Roboto"/>
            </a:endParaRPr>
          </a:p>
        </p:txBody>
      </p:sp>
      <p:sp>
        <p:nvSpPr>
          <p:cNvPr id="761" name="Shape 761"/>
          <p:cNvSpPr/>
          <p:nvPr/>
        </p:nvSpPr>
        <p:spPr>
          <a:xfrm>
            <a:off x="7652650" y="1744575"/>
            <a:ext cx="1277700" cy="541500"/>
          </a:xfrm>
          <a:prstGeom prst="rect">
            <a:avLst/>
          </a:prstGeom>
          <a:noFill/>
          <a:ln>
            <a:noFill/>
          </a:ln>
        </p:spPr>
        <p:txBody>
          <a:bodyPr anchorCtr="0" anchor="ctr" bIns="91425" lIns="91425" rIns="91425" tIns="91425">
            <a:noAutofit/>
          </a:bodyPr>
          <a:lstStyle/>
          <a:p>
            <a:pPr indent="0" lvl="0" marL="0" rtl="0">
              <a:spcBef>
                <a:spcPts val="0"/>
              </a:spcBef>
              <a:buNone/>
            </a:pPr>
            <a:r>
              <a:rPr lang="en" sz="1200">
                <a:latin typeface="Roboto"/>
                <a:ea typeface="Roboto"/>
                <a:cs typeface="Roboto"/>
                <a:sym typeface="Roboto"/>
              </a:rPr>
              <a:t>App</a:t>
            </a:r>
            <a:br>
              <a:rPr lang="en" sz="1200">
                <a:latin typeface="Roboto"/>
                <a:ea typeface="Roboto"/>
                <a:cs typeface="Roboto"/>
                <a:sym typeface="Roboto"/>
              </a:rPr>
            </a:br>
            <a:r>
              <a:rPr lang="en" sz="1200">
                <a:latin typeface="Roboto"/>
                <a:ea typeface="Roboto"/>
                <a:cs typeface="Roboto"/>
                <a:sym typeface="Roboto"/>
              </a:rPr>
              <a:t>Engine</a:t>
            </a:r>
          </a:p>
        </p:txBody>
      </p:sp>
      <p:sp>
        <p:nvSpPr>
          <p:cNvPr id="762" name="Shape 762"/>
          <p:cNvSpPr/>
          <p:nvPr/>
        </p:nvSpPr>
        <p:spPr>
          <a:xfrm>
            <a:off x="6991500" y="2374924"/>
            <a:ext cx="1938900" cy="541500"/>
          </a:xfrm>
          <a:prstGeom prst="rect">
            <a:avLst/>
          </a:prstGeom>
          <a:solidFill>
            <a:schemeClr val="lt2"/>
          </a:solidFill>
          <a:ln cap="flat" cmpd="sng" w="9525">
            <a:solidFill>
              <a:schemeClr val="accent1"/>
            </a:solidFill>
            <a:prstDash val="solid"/>
            <a:round/>
            <a:headEnd len="med" w="med" type="none"/>
            <a:tailEnd len="med" w="med" type="none"/>
          </a:ln>
        </p:spPr>
        <p:txBody>
          <a:bodyPr anchorCtr="0" anchor="ctr" bIns="91425" lIns="91425" rIns="91425" tIns="91425">
            <a:noAutofit/>
          </a:bodyPr>
          <a:lstStyle/>
          <a:p>
            <a:pPr indent="457200" lvl="0" marL="457200" rtl="0">
              <a:spcBef>
                <a:spcPts val="0"/>
              </a:spcBef>
              <a:buNone/>
            </a:pPr>
            <a:r>
              <a:t/>
            </a:r>
            <a:endParaRPr sz="1200">
              <a:latin typeface="Roboto"/>
              <a:ea typeface="Roboto"/>
              <a:cs typeface="Roboto"/>
              <a:sym typeface="Roboto"/>
            </a:endParaRPr>
          </a:p>
        </p:txBody>
      </p:sp>
      <p:sp>
        <p:nvSpPr>
          <p:cNvPr id="763" name="Shape 763"/>
          <p:cNvSpPr/>
          <p:nvPr/>
        </p:nvSpPr>
        <p:spPr>
          <a:xfrm>
            <a:off x="7652650" y="2374925"/>
            <a:ext cx="1277700" cy="541500"/>
          </a:xfrm>
          <a:prstGeom prst="rect">
            <a:avLst/>
          </a:prstGeom>
          <a:noFill/>
          <a:ln>
            <a:noFill/>
          </a:ln>
        </p:spPr>
        <p:txBody>
          <a:bodyPr anchorCtr="0" anchor="ctr" bIns="91425" lIns="91425" rIns="91425" tIns="91425">
            <a:noAutofit/>
          </a:bodyPr>
          <a:lstStyle/>
          <a:p>
            <a:pPr indent="0" lvl="0" marL="0" rtl="0">
              <a:spcBef>
                <a:spcPts val="0"/>
              </a:spcBef>
              <a:buNone/>
            </a:pPr>
            <a:r>
              <a:rPr lang="en" sz="1200">
                <a:latin typeface="Roboto"/>
                <a:ea typeface="Roboto"/>
                <a:cs typeface="Roboto"/>
                <a:sym typeface="Roboto"/>
              </a:rPr>
              <a:t>Container</a:t>
            </a:r>
            <a:br>
              <a:rPr lang="en" sz="1200">
                <a:latin typeface="Roboto"/>
                <a:ea typeface="Roboto"/>
                <a:cs typeface="Roboto"/>
                <a:sym typeface="Roboto"/>
              </a:rPr>
            </a:br>
            <a:r>
              <a:rPr lang="en" sz="1200">
                <a:latin typeface="Roboto"/>
                <a:ea typeface="Roboto"/>
                <a:cs typeface="Roboto"/>
                <a:sym typeface="Roboto"/>
              </a:rPr>
              <a:t>Engine</a:t>
            </a:r>
          </a:p>
        </p:txBody>
      </p:sp>
      <p:sp>
        <p:nvSpPr>
          <p:cNvPr id="764" name="Shape 764"/>
          <p:cNvSpPr/>
          <p:nvPr/>
        </p:nvSpPr>
        <p:spPr>
          <a:xfrm>
            <a:off x="6991500" y="3005274"/>
            <a:ext cx="1938900" cy="541500"/>
          </a:xfrm>
          <a:prstGeom prst="rect">
            <a:avLst/>
          </a:prstGeom>
          <a:solidFill>
            <a:schemeClr val="lt2"/>
          </a:solidFill>
          <a:ln cap="flat" cmpd="sng" w="9525">
            <a:solidFill>
              <a:schemeClr val="accent1"/>
            </a:solidFill>
            <a:prstDash val="solid"/>
            <a:round/>
            <a:headEnd len="med" w="med" type="none"/>
            <a:tailEnd len="med" w="med" type="none"/>
          </a:ln>
        </p:spPr>
        <p:txBody>
          <a:bodyPr anchorCtr="0" anchor="ctr" bIns="91425" lIns="91425" rIns="91425" tIns="91425">
            <a:noAutofit/>
          </a:bodyPr>
          <a:lstStyle/>
          <a:p>
            <a:pPr indent="457200" lvl="0" marL="457200" rtl="0">
              <a:spcBef>
                <a:spcPts val="0"/>
              </a:spcBef>
              <a:buNone/>
            </a:pPr>
            <a:r>
              <a:t/>
            </a:r>
            <a:endParaRPr sz="1200">
              <a:latin typeface="Roboto"/>
              <a:ea typeface="Roboto"/>
              <a:cs typeface="Roboto"/>
              <a:sym typeface="Roboto"/>
            </a:endParaRPr>
          </a:p>
        </p:txBody>
      </p:sp>
      <p:sp>
        <p:nvSpPr>
          <p:cNvPr id="765" name="Shape 765"/>
          <p:cNvSpPr/>
          <p:nvPr/>
        </p:nvSpPr>
        <p:spPr>
          <a:xfrm>
            <a:off x="7652650" y="3005275"/>
            <a:ext cx="1277700" cy="541500"/>
          </a:xfrm>
          <a:prstGeom prst="rect">
            <a:avLst/>
          </a:prstGeom>
          <a:noFill/>
          <a:ln>
            <a:noFill/>
          </a:ln>
        </p:spPr>
        <p:txBody>
          <a:bodyPr anchorCtr="0" anchor="ctr" bIns="91425" lIns="91425" rIns="91425" tIns="91425">
            <a:noAutofit/>
          </a:bodyPr>
          <a:lstStyle/>
          <a:p>
            <a:pPr indent="0" lvl="0" marL="0" rtl="0">
              <a:spcBef>
                <a:spcPts val="0"/>
              </a:spcBef>
              <a:buNone/>
            </a:pPr>
            <a:r>
              <a:rPr lang="en" sz="1200">
                <a:latin typeface="Roboto"/>
                <a:ea typeface="Roboto"/>
                <a:cs typeface="Roboto"/>
                <a:sym typeface="Roboto"/>
              </a:rPr>
              <a:t>Cloud</a:t>
            </a:r>
            <a:br>
              <a:rPr lang="en" sz="1200">
                <a:latin typeface="Roboto"/>
                <a:ea typeface="Roboto"/>
                <a:cs typeface="Roboto"/>
                <a:sym typeface="Roboto"/>
              </a:rPr>
            </a:br>
            <a:r>
              <a:rPr lang="en" sz="1200">
                <a:latin typeface="Roboto"/>
                <a:ea typeface="Roboto"/>
                <a:cs typeface="Roboto"/>
                <a:sym typeface="Roboto"/>
              </a:rPr>
              <a:t>Functions</a:t>
            </a:r>
          </a:p>
        </p:txBody>
      </p:sp>
      <p:pic>
        <p:nvPicPr>
          <p:cNvPr descr="Cloud-SQL.png" id="766" name="Shape 766"/>
          <p:cNvPicPr preferRelativeResize="0"/>
          <p:nvPr/>
        </p:nvPicPr>
        <p:blipFill rotWithShape="1">
          <a:blip r:embed="rId4">
            <a:alphaModFix/>
          </a:blip>
          <a:srcRect b="5076" l="0" r="0" t="5076"/>
          <a:stretch/>
        </p:blipFill>
        <p:spPr>
          <a:xfrm>
            <a:off x="363774" y="1175723"/>
            <a:ext cx="465000" cy="418500"/>
          </a:xfrm>
          <a:prstGeom prst="rect">
            <a:avLst/>
          </a:prstGeom>
          <a:noFill/>
          <a:ln>
            <a:noFill/>
          </a:ln>
        </p:spPr>
      </p:pic>
      <p:pic>
        <p:nvPicPr>
          <p:cNvPr descr="Spanner_512px_Retina.png" id="767" name="Shape 767"/>
          <p:cNvPicPr preferRelativeResize="0"/>
          <p:nvPr/>
        </p:nvPicPr>
        <p:blipFill rotWithShape="1">
          <a:blip r:embed="rId5">
            <a:alphaModFix/>
          </a:blip>
          <a:srcRect b="5027" l="0" r="0" t="5027"/>
          <a:stretch/>
        </p:blipFill>
        <p:spPr>
          <a:xfrm>
            <a:off x="363775" y="1806225"/>
            <a:ext cx="465000" cy="418200"/>
          </a:xfrm>
          <a:prstGeom prst="rect">
            <a:avLst/>
          </a:prstGeom>
          <a:noFill/>
          <a:ln>
            <a:noFill/>
          </a:ln>
        </p:spPr>
      </p:pic>
      <p:pic>
        <p:nvPicPr>
          <p:cNvPr descr="Cloud-Bigtable.png" id="768" name="Shape 768"/>
          <p:cNvPicPr preferRelativeResize="0"/>
          <p:nvPr/>
        </p:nvPicPr>
        <p:blipFill rotWithShape="1">
          <a:blip r:embed="rId6">
            <a:alphaModFix/>
          </a:blip>
          <a:srcRect b="5076" l="0" r="0" t="5076"/>
          <a:stretch/>
        </p:blipFill>
        <p:spPr>
          <a:xfrm>
            <a:off x="363772" y="2436424"/>
            <a:ext cx="465000" cy="418500"/>
          </a:xfrm>
          <a:prstGeom prst="rect">
            <a:avLst/>
          </a:prstGeom>
          <a:noFill/>
          <a:ln>
            <a:noFill/>
          </a:ln>
        </p:spPr>
      </p:pic>
      <p:pic>
        <p:nvPicPr>
          <p:cNvPr descr="BigQuery.png" id="769" name="Shape 769"/>
          <p:cNvPicPr preferRelativeResize="0"/>
          <p:nvPr/>
        </p:nvPicPr>
        <p:blipFill rotWithShape="1">
          <a:blip r:embed="rId7">
            <a:alphaModFix/>
          </a:blip>
          <a:srcRect b="5076" l="0" r="0" t="5076"/>
          <a:stretch/>
        </p:blipFill>
        <p:spPr>
          <a:xfrm>
            <a:off x="363775" y="3066925"/>
            <a:ext cx="465000" cy="418500"/>
          </a:xfrm>
          <a:prstGeom prst="rect">
            <a:avLst/>
          </a:prstGeom>
          <a:noFill/>
          <a:ln>
            <a:noFill/>
          </a:ln>
        </p:spPr>
      </p:pic>
      <p:pic>
        <p:nvPicPr>
          <p:cNvPr descr="Translation-API.png" id="770" name="Shape 770"/>
          <p:cNvPicPr preferRelativeResize="0"/>
          <p:nvPr/>
        </p:nvPicPr>
        <p:blipFill rotWithShape="1">
          <a:blip r:embed="rId8">
            <a:alphaModFix/>
          </a:blip>
          <a:srcRect b="5076" l="0" r="0" t="5076"/>
          <a:stretch/>
        </p:blipFill>
        <p:spPr>
          <a:xfrm>
            <a:off x="648825" y="4114506"/>
            <a:ext cx="465000" cy="418200"/>
          </a:xfrm>
          <a:prstGeom prst="rect">
            <a:avLst/>
          </a:prstGeom>
          <a:noFill/>
          <a:ln>
            <a:noFill/>
          </a:ln>
        </p:spPr>
      </p:pic>
      <p:pic>
        <p:nvPicPr>
          <p:cNvPr descr="Natural-Language-API.png" id="771" name="Shape 771"/>
          <p:cNvPicPr preferRelativeResize="0"/>
          <p:nvPr/>
        </p:nvPicPr>
        <p:blipFill rotWithShape="1">
          <a:blip r:embed="rId9">
            <a:alphaModFix/>
          </a:blip>
          <a:srcRect b="5076" l="0" r="0" t="5076"/>
          <a:stretch/>
        </p:blipFill>
        <p:spPr>
          <a:xfrm>
            <a:off x="2687749" y="4114501"/>
            <a:ext cx="465000" cy="418200"/>
          </a:xfrm>
          <a:prstGeom prst="rect">
            <a:avLst/>
          </a:prstGeom>
          <a:noFill/>
          <a:ln>
            <a:noFill/>
          </a:ln>
        </p:spPr>
      </p:pic>
      <p:pic>
        <p:nvPicPr>
          <p:cNvPr descr="Speech-API.png" id="772" name="Shape 772"/>
          <p:cNvPicPr preferRelativeResize="0"/>
          <p:nvPr/>
        </p:nvPicPr>
        <p:blipFill rotWithShape="1">
          <a:blip r:embed="rId10">
            <a:alphaModFix/>
          </a:blip>
          <a:srcRect b="5076" l="0" r="0" t="5076"/>
          <a:stretch/>
        </p:blipFill>
        <p:spPr>
          <a:xfrm>
            <a:off x="4736450" y="4114503"/>
            <a:ext cx="465000" cy="418200"/>
          </a:xfrm>
          <a:prstGeom prst="rect">
            <a:avLst/>
          </a:prstGeom>
          <a:noFill/>
          <a:ln>
            <a:noFill/>
          </a:ln>
        </p:spPr>
      </p:pic>
      <p:pic>
        <p:nvPicPr>
          <p:cNvPr descr="Vision-API.png" id="773" name="Shape 773"/>
          <p:cNvPicPr preferRelativeResize="0"/>
          <p:nvPr/>
        </p:nvPicPr>
        <p:blipFill rotWithShape="1">
          <a:blip r:embed="rId11">
            <a:alphaModFix/>
          </a:blip>
          <a:srcRect b="5076" l="0" r="0" t="5076"/>
          <a:stretch/>
        </p:blipFill>
        <p:spPr>
          <a:xfrm>
            <a:off x="6785149" y="4114269"/>
            <a:ext cx="465000" cy="418500"/>
          </a:xfrm>
          <a:prstGeom prst="rect">
            <a:avLst/>
          </a:prstGeom>
          <a:noFill/>
          <a:ln>
            <a:noFill/>
          </a:ln>
        </p:spPr>
      </p:pic>
      <p:pic>
        <p:nvPicPr>
          <p:cNvPr descr="Compute-Engine.png" id="774" name="Shape 774"/>
          <p:cNvPicPr preferRelativeResize="0"/>
          <p:nvPr/>
        </p:nvPicPr>
        <p:blipFill rotWithShape="1">
          <a:blip r:embed="rId12">
            <a:alphaModFix/>
          </a:blip>
          <a:srcRect b="5076" l="0" r="0" t="5076"/>
          <a:stretch/>
        </p:blipFill>
        <p:spPr>
          <a:xfrm>
            <a:off x="7113286" y="1182485"/>
            <a:ext cx="450300" cy="405000"/>
          </a:xfrm>
          <a:prstGeom prst="rect">
            <a:avLst/>
          </a:prstGeom>
          <a:noFill/>
          <a:ln>
            <a:noFill/>
          </a:ln>
        </p:spPr>
      </p:pic>
      <p:pic>
        <p:nvPicPr>
          <p:cNvPr descr="App-Engine.png" id="775" name="Shape 775"/>
          <p:cNvPicPr preferRelativeResize="0"/>
          <p:nvPr/>
        </p:nvPicPr>
        <p:blipFill rotWithShape="1">
          <a:blip r:embed="rId13">
            <a:alphaModFix/>
          </a:blip>
          <a:srcRect b="5076" l="0" r="0" t="5076"/>
          <a:stretch/>
        </p:blipFill>
        <p:spPr>
          <a:xfrm>
            <a:off x="7113286" y="1812816"/>
            <a:ext cx="450300" cy="405000"/>
          </a:xfrm>
          <a:prstGeom prst="rect">
            <a:avLst/>
          </a:prstGeom>
          <a:noFill/>
          <a:ln>
            <a:noFill/>
          </a:ln>
        </p:spPr>
      </p:pic>
      <p:pic>
        <p:nvPicPr>
          <p:cNvPr descr="Container-Engine.png" id="776" name="Shape 776"/>
          <p:cNvPicPr preferRelativeResize="0"/>
          <p:nvPr/>
        </p:nvPicPr>
        <p:blipFill rotWithShape="1">
          <a:blip r:embed="rId14">
            <a:alphaModFix/>
          </a:blip>
          <a:srcRect b="5076" l="0" r="0" t="5076"/>
          <a:stretch/>
        </p:blipFill>
        <p:spPr>
          <a:xfrm>
            <a:off x="7113274" y="2443186"/>
            <a:ext cx="450300" cy="405000"/>
          </a:xfrm>
          <a:prstGeom prst="rect">
            <a:avLst/>
          </a:prstGeom>
          <a:noFill/>
          <a:ln>
            <a:noFill/>
          </a:ln>
        </p:spPr>
      </p:pic>
      <p:pic>
        <p:nvPicPr>
          <p:cNvPr descr="Cloud-Functions.png" id="777" name="Shape 777"/>
          <p:cNvPicPr preferRelativeResize="0"/>
          <p:nvPr/>
        </p:nvPicPr>
        <p:blipFill rotWithShape="1">
          <a:blip r:embed="rId15">
            <a:alphaModFix/>
          </a:blip>
          <a:srcRect b="5076" l="0" r="0" t="5076"/>
          <a:stretch/>
        </p:blipFill>
        <p:spPr>
          <a:xfrm>
            <a:off x="7113286" y="3080427"/>
            <a:ext cx="450300" cy="405000"/>
          </a:xfrm>
          <a:prstGeom prst="rect">
            <a:avLst/>
          </a:prstGeom>
          <a:noFill/>
          <a:ln>
            <a:noFill/>
          </a:ln>
        </p:spPr>
      </p:pic>
      <p:pic>
        <p:nvPicPr>
          <p:cNvPr descr="Cloud-Dataflow.png" id="778" name="Shape 778"/>
          <p:cNvPicPr preferRelativeResize="0"/>
          <p:nvPr/>
        </p:nvPicPr>
        <p:blipFill rotWithShape="1">
          <a:blip r:embed="rId16">
            <a:alphaModFix/>
          </a:blip>
          <a:srcRect b="5076" l="0" r="0" t="5076"/>
          <a:stretch/>
        </p:blipFill>
        <p:spPr>
          <a:xfrm>
            <a:off x="7113275" y="552125"/>
            <a:ext cx="450300" cy="405000"/>
          </a:xfrm>
          <a:prstGeom prst="rect">
            <a:avLst/>
          </a:prstGeom>
          <a:noFill/>
          <a:ln>
            <a:noFill/>
          </a:ln>
        </p:spPr>
      </p:pic>
      <p:sp>
        <p:nvSpPr>
          <p:cNvPr id="779" name="Shape 779"/>
          <p:cNvSpPr/>
          <p:nvPr/>
        </p:nvSpPr>
        <p:spPr>
          <a:xfrm>
            <a:off x="3272850" y="1069874"/>
            <a:ext cx="2598300" cy="1890900"/>
          </a:xfrm>
          <a:prstGeom prst="rect">
            <a:avLst/>
          </a:prstGeom>
          <a:solidFill>
            <a:schemeClr val="accent6"/>
          </a:solidFill>
          <a:ln>
            <a:noFill/>
          </a:ln>
        </p:spPr>
        <p:txBody>
          <a:bodyPr anchorCtr="0" anchor="ctr" bIns="91425" lIns="91425" rIns="91425" tIns="91425">
            <a:noAutofit/>
          </a:bodyPr>
          <a:lstStyle/>
          <a:p>
            <a:pPr indent="457200" lvl="0" marL="457200" rtl="0">
              <a:spcBef>
                <a:spcPts val="0"/>
              </a:spcBef>
              <a:buNone/>
            </a:pPr>
            <a:r>
              <a:t/>
            </a:r>
            <a:endParaRPr sz="1200">
              <a:latin typeface="Roboto"/>
              <a:ea typeface="Roboto"/>
              <a:cs typeface="Roboto"/>
              <a:sym typeface="Roboto"/>
            </a:endParaRPr>
          </a:p>
        </p:txBody>
      </p:sp>
      <p:sp>
        <p:nvSpPr>
          <p:cNvPr id="780" name="Shape 780"/>
          <p:cNvSpPr/>
          <p:nvPr/>
        </p:nvSpPr>
        <p:spPr>
          <a:xfrm>
            <a:off x="3602550" y="1363249"/>
            <a:ext cx="1938900" cy="541500"/>
          </a:xfrm>
          <a:prstGeom prst="rect">
            <a:avLst/>
          </a:prstGeom>
          <a:solidFill>
            <a:schemeClr val="lt2"/>
          </a:solidFill>
          <a:ln cap="flat" cmpd="sng" w="9525">
            <a:solidFill>
              <a:schemeClr val="accent1"/>
            </a:solidFill>
            <a:prstDash val="solid"/>
            <a:round/>
            <a:headEnd len="med" w="med" type="none"/>
            <a:tailEnd len="med" w="med" type="none"/>
          </a:ln>
        </p:spPr>
        <p:txBody>
          <a:bodyPr anchorCtr="0" anchor="ctr" bIns="91425" lIns="91425" rIns="91425" tIns="91425">
            <a:noAutofit/>
          </a:bodyPr>
          <a:lstStyle/>
          <a:p>
            <a:pPr indent="457200" lvl="0" marL="457200" rtl="0">
              <a:spcBef>
                <a:spcPts val="0"/>
              </a:spcBef>
              <a:buNone/>
            </a:pPr>
            <a:r>
              <a:t/>
            </a:r>
            <a:endParaRPr sz="1200">
              <a:latin typeface="Roboto"/>
              <a:ea typeface="Roboto"/>
              <a:cs typeface="Roboto"/>
              <a:sym typeface="Roboto"/>
            </a:endParaRPr>
          </a:p>
        </p:txBody>
      </p:sp>
      <p:sp>
        <p:nvSpPr>
          <p:cNvPr id="781" name="Shape 781"/>
          <p:cNvSpPr/>
          <p:nvPr/>
        </p:nvSpPr>
        <p:spPr>
          <a:xfrm>
            <a:off x="4263700" y="1363250"/>
            <a:ext cx="1277700" cy="541500"/>
          </a:xfrm>
          <a:prstGeom prst="rect">
            <a:avLst/>
          </a:prstGeom>
          <a:noFill/>
          <a:ln>
            <a:noFill/>
          </a:ln>
        </p:spPr>
        <p:txBody>
          <a:bodyPr anchorCtr="0" anchor="ctr" bIns="91425" lIns="91425" rIns="91425" tIns="91425">
            <a:noAutofit/>
          </a:bodyPr>
          <a:lstStyle/>
          <a:p>
            <a:pPr indent="0" lvl="0" marL="0" rtl="0">
              <a:spcBef>
                <a:spcPts val="0"/>
              </a:spcBef>
              <a:buNone/>
            </a:pPr>
            <a:r>
              <a:rPr lang="en" sz="1200">
                <a:latin typeface="Roboto"/>
                <a:ea typeface="Roboto"/>
                <a:cs typeface="Roboto"/>
                <a:sym typeface="Roboto"/>
              </a:rPr>
              <a:t>Cloud</a:t>
            </a:r>
            <a:br>
              <a:rPr lang="en" sz="1200">
                <a:latin typeface="Roboto"/>
                <a:ea typeface="Roboto"/>
                <a:cs typeface="Roboto"/>
                <a:sym typeface="Roboto"/>
              </a:rPr>
            </a:br>
            <a:r>
              <a:rPr lang="en" sz="1200">
                <a:latin typeface="Roboto"/>
                <a:ea typeface="Roboto"/>
                <a:cs typeface="Roboto"/>
                <a:sym typeface="Roboto"/>
              </a:rPr>
              <a:t>Pub/Sub</a:t>
            </a:r>
          </a:p>
        </p:txBody>
      </p:sp>
      <p:sp>
        <p:nvSpPr>
          <p:cNvPr id="782" name="Shape 782"/>
          <p:cNvSpPr/>
          <p:nvPr/>
        </p:nvSpPr>
        <p:spPr>
          <a:xfrm>
            <a:off x="3602550" y="2125899"/>
            <a:ext cx="1938900" cy="541500"/>
          </a:xfrm>
          <a:prstGeom prst="rect">
            <a:avLst/>
          </a:prstGeom>
          <a:solidFill>
            <a:schemeClr val="lt2"/>
          </a:solidFill>
          <a:ln cap="flat" cmpd="sng" w="9525">
            <a:solidFill>
              <a:schemeClr val="accent1"/>
            </a:solidFill>
            <a:prstDash val="solid"/>
            <a:round/>
            <a:headEnd len="med" w="med" type="none"/>
            <a:tailEnd len="med" w="med" type="none"/>
          </a:ln>
        </p:spPr>
        <p:txBody>
          <a:bodyPr anchorCtr="0" anchor="ctr" bIns="91425" lIns="91425" rIns="91425" tIns="91425">
            <a:noAutofit/>
          </a:bodyPr>
          <a:lstStyle/>
          <a:p>
            <a:pPr indent="457200" lvl="0" marL="457200" rtl="0">
              <a:spcBef>
                <a:spcPts val="0"/>
              </a:spcBef>
              <a:buNone/>
            </a:pPr>
            <a:r>
              <a:t/>
            </a:r>
            <a:endParaRPr sz="1200">
              <a:latin typeface="Roboto"/>
              <a:ea typeface="Roboto"/>
              <a:cs typeface="Roboto"/>
              <a:sym typeface="Roboto"/>
            </a:endParaRPr>
          </a:p>
        </p:txBody>
      </p:sp>
      <p:sp>
        <p:nvSpPr>
          <p:cNvPr id="783" name="Shape 783"/>
          <p:cNvSpPr/>
          <p:nvPr/>
        </p:nvSpPr>
        <p:spPr>
          <a:xfrm>
            <a:off x="4263700" y="2125900"/>
            <a:ext cx="1277700" cy="541500"/>
          </a:xfrm>
          <a:prstGeom prst="rect">
            <a:avLst/>
          </a:prstGeom>
          <a:noFill/>
          <a:ln>
            <a:noFill/>
          </a:ln>
        </p:spPr>
        <p:txBody>
          <a:bodyPr anchorCtr="0" anchor="ctr" bIns="91425" lIns="91425" rIns="91425" tIns="91425">
            <a:noAutofit/>
          </a:bodyPr>
          <a:lstStyle/>
          <a:p>
            <a:pPr indent="0" lvl="0" marL="0" rtl="0">
              <a:spcBef>
                <a:spcPts val="0"/>
              </a:spcBef>
              <a:buNone/>
            </a:pPr>
            <a:r>
              <a:rPr lang="en" sz="1200">
                <a:latin typeface="Roboto"/>
                <a:ea typeface="Roboto"/>
                <a:cs typeface="Roboto"/>
                <a:sym typeface="Roboto"/>
              </a:rPr>
              <a:t>Cloud</a:t>
            </a:r>
            <a:br>
              <a:rPr lang="en" sz="1200">
                <a:latin typeface="Roboto"/>
                <a:ea typeface="Roboto"/>
                <a:cs typeface="Roboto"/>
                <a:sym typeface="Roboto"/>
              </a:rPr>
            </a:br>
            <a:r>
              <a:rPr lang="en" sz="1200">
                <a:latin typeface="Roboto"/>
                <a:ea typeface="Roboto"/>
                <a:cs typeface="Roboto"/>
                <a:sym typeface="Roboto"/>
              </a:rPr>
              <a:t>Storage</a:t>
            </a:r>
          </a:p>
        </p:txBody>
      </p:sp>
      <p:pic>
        <p:nvPicPr>
          <p:cNvPr descr="Cloud-Storage.png" id="784" name="Shape 784"/>
          <p:cNvPicPr preferRelativeResize="0"/>
          <p:nvPr/>
        </p:nvPicPr>
        <p:blipFill rotWithShape="1">
          <a:blip r:embed="rId17">
            <a:alphaModFix/>
          </a:blip>
          <a:srcRect b="5076" l="0" r="0" t="5076"/>
          <a:stretch/>
        </p:blipFill>
        <p:spPr>
          <a:xfrm>
            <a:off x="3706850" y="2175103"/>
            <a:ext cx="492600" cy="443100"/>
          </a:xfrm>
          <a:prstGeom prst="rect">
            <a:avLst/>
          </a:prstGeom>
          <a:noFill/>
          <a:ln>
            <a:noFill/>
          </a:ln>
        </p:spPr>
      </p:pic>
      <p:pic>
        <p:nvPicPr>
          <p:cNvPr descr="Cloud-PubSub.png" id="785" name="Shape 785"/>
          <p:cNvPicPr preferRelativeResize="0"/>
          <p:nvPr/>
        </p:nvPicPr>
        <p:blipFill rotWithShape="1">
          <a:blip r:embed="rId18">
            <a:alphaModFix/>
          </a:blip>
          <a:srcRect b="5076" l="0" r="0" t="5076"/>
          <a:stretch/>
        </p:blipFill>
        <p:spPr>
          <a:xfrm>
            <a:off x="3706851" y="1412448"/>
            <a:ext cx="492600" cy="443099"/>
          </a:xfrm>
          <a:prstGeom prst="rect">
            <a:avLst/>
          </a:prstGeom>
          <a:noFill/>
          <a:ln>
            <a:noFill/>
          </a:ln>
        </p:spPr>
      </p:pic>
      <p:cxnSp>
        <p:nvCxnSpPr>
          <p:cNvPr id="786" name="Shape 786"/>
          <p:cNvCxnSpPr/>
          <p:nvPr/>
        </p:nvCxnSpPr>
        <p:spPr>
          <a:xfrm>
            <a:off x="2801562" y="754625"/>
            <a:ext cx="0" cy="2521500"/>
          </a:xfrm>
          <a:prstGeom prst="straightConnector1">
            <a:avLst/>
          </a:prstGeom>
          <a:noFill/>
          <a:ln cap="flat" cmpd="sng" w="9525">
            <a:solidFill>
              <a:srgbClr val="9E9E9E"/>
            </a:solidFill>
            <a:prstDash val="solid"/>
            <a:round/>
            <a:headEnd len="lg" w="lg" type="none"/>
            <a:tailEnd len="lg" w="lg" type="none"/>
          </a:ln>
        </p:spPr>
      </p:cxnSp>
      <p:cxnSp>
        <p:nvCxnSpPr>
          <p:cNvPr id="787" name="Shape 787"/>
          <p:cNvCxnSpPr/>
          <p:nvPr/>
        </p:nvCxnSpPr>
        <p:spPr>
          <a:xfrm>
            <a:off x="2188200" y="754625"/>
            <a:ext cx="621300" cy="0"/>
          </a:xfrm>
          <a:prstGeom prst="straightConnector1">
            <a:avLst/>
          </a:prstGeom>
          <a:noFill/>
          <a:ln cap="flat" cmpd="sng" w="9525">
            <a:solidFill>
              <a:srgbClr val="9E9E9E"/>
            </a:solidFill>
            <a:prstDash val="solid"/>
            <a:round/>
            <a:headEnd len="lg" w="lg" type="triangle"/>
            <a:tailEnd len="lg" w="lg" type="none"/>
          </a:ln>
        </p:spPr>
      </p:cxnSp>
      <p:cxnSp>
        <p:nvCxnSpPr>
          <p:cNvPr id="788" name="Shape 788"/>
          <p:cNvCxnSpPr/>
          <p:nvPr/>
        </p:nvCxnSpPr>
        <p:spPr>
          <a:xfrm>
            <a:off x="2188200" y="1384975"/>
            <a:ext cx="621300" cy="0"/>
          </a:xfrm>
          <a:prstGeom prst="straightConnector1">
            <a:avLst/>
          </a:prstGeom>
          <a:noFill/>
          <a:ln cap="flat" cmpd="sng" w="9525">
            <a:solidFill>
              <a:srgbClr val="9E9E9E"/>
            </a:solidFill>
            <a:prstDash val="solid"/>
            <a:round/>
            <a:headEnd len="lg" w="lg" type="triangle"/>
            <a:tailEnd len="lg" w="lg" type="none"/>
          </a:ln>
        </p:spPr>
      </p:cxnSp>
      <p:cxnSp>
        <p:nvCxnSpPr>
          <p:cNvPr id="789" name="Shape 789"/>
          <p:cNvCxnSpPr/>
          <p:nvPr/>
        </p:nvCxnSpPr>
        <p:spPr>
          <a:xfrm>
            <a:off x="2188200" y="2015324"/>
            <a:ext cx="621300" cy="0"/>
          </a:xfrm>
          <a:prstGeom prst="straightConnector1">
            <a:avLst/>
          </a:prstGeom>
          <a:noFill/>
          <a:ln cap="flat" cmpd="sng" w="9525">
            <a:solidFill>
              <a:srgbClr val="9E9E9E"/>
            </a:solidFill>
            <a:prstDash val="solid"/>
            <a:round/>
            <a:headEnd len="lg" w="lg" type="triangle"/>
            <a:tailEnd len="lg" w="lg" type="none"/>
          </a:ln>
        </p:spPr>
      </p:cxnSp>
      <p:cxnSp>
        <p:nvCxnSpPr>
          <p:cNvPr id="790" name="Shape 790"/>
          <p:cNvCxnSpPr/>
          <p:nvPr/>
        </p:nvCxnSpPr>
        <p:spPr>
          <a:xfrm>
            <a:off x="2188200" y="2653475"/>
            <a:ext cx="621300" cy="0"/>
          </a:xfrm>
          <a:prstGeom prst="straightConnector1">
            <a:avLst/>
          </a:prstGeom>
          <a:noFill/>
          <a:ln cap="flat" cmpd="sng" w="9525">
            <a:solidFill>
              <a:srgbClr val="9E9E9E"/>
            </a:solidFill>
            <a:prstDash val="solid"/>
            <a:round/>
            <a:headEnd len="lg" w="lg" type="triangle"/>
            <a:tailEnd len="lg" w="lg" type="none"/>
          </a:ln>
        </p:spPr>
      </p:cxnSp>
      <p:cxnSp>
        <p:nvCxnSpPr>
          <p:cNvPr id="791" name="Shape 791"/>
          <p:cNvCxnSpPr/>
          <p:nvPr/>
        </p:nvCxnSpPr>
        <p:spPr>
          <a:xfrm>
            <a:off x="2188200" y="3276125"/>
            <a:ext cx="621300" cy="0"/>
          </a:xfrm>
          <a:prstGeom prst="straightConnector1">
            <a:avLst/>
          </a:prstGeom>
          <a:noFill/>
          <a:ln cap="flat" cmpd="sng" w="9525">
            <a:solidFill>
              <a:srgbClr val="9E9E9E"/>
            </a:solidFill>
            <a:prstDash val="solid"/>
            <a:round/>
            <a:headEnd len="lg" w="lg" type="triangle"/>
            <a:tailEnd len="lg" w="lg" type="none"/>
          </a:ln>
        </p:spPr>
      </p:cxnSp>
      <p:cxnSp>
        <p:nvCxnSpPr>
          <p:cNvPr id="792" name="Shape 792"/>
          <p:cNvCxnSpPr/>
          <p:nvPr/>
        </p:nvCxnSpPr>
        <p:spPr>
          <a:xfrm rot="10800000">
            <a:off x="2809350" y="2015324"/>
            <a:ext cx="463500" cy="0"/>
          </a:xfrm>
          <a:prstGeom prst="straightConnector1">
            <a:avLst/>
          </a:prstGeom>
          <a:noFill/>
          <a:ln cap="flat" cmpd="sng" w="9525">
            <a:solidFill>
              <a:srgbClr val="9E9E9E"/>
            </a:solidFill>
            <a:prstDash val="solid"/>
            <a:round/>
            <a:headEnd len="lg" w="lg" type="triangle"/>
            <a:tailEnd len="lg" w="lg" type="none"/>
          </a:ln>
        </p:spPr>
      </p:cxnSp>
      <p:cxnSp>
        <p:nvCxnSpPr>
          <p:cNvPr id="793" name="Shape 793"/>
          <p:cNvCxnSpPr/>
          <p:nvPr/>
        </p:nvCxnSpPr>
        <p:spPr>
          <a:xfrm rot="10800000">
            <a:off x="6342437" y="754625"/>
            <a:ext cx="0" cy="2521500"/>
          </a:xfrm>
          <a:prstGeom prst="straightConnector1">
            <a:avLst/>
          </a:prstGeom>
          <a:noFill/>
          <a:ln cap="flat" cmpd="sng" w="9525">
            <a:solidFill>
              <a:srgbClr val="9E9E9E"/>
            </a:solidFill>
            <a:prstDash val="solid"/>
            <a:round/>
            <a:headEnd len="lg" w="lg" type="none"/>
            <a:tailEnd len="lg" w="lg" type="none"/>
          </a:ln>
        </p:spPr>
      </p:cxnSp>
      <p:cxnSp>
        <p:nvCxnSpPr>
          <p:cNvPr id="794" name="Shape 794"/>
          <p:cNvCxnSpPr/>
          <p:nvPr/>
        </p:nvCxnSpPr>
        <p:spPr>
          <a:xfrm rot="10800000">
            <a:off x="6334500" y="3276125"/>
            <a:ext cx="621300" cy="0"/>
          </a:xfrm>
          <a:prstGeom prst="straightConnector1">
            <a:avLst/>
          </a:prstGeom>
          <a:noFill/>
          <a:ln cap="flat" cmpd="sng" w="9525">
            <a:solidFill>
              <a:srgbClr val="9E9E9E"/>
            </a:solidFill>
            <a:prstDash val="solid"/>
            <a:round/>
            <a:headEnd len="lg" w="lg" type="triangle"/>
            <a:tailEnd len="lg" w="lg" type="none"/>
          </a:ln>
        </p:spPr>
      </p:cxnSp>
      <p:cxnSp>
        <p:nvCxnSpPr>
          <p:cNvPr id="795" name="Shape 795"/>
          <p:cNvCxnSpPr/>
          <p:nvPr/>
        </p:nvCxnSpPr>
        <p:spPr>
          <a:xfrm rot="10800000">
            <a:off x="6334500" y="2645775"/>
            <a:ext cx="621300" cy="0"/>
          </a:xfrm>
          <a:prstGeom prst="straightConnector1">
            <a:avLst/>
          </a:prstGeom>
          <a:noFill/>
          <a:ln cap="flat" cmpd="sng" w="9525">
            <a:solidFill>
              <a:srgbClr val="9E9E9E"/>
            </a:solidFill>
            <a:prstDash val="solid"/>
            <a:round/>
            <a:headEnd len="lg" w="lg" type="triangle"/>
            <a:tailEnd len="lg" w="lg" type="none"/>
          </a:ln>
        </p:spPr>
      </p:cxnSp>
      <p:cxnSp>
        <p:nvCxnSpPr>
          <p:cNvPr id="796" name="Shape 796"/>
          <p:cNvCxnSpPr/>
          <p:nvPr/>
        </p:nvCxnSpPr>
        <p:spPr>
          <a:xfrm rot="10800000">
            <a:off x="6334500" y="2015425"/>
            <a:ext cx="621300" cy="0"/>
          </a:xfrm>
          <a:prstGeom prst="straightConnector1">
            <a:avLst/>
          </a:prstGeom>
          <a:noFill/>
          <a:ln cap="flat" cmpd="sng" w="9525">
            <a:solidFill>
              <a:srgbClr val="9E9E9E"/>
            </a:solidFill>
            <a:prstDash val="solid"/>
            <a:round/>
            <a:headEnd len="lg" w="lg" type="triangle"/>
            <a:tailEnd len="lg" w="lg" type="none"/>
          </a:ln>
        </p:spPr>
      </p:cxnSp>
      <p:cxnSp>
        <p:nvCxnSpPr>
          <p:cNvPr id="797" name="Shape 797"/>
          <p:cNvCxnSpPr/>
          <p:nvPr/>
        </p:nvCxnSpPr>
        <p:spPr>
          <a:xfrm rot="10800000">
            <a:off x="6334500" y="1377275"/>
            <a:ext cx="621300" cy="0"/>
          </a:xfrm>
          <a:prstGeom prst="straightConnector1">
            <a:avLst/>
          </a:prstGeom>
          <a:noFill/>
          <a:ln cap="flat" cmpd="sng" w="9525">
            <a:solidFill>
              <a:srgbClr val="9E9E9E"/>
            </a:solidFill>
            <a:prstDash val="solid"/>
            <a:round/>
            <a:headEnd len="lg" w="lg" type="triangle"/>
            <a:tailEnd len="lg" w="lg" type="none"/>
          </a:ln>
        </p:spPr>
      </p:cxnSp>
      <p:cxnSp>
        <p:nvCxnSpPr>
          <p:cNvPr id="798" name="Shape 798"/>
          <p:cNvCxnSpPr/>
          <p:nvPr/>
        </p:nvCxnSpPr>
        <p:spPr>
          <a:xfrm rot="10800000">
            <a:off x="6334500" y="754625"/>
            <a:ext cx="621300" cy="0"/>
          </a:xfrm>
          <a:prstGeom prst="straightConnector1">
            <a:avLst/>
          </a:prstGeom>
          <a:noFill/>
          <a:ln cap="flat" cmpd="sng" w="9525">
            <a:solidFill>
              <a:srgbClr val="9E9E9E"/>
            </a:solidFill>
            <a:prstDash val="solid"/>
            <a:round/>
            <a:headEnd len="lg" w="lg" type="triangle"/>
            <a:tailEnd len="lg" w="lg" type="none"/>
          </a:ln>
        </p:spPr>
      </p:cxnSp>
      <p:cxnSp>
        <p:nvCxnSpPr>
          <p:cNvPr id="799" name="Shape 799"/>
          <p:cNvCxnSpPr/>
          <p:nvPr/>
        </p:nvCxnSpPr>
        <p:spPr>
          <a:xfrm>
            <a:off x="5871150" y="2015425"/>
            <a:ext cx="463500" cy="0"/>
          </a:xfrm>
          <a:prstGeom prst="straightConnector1">
            <a:avLst/>
          </a:prstGeom>
          <a:noFill/>
          <a:ln cap="flat" cmpd="sng" w="9525">
            <a:solidFill>
              <a:srgbClr val="9E9E9E"/>
            </a:solidFill>
            <a:prstDash val="solid"/>
            <a:round/>
            <a:headEnd len="lg" w="lg" type="triangle"/>
            <a:tailEnd len="lg" w="lg" type="none"/>
          </a:ln>
        </p:spPr>
      </p:cxnSp>
      <p:cxnSp>
        <p:nvCxnSpPr>
          <p:cNvPr id="800" name="Shape 800"/>
          <p:cNvCxnSpPr>
            <a:stCxn id="779" idx="2"/>
          </p:cNvCxnSpPr>
          <p:nvPr/>
        </p:nvCxnSpPr>
        <p:spPr>
          <a:xfrm>
            <a:off x="4572000" y="2960774"/>
            <a:ext cx="0" cy="820800"/>
          </a:xfrm>
          <a:prstGeom prst="straightConnector1">
            <a:avLst/>
          </a:prstGeom>
          <a:noFill/>
          <a:ln cap="flat" cmpd="sng" w="9525">
            <a:solidFill>
              <a:srgbClr val="9E9E9E"/>
            </a:solidFill>
            <a:prstDash val="solid"/>
            <a:round/>
            <a:headEnd len="lg" w="lg" type="triangle"/>
            <a:tailEnd len="lg" w="lg" type="none"/>
          </a:ln>
        </p:spPr>
      </p:cxnSp>
      <p:cxnSp>
        <p:nvCxnSpPr>
          <p:cNvPr id="801" name="Shape 801"/>
          <p:cNvCxnSpPr/>
          <p:nvPr/>
        </p:nvCxnSpPr>
        <p:spPr>
          <a:xfrm flipH="1" rot="10800000">
            <a:off x="1513475" y="3774225"/>
            <a:ext cx="300" cy="278400"/>
          </a:xfrm>
          <a:prstGeom prst="straightConnector1">
            <a:avLst/>
          </a:prstGeom>
          <a:noFill/>
          <a:ln cap="flat" cmpd="sng" w="9525">
            <a:solidFill>
              <a:srgbClr val="9E9E9E"/>
            </a:solidFill>
            <a:prstDash val="solid"/>
            <a:round/>
            <a:headEnd len="lg" w="lg" type="triangle"/>
            <a:tailEnd len="lg" w="lg" type="none"/>
          </a:ln>
        </p:spPr>
      </p:cxnSp>
      <p:cxnSp>
        <p:nvCxnSpPr>
          <p:cNvPr id="802" name="Shape 802"/>
          <p:cNvCxnSpPr/>
          <p:nvPr/>
        </p:nvCxnSpPr>
        <p:spPr>
          <a:xfrm flipH="1" rot="10800000">
            <a:off x="3552400" y="3774225"/>
            <a:ext cx="300" cy="278400"/>
          </a:xfrm>
          <a:prstGeom prst="straightConnector1">
            <a:avLst/>
          </a:prstGeom>
          <a:noFill/>
          <a:ln cap="flat" cmpd="sng" w="9525">
            <a:solidFill>
              <a:srgbClr val="9E9E9E"/>
            </a:solidFill>
            <a:prstDash val="solid"/>
            <a:round/>
            <a:headEnd len="lg" w="lg" type="triangle"/>
            <a:tailEnd len="lg" w="lg" type="none"/>
          </a:ln>
        </p:spPr>
      </p:cxnSp>
      <p:cxnSp>
        <p:nvCxnSpPr>
          <p:cNvPr id="803" name="Shape 803"/>
          <p:cNvCxnSpPr/>
          <p:nvPr/>
        </p:nvCxnSpPr>
        <p:spPr>
          <a:xfrm flipH="1" rot="10800000">
            <a:off x="5591325" y="3774225"/>
            <a:ext cx="300" cy="278400"/>
          </a:xfrm>
          <a:prstGeom prst="straightConnector1">
            <a:avLst/>
          </a:prstGeom>
          <a:noFill/>
          <a:ln cap="flat" cmpd="sng" w="9525">
            <a:solidFill>
              <a:srgbClr val="9E9E9E"/>
            </a:solidFill>
            <a:prstDash val="solid"/>
            <a:round/>
            <a:headEnd len="lg" w="lg" type="triangle"/>
            <a:tailEnd len="lg" w="lg" type="none"/>
          </a:ln>
        </p:spPr>
      </p:cxnSp>
      <p:cxnSp>
        <p:nvCxnSpPr>
          <p:cNvPr id="804" name="Shape 804"/>
          <p:cNvCxnSpPr/>
          <p:nvPr/>
        </p:nvCxnSpPr>
        <p:spPr>
          <a:xfrm flipH="1" rot="10800000">
            <a:off x="7630250" y="3774225"/>
            <a:ext cx="300" cy="278400"/>
          </a:xfrm>
          <a:prstGeom prst="straightConnector1">
            <a:avLst/>
          </a:prstGeom>
          <a:noFill/>
          <a:ln cap="flat" cmpd="sng" w="9525">
            <a:solidFill>
              <a:srgbClr val="9E9E9E"/>
            </a:solidFill>
            <a:prstDash val="solid"/>
            <a:round/>
            <a:headEnd len="lg" w="lg" type="triangle"/>
            <a:tailEnd len="lg" w="lg" type="none"/>
          </a:ln>
        </p:spPr>
      </p:cxnSp>
      <p:cxnSp>
        <p:nvCxnSpPr>
          <p:cNvPr id="805" name="Shape 805"/>
          <p:cNvCxnSpPr/>
          <p:nvPr/>
        </p:nvCxnSpPr>
        <p:spPr>
          <a:xfrm>
            <a:off x="1513475" y="3774225"/>
            <a:ext cx="6120900" cy="0"/>
          </a:xfrm>
          <a:prstGeom prst="straightConnector1">
            <a:avLst/>
          </a:prstGeom>
          <a:noFill/>
          <a:ln cap="flat" cmpd="sng" w="9525">
            <a:solidFill>
              <a:srgbClr val="9E9E9E"/>
            </a:solidFill>
            <a:prstDash val="solid"/>
            <a:round/>
            <a:headEnd len="lg" w="lg" type="none"/>
            <a:tailEnd len="lg" w="lg"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809" name="Shape 809"/>
        <p:cNvGrpSpPr/>
        <p:nvPr/>
      </p:nvGrpSpPr>
      <p:grpSpPr>
        <a:xfrm>
          <a:off x="0" y="0"/>
          <a:ext cx="0" cy="0"/>
          <a:chOff x="0" y="0"/>
          <a:chExt cx="0" cy="0"/>
        </a:xfrm>
      </p:grpSpPr>
      <p:sp>
        <p:nvSpPr>
          <p:cNvPr id="810" name="Shape 810"/>
          <p:cNvSpPr txBox="1"/>
          <p:nvPr>
            <p:ph type="title"/>
          </p:nvPr>
        </p:nvSpPr>
        <p:spPr>
          <a:xfrm>
            <a:off x="590400" y="1706100"/>
            <a:ext cx="7963200" cy="1731300"/>
          </a:xfrm>
          <a:prstGeom prst="rect">
            <a:avLst/>
          </a:prstGeom>
        </p:spPr>
        <p:txBody>
          <a:bodyPr anchorCtr="0" anchor="ctr" bIns="91425" lIns="91425" rIns="91425" tIns="91425">
            <a:noAutofit/>
          </a:bodyPr>
          <a:lstStyle/>
          <a:p>
            <a:pPr lvl="0" rtl="0" algn="ctr">
              <a:spcBef>
                <a:spcPts val="0"/>
              </a:spcBef>
              <a:buNone/>
            </a:pPr>
            <a:r>
              <a:rPr lang="en" sz="4800">
                <a:solidFill>
                  <a:schemeClr val="accent1"/>
                </a:solidFill>
              </a:rPr>
              <a:t>What if I need something you don’t offer?</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814" name="Shape 814"/>
        <p:cNvGrpSpPr/>
        <p:nvPr/>
      </p:nvGrpSpPr>
      <p:grpSpPr>
        <a:xfrm>
          <a:off x="0" y="0"/>
          <a:ext cx="0" cy="0"/>
          <a:chOff x="0" y="0"/>
          <a:chExt cx="0" cy="0"/>
        </a:xfrm>
      </p:grpSpPr>
      <p:pic>
        <p:nvPicPr>
          <p:cNvPr descr=" Cloud-Launcher_512px_Retina.png" id="815" name="Shape 815"/>
          <p:cNvPicPr preferRelativeResize="0"/>
          <p:nvPr/>
        </p:nvPicPr>
        <p:blipFill>
          <a:blip r:embed="rId3">
            <a:alphaModFix/>
          </a:blip>
          <a:stretch>
            <a:fillRect/>
          </a:stretch>
        </p:blipFill>
        <p:spPr>
          <a:xfrm>
            <a:off x="6150000" y="1181825"/>
            <a:ext cx="984299" cy="984299"/>
          </a:xfrm>
          <a:prstGeom prst="rect">
            <a:avLst/>
          </a:prstGeom>
          <a:noFill/>
          <a:ln>
            <a:noFill/>
          </a:ln>
        </p:spPr>
      </p:pic>
      <p:sp>
        <p:nvSpPr>
          <p:cNvPr id="816" name="Shape 816"/>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Non-managed storage solutions</a:t>
            </a:r>
          </a:p>
        </p:txBody>
      </p:sp>
      <p:sp>
        <p:nvSpPr>
          <p:cNvPr id="817" name="Shape 817"/>
          <p:cNvSpPr txBox="1"/>
          <p:nvPr>
            <p:ph idx="1" type="body"/>
          </p:nvPr>
        </p:nvSpPr>
        <p:spPr>
          <a:xfrm>
            <a:off x="238675" y="1348575"/>
            <a:ext cx="4151100" cy="29130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rPr lang="en">
                <a:solidFill>
                  <a:schemeClr val="accent1"/>
                </a:solidFill>
              </a:rPr>
              <a:t>Compute Engine</a:t>
            </a:r>
          </a:p>
          <a:p>
            <a:pPr indent="-228600" lvl="0" marL="457200" rtl="0">
              <a:spcBef>
                <a:spcPts val="0"/>
              </a:spcBef>
              <a:buChar char="●"/>
            </a:pPr>
            <a:r>
              <a:rPr lang="en"/>
              <a:t>Build by hand</a:t>
            </a:r>
          </a:p>
          <a:p>
            <a:pPr lvl="0" rtl="0">
              <a:spcBef>
                <a:spcPts val="0"/>
              </a:spcBef>
              <a:buNone/>
            </a:pPr>
            <a:r>
              <a:t/>
            </a:r>
            <a:endParaRPr/>
          </a:p>
        </p:txBody>
      </p:sp>
      <p:sp>
        <p:nvSpPr>
          <p:cNvPr id="818" name="Shape 818"/>
          <p:cNvSpPr txBox="1"/>
          <p:nvPr>
            <p:ph idx="2" type="body"/>
          </p:nvPr>
        </p:nvSpPr>
        <p:spPr>
          <a:xfrm>
            <a:off x="4757101" y="1348575"/>
            <a:ext cx="3770100" cy="29130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rPr lang="en">
                <a:solidFill>
                  <a:schemeClr val="accent1"/>
                </a:solidFill>
              </a:rPr>
              <a:t>Cloud Launcher</a:t>
            </a:r>
          </a:p>
          <a:p>
            <a:pPr indent="-228600" lvl="0" marL="457200" rtl="0">
              <a:spcBef>
                <a:spcPts val="0"/>
              </a:spcBef>
              <a:buChar char="●"/>
            </a:pPr>
            <a:r>
              <a:rPr lang="en"/>
              <a:t>Prebuilt solutions for:</a:t>
            </a:r>
          </a:p>
          <a:p>
            <a:pPr indent="-228600" lvl="1" marL="914400" rtl="0">
              <a:spcBef>
                <a:spcPts val="0"/>
              </a:spcBef>
            </a:pPr>
            <a:r>
              <a:rPr lang="en"/>
              <a:t>Cassandra</a:t>
            </a:r>
          </a:p>
          <a:p>
            <a:pPr indent="-228600" lvl="1" marL="914400" rtl="0">
              <a:spcBef>
                <a:spcPts val="0"/>
              </a:spcBef>
            </a:pPr>
            <a:r>
              <a:rPr lang="en"/>
              <a:t>Redis</a:t>
            </a:r>
          </a:p>
          <a:p>
            <a:pPr indent="-228600" lvl="1" marL="914400" rtl="0">
              <a:spcBef>
                <a:spcPts val="0"/>
              </a:spcBef>
            </a:pPr>
            <a:r>
              <a:rPr lang="en"/>
              <a:t>Mongo</a:t>
            </a:r>
          </a:p>
          <a:p>
            <a:pPr indent="-228600" lvl="1" marL="914400" rtl="0">
              <a:spcBef>
                <a:spcPts val="0"/>
              </a:spcBef>
            </a:pPr>
            <a:r>
              <a:rPr lang="en"/>
              <a:t>CouchDB </a:t>
            </a:r>
          </a:p>
          <a:p>
            <a:pPr indent="-228600" lvl="1" marL="914400" rtl="0">
              <a:spcBef>
                <a:spcPts val="0"/>
              </a:spcBef>
            </a:pPr>
            <a:r>
              <a:rPr lang="en"/>
              <a:t>more...</a:t>
            </a:r>
          </a:p>
          <a:p>
            <a:pPr lvl="0" rtl="0">
              <a:spcBef>
                <a:spcPts val="0"/>
              </a:spcBef>
              <a:buNone/>
            </a:pPr>
            <a:r>
              <a:t/>
            </a:r>
            <a:endParaRPr>
              <a:solidFill>
                <a:schemeClr val="hlink"/>
              </a:solidFill>
            </a:endParaRPr>
          </a:p>
          <a:p>
            <a:pPr lvl="0" rtl="0">
              <a:spcBef>
                <a:spcPts val="0"/>
              </a:spcBef>
              <a:buNone/>
            </a:pPr>
            <a:r>
              <a:t/>
            </a:r>
            <a:endParaRPr/>
          </a:p>
        </p:txBody>
      </p:sp>
      <p:pic>
        <p:nvPicPr>
          <p:cNvPr descr="Compute-Engine.png" id="819" name="Shape 819"/>
          <p:cNvPicPr preferRelativeResize="0"/>
          <p:nvPr/>
        </p:nvPicPr>
        <p:blipFill rotWithShape="1">
          <a:blip r:embed="rId4">
            <a:alphaModFix/>
          </a:blip>
          <a:srcRect b="5076" l="0" r="0" t="5076"/>
          <a:stretch/>
        </p:blipFill>
        <p:spPr>
          <a:xfrm>
            <a:off x="1647424" y="1231325"/>
            <a:ext cx="984300" cy="885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1000"/>
                                        <p:tgtEl>
                                          <p:spTgt spid="817"/>
                                        </p:tgtEl>
                                      </p:cBhvr>
                                    </p:animEffect>
                                  </p:childTnLst>
                                </p:cTn>
                              </p:par>
                              <p:par>
                                <p:cTn fill="hold" nodeType="withEffect" presetClass="entr" presetID="10" presetSubtype="0">
                                  <p:stCondLst>
                                    <p:cond delay="0"/>
                                  </p:stCondLst>
                                  <p:childTnLst>
                                    <p:set>
                                      <p:cBhvr>
                                        <p:cTn dur="1" fill="hold">
                                          <p:stCondLst>
                                            <p:cond delay="0"/>
                                          </p:stCondLst>
                                        </p:cTn>
                                        <p:tgtEl>
                                          <p:spTgt spid="819"/>
                                        </p:tgtEl>
                                        <p:attrNameLst>
                                          <p:attrName>style.visibility</p:attrName>
                                        </p:attrNameLst>
                                      </p:cBhvr>
                                      <p:to>
                                        <p:strVal val="visible"/>
                                      </p:to>
                                    </p:set>
                                    <p:animEffect filter="fade" transition="in">
                                      <p:cBhvr>
                                        <p:cTn dur="1000"/>
                                        <p:tgtEl>
                                          <p:spTgt spid="8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8"/>
                                        </p:tgtEl>
                                        <p:attrNameLst>
                                          <p:attrName>style.visibility</p:attrName>
                                        </p:attrNameLst>
                                      </p:cBhvr>
                                      <p:to>
                                        <p:strVal val="visible"/>
                                      </p:to>
                                    </p:set>
                                    <p:animEffect filter="fade" transition="in">
                                      <p:cBhvr>
                                        <p:cTn dur="1000"/>
                                        <p:tgtEl>
                                          <p:spTgt spid="818"/>
                                        </p:tgtEl>
                                      </p:cBhvr>
                                    </p:animEffect>
                                  </p:childTnLst>
                                </p:cTn>
                              </p:par>
                              <p:par>
                                <p:cTn fill="hold" nodeType="with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1000"/>
                                        <p:tgtEl>
                                          <p:spTgt spid="8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3" name="Shape 823"/>
        <p:cNvGrpSpPr/>
        <p:nvPr/>
      </p:nvGrpSpPr>
      <p:grpSpPr>
        <a:xfrm>
          <a:off x="0" y="0"/>
          <a:ext cx="0" cy="0"/>
          <a:chOff x="0" y="0"/>
          <a:chExt cx="0" cy="0"/>
        </a:xfrm>
      </p:grpSpPr>
      <p:sp>
        <p:nvSpPr>
          <p:cNvPr id="824" name="Shape 824"/>
          <p:cNvSpPr txBox="1"/>
          <p:nvPr>
            <p:ph type="ctrTitle"/>
          </p:nvPr>
        </p:nvSpPr>
        <p:spPr>
          <a:xfrm>
            <a:off x="530699" y="1379775"/>
            <a:ext cx="4164000" cy="1478100"/>
          </a:xfrm>
          <a:prstGeom prst="rect">
            <a:avLst/>
          </a:prstGeom>
          <a:noFill/>
          <a:ln>
            <a:noFill/>
          </a:ln>
        </p:spPr>
        <p:txBody>
          <a:bodyPr anchorCtr="0" anchor="b" bIns="91425" lIns="91425" rIns="91425" tIns="91425">
            <a:noAutofit/>
          </a:bodyPr>
          <a:lstStyle/>
          <a:p>
            <a:pPr lvl="0" rtl="0">
              <a:spcBef>
                <a:spcPts val="0"/>
              </a:spcBef>
              <a:buNone/>
            </a:pPr>
            <a:r>
              <a:rPr lang="en"/>
              <a:t>Administration</a:t>
            </a:r>
          </a:p>
        </p:txBody>
      </p:sp>
      <p:sp>
        <p:nvSpPr>
          <p:cNvPr id="825" name="Shape 825"/>
          <p:cNvSpPr txBox="1"/>
          <p:nvPr>
            <p:ph idx="1" type="subTitle"/>
          </p:nvPr>
        </p:nvSpPr>
        <p:spPr>
          <a:xfrm>
            <a:off x="534824" y="2838975"/>
            <a:ext cx="4164000" cy="1111200"/>
          </a:xfrm>
          <a:prstGeom prst="rect">
            <a:avLst/>
          </a:prstGeom>
        </p:spPr>
        <p:txBody>
          <a:bodyPr anchorCtr="0" anchor="t" bIns="91425" lIns="91425" rIns="91425" tIns="91425">
            <a:noAutofit/>
          </a:bodyPr>
          <a:lstStyle/>
          <a:p>
            <a:pPr lvl="0" rtl="0">
              <a:spcBef>
                <a:spcPts val="0"/>
              </a:spcBef>
              <a:buClr>
                <a:schemeClr val="dk1"/>
              </a:buClr>
              <a:buSzPct val="52380"/>
              <a:buFont typeface="Arial"/>
              <a:buNone/>
            </a:pPr>
            <a:r>
              <a:rPr lang="en"/>
              <a:t>Operations</a:t>
            </a:r>
          </a:p>
          <a:p>
            <a:pPr lvl="0" rtl="0">
              <a:spcBef>
                <a:spcPts val="0"/>
              </a:spcBef>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74" name="Shape 274"/>
        <p:cNvGrpSpPr/>
        <p:nvPr/>
      </p:nvGrpSpPr>
      <p:grpSpPr>
        <a:xfrm>
          <a:off x="0" y="0"/>
          <a:ext cx="0" cy="0"/>
          <a:chOff x="0" y="0"/>
          <a:chExt cx="0" cy="0"/>
        </a:xfrm>
      </p:grpSpPr>
      <p:sp>
        <p:nvSpPr>
          <p:cNvPr id="275" name="Shape 275"/>
          <p:cNvSpPr txBox="1"/>
          <p:nvPr>
            <p:ph type="title"/>
          </p:nvPr>
        </p:nvSpPr>
        <p:spPr>
          <a:xfrm>
            <a:off x="590400" y="2153700"/>
            <a:ext cx="7963200" cy="836100"/>
          </a:xfrm>
          <a:prstGeom prst="rect">
            <a:avLst/>
          </a:prstGeom>
        </p:spPr>
        <p:txBody>
          <a:bodyPr anchorCtr="0" anchor="ctr" bIns="91425" lIns="91425" rIns="91425" tIns="91425">
            <a:noAutofit/>
          </a:bodyPr>
          <a:lstStyle/>
          <a:p>
            <a:pPr lvl="0" rtl="0" algn="ctr">
              <a:spcBef>
                <a:spcPts val="0"/>
              </a:spcBef>
              <a:buNone/>
            </a:pPr>
            <a:r>
              <a:rPr lang="en" sz="4800">
                <a:solidFill>
                  <a:schemeClr val="accent1"/>
                </a:solidFill>
              </a:rPr>
              <a:t>Who are you?</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829" name="Shape 829"/>
        <p:cNvGrpSpPr/>
        <p:nvPr/>
      </p:nvGrpSpPr>
      <p:grpSpPr>
        <a:xfrm>
          <a:off x="0" y="0"/>
          <a:ext cx="0" cy="0"/>
          <a:chOff x="0" y="0"/>
          <a:chExt cx="0" cy="0"/>
        </a:xfrm>
      </p:grpSpPr>
      <p:sp>
        <p:nvSpPr>
          <p:cNvPr id="830" name="Shape 830"/>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Administration</a:t>
            </a:r>
          </a:p>
        </p:txBody>
      </p:sp>
      <p:pic>
        <p:nvPicPr>
          <p:cNvPr descr="icon-stats-up.png" id="831" name="Shape 831"/>
          <p:cNvPicPr preferRelativeResize="0"/>
          <p:nvPr/>
        </p:nvPicPr>
        <p:blipFill rotWithShape="1">
          <a:blip r:embed="rId3">
            <a:alphaModFix/>
          </a:blip>
          <a:srcRect b="0" l="0" r="0" t="0"/>
          <a:stretch/>
        </p:blipFill>
        <p:spPr>
          <a:xfrm>
            <a:off x="1222462" y="2278050"/>
            <a:ext cx="1168336" cy="1246269"/>
          </a:xfrm>
          <a:prstGeom prst="rect">
            <a:avLst/>
          </a:prstGeom>
          <a:noFill/>
          <a:ln>
            <a:noFill/>
          </a:ln>
        </p:spPr>
      </p:pic>
      <p:pic>
        <p:nvPicPr>
          <p:cNvPr descr="icon-lock.png" id="832" name="Shape 832"/>
          <p:cNvPicPr preferRelativeResize="0"/>
          <p:nvPr/>
        </p:nvPicPr>
        <p:blipFill>
          <a:blip r:embed="rId4">
            <a:alphaModFix/>
          </a:blip>
          <a:stretch>
            <a:fillRect/>
          </a:stretch>
        </p:blipFill>
        <p:spPr>
          <a:xfrm>
            <a:off x="4275881" y="2278050"/>
            <a:ext cx="830834" cy="1246269"/>
          </a:xfrm>
          <a:prstGeom prst="rect">
            <a:avLst/>
          </a:prstGeom>
          <a:noFill/>
          <a:ln>
            <a:noFill/>
          </a:ln>
        </p:spPr>
      </p:pic>
      <p:pic>
        <p:nvPicPr>
          <p:cNvPr descr="icon-cog.png" id="833" name="Shape 833"/>
          <p:cNvPicPr preferRelativeResize="0"/>
          <p:nvPr/>
        </p:nvPicPr>
        <p:blipFill rotWithShape="1">
          <a:blip r:embed="rId5">
            <a:alphaModFix/>
          </a:blip>
          <a:srcRect b="1858" l="0" r="0" t="1848"/>
          <a:stretch/>
        </p:blipFill>
        <p:spPr>
          <a:xfrm>
            <a:off x="6952840" y="2278050"/>
            <a:ext cx="1246259" cy="1246269"/>
          </a:xfrm>
          <a:prstGeom prst="rect">
            <a:avLst/>
          </a:prstGeom>
          <a:noFill/>
          <a:ln>
            <a:noFill/>
          </a:ln>
        </p:spPr>
      </p:pic>
      <p:sp>
        <p:nvSpPr>
          <p:cNvPr id="834" name="Shape 834"/>
          <p:cNvSpPr txBox="1"/>
          <p:nvPr>
            <p:ph idx="1" type="body"/>
          </p:nvPr>
        </p:nvSpPr>
        <p:spPr>
          <a:xfrm>
            <a:off x="619675" y="1620800"/>
            <a:ext cx="2373900" cy="341700"/>
          </a:xfrm>
          <a:prstGeom prst="rect">
            <a:avLst/>
          </a:prstGeom>
        </p:spPr>
        <p:txBody>
          <a:bodyPr anchorCtr="0" anchor="t" bIns="91425" lIns="91425" rIns="91425" tIns="91425">
            <a:noAutofit/>
          </a:bodyPr>
          <a:lstStyle/>
          <a:p>
            <a:pPr lvl="0" rtl="0" algn="ctr">
              <a:spcBef>
                <a:spcPts val="0"/>
              </a:spcBef>
              <a:buNone/>
            </a:pPr>
            <a:r>
              <a:rPr lang="en" sz="1600"/>
              <a:t>Reporting</a:t>
            </a:r>
          </a:p>
        </p:txBody>
      </p:sp>
      <p:sp>
        <p:nvSpPr>
          <p:cNvPr id="835" name="Shape 835"/>
          <p:cNvSpPr txBox="1"/>
          <p:nvPr>
            <p:ph idx="2" type="body"/>
          </p:nvPr>
        </p:nvSpPr>
        <p:spPr>
          <a:xfrm>
            <a:off x="3504350" y="1620800"/>
            <a:ext cx="2373900" cy="341700"/>
          </a:xfrm>
          <a:prstGeom prst="rect">
            <a:avLst/>
          </a:prstGeom>
        </p:spPr>
        <p:txBody>
          <a:bodyPr anchorCtr="0" anchor="t" bIns="91425" lIns="91425" rIns="91425" tIns="91425">
            <a:noAutofit/>
          </a:bodyPr>
          <a:lstStyle/>
          <a:p>
            <a:pPr lvl="0" rtl="0" algn="ctr">
              <a:spcBef>
                <a:spcPts val="0"/>
              </a:spcBef>
              <a:buNone/>
            </a:pPr>
            <a:r>
              <a:rPr lang="en" sz="1600"/>
              <a:t>Security</a:t>
            </a:r>
          </a:p>
        </p:txBody>
      </p:sp>
      <p:sp>
        <p:nvSpPr>
          <p:cNvPr id="836" name="Shape 836"/>
          <p:cNvSpPr txBox="1"/>
          <p:nvPr>
            <p:ph idx="3" type="body"/>
          </p:nvPr>
        </p:nvSpPr>
        <p:spPr>
          <a:xfrm>
            <a:off x="6389025" y="1620800"/>
            <a:ext cx="2373900" cy="341700"/>
          </a:xfrm>
          <a:prstGeom prst="rect">
            <a:avLst/>
          </a:prstGeom>
        </p:spPr>
        <p:txBody>
          <a:bodyPr anchorCtr="0" anchor="t" bIns="91425" lIns="91425" rIns="91425" tIns="91425">
            <a:noAutofit/>
          </a:bodyPr>
          <a:lstStyle/>
          <a:p>
            <a:pPr lvl="0" rtl="0" algn="ctr">
              <a:spcBef>
                <a:spcPts val="0"/>
              </a:spcBef>
              <a:buNone/>
            </a:pPr>
            <a:r>
              <a:rPr lang="en" sz="1600"/>
              <a:t>Configuration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1000"/>
                                        <p:tgtEl>
                                          <p:spTgt spid="834"/>
                                        </p:tgtEl>
                                      </p:cBhvr>
                                    </p:animEffect>
                                  </p:childTnLst>
                                </p:cTn>
                              </p:par>
                              <p:par>
                                <p:cTn fill="hold" nodeType="with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1000"/>
                                        <p:tgtEl>
                                          <p:spTgt spid="8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1000"/>
                                        <p:tgtEl>
                                          <p:spTgt spid="835"/>
                                        </p:tgtEl>
                                      </p:cBhvr>
                                    </p:animEffect>
                                  </p:childTnLst>
                                </p:cTn>
                              </p:par>
                              <p:par>
                                <p:cTn fill="hold" nodeType="with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1000"/>
                                        <p:tgtEl>
                                          <p:spTgt spid="8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1000"/>
                                        <p:tgtEl>
                                          <p:spTgt spid="836"/>
                                        </p:tgtEl>
                                      </p:cBhvr>
                                    </p:animEffect>
                                  </p:childTnLst>
                                </p:cTn>
                              </p:par>
                              <p:par>
                                <p:cTn fill="hold" nodeType="with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840" name="Shape 840"/>
        <p:cNvGrpSpPr/>
        <p:nvPr/>
      </p:nvGrpSpPr>
      <p:grpSpPr>
        <a:xfrm>
          <a:off x="0" y="0"/>
          <a:ext cx="0" cy="0"/>
          <a:chOff x="0" y="0"/>
          <a:chExt cx="0" cy="0"/>
        </a:xfrm>
      </p:grpSpPr>
      <p:pic>
        <p:nvPicPr>
          <p:cNvPr descr="Monitoring_256px.png" id="841" name="Shape 841"/>
          <p:cNvPicPr preferRelativeResize="0"/>
          <p:nvPr/>
        </p:nvPicPr>
        <p:blipFill rotWithShape="1">
          <a:blip r:embed="rId3">
            <a:alphaModFix/>
          </a:blip>
          <a:srcRect b="5092" l="0" r="0" t="5092"/>
          <a:stretch/>
        </p:blipFill>
        <p:spPr>
          <a:xfrm>
            <a:off x="6184786" y="1255922"/>
            <a:ext cx="930899" cy="836100"/>
          </a:xfrm>
          <a:prstGeom prst="rect">
            <a:avLst/>
          </a:prstGeom>
          <a:noFill/>
          <a:ln>
            <a:noFill/>
          </a:ln>
        </p:spPr>
      </p:pic>
      <p:sp>
        <p:nvSpPr>
          <p:cNvPr id="842" name="Shape 842"/>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Reporting</a:t>
            </a:r>
          </a:p>
        </p:txBody>
      </p:sp>
      <p:sp>
        <p:nvSpPr>
          <p:cNvPr id="843" name="Shape 843"/>
          <p:cNvSpPr txBox="1"/>
          <p:nvPr>
            <p:ph idx="2" type="body"/>
          </p:nvPr>
        </p:nvSpPr>
        <p:spPr>
          <a:xfrm>
            <a:off x="4757101" y="1348575"/>
            <a:ext cx="3770100" cy="29130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rPr lang="en">
                <a:solidFill>
                  <a:schemeClr val="accent1"/>
                </a:solidFill>
              </a:rPr>
              <a:t>Stackdriver Monitoring</a:t>
            </a:r>
          </a:p>
          <a:p>
            <a:pPr indent="-228600" lvl="0" marL="457200" rtl="0">
              <a:spcBef>
                <a:spcPts val="0"/>
              </a:spcBef>
              <a:buChar char="●"/>
            </a:pPr>
            <a:r>
              <a:rPr lang="en"/>
              <a:t>Cross Cloud Monitoring </a:t>
            </a:r>
          </a:p>
          <a:p>
            <a:pPr indent="-228600" lvl="1" marL="914400" rtl="0">
              <a:spcBef>
                <a:spcPts val="0"/>
              </a:spcBef>
            </a:pPr>
            <a:r>
              <a:rPr lang="en"/>
              <a:t>GCP</a:t>
            </a:r>
          </a:p>
          <a:p>
            <a:pPr indent="-228600" lvl="1" marL="914400" rtl="0">
              <a:spcBef>
                <a:spcPts val="0"/>
              </a:spcBef>
            </a:pPr>
            <a:r>
              <a:rPr lang="en"/>
              <a:t>AWS</a:t>
            </a:r>
          </a:p>
          <a:p>
            <a:pPr indent="-228600" lvl="0" marL="457200" rtl="0">
              <a:spcBef>
                <a:spcPts val="0"/>
              </a:spcBef>
              <a:buChar char="●"/>
            </a:pPr>
            <a:r>
              <a:rPr lang="en"/>
              <a:t>Alerts based off</a:t>
            </a:r>
          </a:p>
          <a:p>
            <a:pPr indent="-228600" lvl="1" marL="914400" rtl="0">
              <a:spcBef>
                <a:spcPts val="0"/>
              </a:spcBef>
            </a:pPr>
            <a:r>
              <a:rPr lang="en"/>
              <a:t>Logs</a:t>
            </a:r>
          </a:p>
          <a:p>
            <a:pPr indent="-228600" lvl="1" marL="914400" rtl="0">
              <a:spcBef>
                <a:spcPts val="0"/>
              </a:spcBef>
            </a:pPr>
            <a:r>
              <a:rPr lang="en"/>
              <a:t>Uptime checks</a:t>
            </a:r>
          </a:p>
          <a:p>
            <a:pPr indent="-228600" lvl="1" marL="914400" rtl="0">
              <a:spcBef>
                <a:spcPts val="0"/>
              </a:spcBef>
            </a:pPr>
            <a:r>
              <a:rPr lang="en"/>
              <a:t>Built in or Custom Metrics</a:t>
            </a:r>
          </a:p>
          <a:p>
            <a:pPr lvl="0" rtl="0">
              <a:spcBef>
                <a:spcPts val="0"/>
              </a:spcBef>
              <a:buNone/>
            </a:pPr>
            <a:r>
              <a:t/>
            </a:r>
            <a:endParaRPr/>
          </a:p>
          <a:p>
            <a:pPr lvl="0" rtl="0">
              <a:spcBef>
                <a:spcPts val="0"/>
              </a:spcBef>
              <a:buNone/>
            </a:pPr>
            <a:r>
              <a:t/>
            </a:r>
            <a:endParaRPr/>
          </a:p>
        </p:txBody>
      </p:sp>
      <p:sp>
        <p:nvSpPr>
          <p:cNvPr id="844" name="Shape 844"/>
          <p:cNvSpPr txBox="1"/>
          <p:nvPr>
            <p:ph idx="2" type="body"/>
          </p:nvPr>
        </p:nvSpPr>
        <p:spPr>
          <a:xfrm>
            <a:off x="238675" y="1348575"/>
            <a:ext cx="3908400" cy="30642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solidFill>
                <a:schemeClr val="accent1"/>
              </a:solidFill>
            </a:endParaRPr>
          </a:p>
          <a:p>
            <a:pPr lvl="0" rtl="0">
              <a:spcBef>
                <a:spcPts val="0"/>
              </a:spcBef>
              <a:buNone/>
            </a:pPr>
            <a:r>
              <a:rPr lang="en">
                <a:solidFill>
                  <a:schemeClr val="accent1"/>
                </a:solidFill>
              </a:rPr>
              <a:t>Stackdriver Logging</a:t>
            </a:r>
          </a:p>
          <a:p>
            <a:pPr indent="-228600" lvl="0" marL="457200" rtl="0">
              <a:spcBef>
                <a:spcPts val="0"/>
              </a:spcBef>
              <a:buChar char="●"/>
            </a:pPr>
            <a:r>
              <a:rPr lang="en"/>
              <a:t>Cross Cloud Logging </a:t>
            </a:r>
          </a:p>
          <a:p>
            <a:pPr indent="-228600" lvl="1" marL="914400" rtl="0">
              <a:spcBef>
                <a:spcPts val="0"/>
              </a:spcBef>
            </a:pPr>
            <a:r>
              <a:rPr lang="en"/>
              <a:t>GCP</a:t>
            </a:r>
          </a:p>
          <a:p>
            <a:pPr indent="-228600" lvl="1" marL="914400" rtl="0">
              <a:spcBef>
                <a:spcPts val="0"/>
              </a:spcBef>
            </a:pPr>
            <a:r>
              <a:rPr lang="en"/>
              <a:t>AWS</a:t>
            </a:r>
          </a:p>
          <a:p>
            <a:pPr indent="-228600" lvl="1" marL="914400" rtl="0">
              <a:spcBef>
                <a:spcPts val="0"/>
              </a:spcBef>
            </a:pPr>
            <a:r>
              <a:rPr lang="en"/>
              <a:t>On Prem possible</a:t>
            </a:r>
          </a:p>
          <a:p>
            <a:pPr indent="-228600" lvl="1" marL="914400" rtl="0">
              <a:spcBef>
                <a:spcPts val="0"/>
              </a:spcBef>
            </a:pPr>
            <a:r>
              <a:rPr lang="en"/>
              <a:t>SDKs</a:t>
            </a:r>
          </a:p>
          <a:p>
            <a:pPr indent="-228600" lvl="1" marL="914400" rtl="0">
              <a:spcBef>
                <a:spcPts val="0"/>
              </a:spcBef>
            </a:pPr>
            <a:r>
              <a:rPr lang="en"/>
              <a:t>APIs</a:t>
            </a:r>
          </a:p>
          <a:p>
            <a:pPr lvl="0" rtl="0">
              <a:spcBef>
                <a:spcPts val="0"/>
              </a:spcBef>
              <a:buNone/>
            </a:pPr>
            <a:r>
              <a:t/>
            </a:r>
            <a:endParaRPr/>
          </a:p>
        </p:txBody>
      </p:sp>
      <p:pic>
        <p:nvPicPr>
          <p:cNvPr descr="Logging_256px.png" id="845" name="Shape 845"/>
          <p:cNvPicPr preferRelativeResize="0"/>
          <p:nvPr/>
        </p:nvPicPr>
        <p:blipFill rotWithShape="1">
          <a:blip r:embed="rId4">
            <a:alphaModFix/>
          </a:blip>
          <a:srcRect b="5092" l="0" r="0" t="5092"/>
          <a:stretch/>
        </p:blipFill>
        <p:spPr>
          <a:xfrm>
            <a:off x="1770030" y="1255922"/>
            <a:ext cx="930900" cy="836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1000"/>
                                        <p:tgtEl>
                                          <p:spTgt spid="844"/>
                                        </p:tgtEl>
                                      </p:cBhvr>
                                    </p:animEffect>
                                  </p:childTnLst>
                                </p:cTn>
                              </p:par>
                              <p:par>
                                <p:cTn fill="hold" nodeType="with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1000"/>
                                        <p:tgtEl>
                                          <p:spTgt spid="8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1000"/>
                                        <p:tgtEl>
                                          <p:spTgt spid="843"/>
                                        </p:tgtEl>
                                      </p:cBhvr>
                                    </p:animEffect>
                                  </p:childTnLst>
                                </p:cTn>
                              </p:par>
                              <p:par>
                                <p:cTn fill="hold" nodeType="withEffect" presetClass="entr" presetID="10" presetSubtype="0">
                                  <p:stCondLst>
                                    <p:cond delay="0"/>
                                  </p:stCondLst>
                                  <p:childTnLst>
                                    <p:set>
                                      <p:cBhvr>
                                        <p:cTn dur="1" fill="hold">
                                          <p:stCondLst>
                                            <p:cond delay="0"/>
                                          </p:stCondLst>
                                        </p:cTn>
                                        <p:tgtEl>
                                          <p:spTgt spid="841"/>
                                        </p:tgtEl>
                                        <p:attrNameLst>
                                          <p:attrName>style.visibility</p:attrName>
                                        </p:attrNameLst>
                                      </p:cBhvr>
                                      <p:to>
                                        <p:strVal val="visible"/>
                                      </p:to>
                                    </p:set>
                                    <p:animEffect filter="fade" transition="in">
                                      <p:cBhvr>
                                        <p:cTn dur="1000"/>
                                        <p:tgtEl>
                                          <p:spTgt spid="8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849" name="Shape 849"/>
        <p:cNvGrpSpPr/>
        <p:nvPr/>
      </p:nvGrpSpPr>
      <p:grpSpPr>
        <a:xfrm>
          <a:off x="0" y="0"/>
          <a:ext cx="0" cy="0"/>
          <a:chOff x="0" y="0"/>
          <a:chExt cx="0" cy="0"/>
        </a:xfrm>
      </p:grpSpPr>
      <p:sp>
        <p:nvSpPr>
          <p:cNvPr id="850" name="Shape 850"/>
          <p:cNvSpPr txBox="1"/>
          <p:nvPr>
            <p:ph idx="1" type="body"/>
          </p:nvPr>
        </p:nvSpPr>
        <p:spPr>
          <a:xfrm>
            <a:off x="238675" y="1348575"/>
            <a:ext cx="8344200" cy="2913000"/>
          </a:xfrm>
          <a:prstGeom prst="rect">
            <a:avLst/>
          </a:prstGeom>
        </p:spPr>
        <p:txBody>
          <a:bodyPr anchorCtr="0" anchor="t" bIns="91425" lIns="91425" rIns="91425" tIns="91425">
            <a:noAutofit/>
          </a:bodyPr>
          <a:lstStyle/>
          <a:p>
            <a:pPr lvl="0" rtl="0">
              <a:spcBef>
                <a:spcPts val="0"/>
              </a:spcBef>
              <a:buNone/>
            </a:pPr>
            <a:r>
              <a:rPr lang="en">
                <a:solidFill>
                  <a:schemeClr val="accent1"/>
                </a:solidFill>
              </a:rPr>
              <a:t>Data Studio (beta)</a:t>
            </a:r>
          </a:p>
          <a:p>
            <a:pPr lvl="0" rtl="0">
              <a:spcBef>
                <a:spcPts val="0"/>
              </a:spcBef>
              <a:buNone/>
            </a:pPr>
            <a:r>
              <a:t/>
            </a:r>
            <a:endParaRPr>
              <a:solidFill>
                <a:schemeClr val="accent1"/>
              </a:solidFill>
            </a:endParaRPr>
          </a:p>
          <a:p>
            <a:pPr indent="-228600" lvl="0" marL="457200" rtl="0">
              <a:spcBef>
                <a:spcPts val="0"/>
              </a:spcBef>
            </a:pPr>
            <a:r>
              <a:rPr lang="en"/>
              <a:t>Allows user to create Dashboards</a:t>
            </a:r>
          </a:p>
          <a:p>
            <a:pPr indent="-228600" lvl="0" marL="457200" rtl="0">
              <a:spcBef>
                <a:spcPts val="0"/>
              </a:spcBef>
            </a:pPr>
            <a:r>
              <a:rPr lang="en"/>
              <a:t>Creates Reports</a:t>
            </a:r>
          </a:p>
          <a:p>
            <a:pPr indent="-228600" lvl="0" marL="457200" rtl="0">
              <a:spcBef>
                <a:spcPts val="0"/>
              </a:spcBef>
            </a:pPr>
            <a:r>
              <a:rPr lang="en"/>
              <a:t>Transforms data</a:t>
            </a:r>
          </a:p>
          <a:p>
            <a:pPr indent="-228600" lvl="0" marL="457200" rtl="0">
              <a:spcBef>
                <a:spcPts val="0"/>
              </a:spcBef>
            </a:pPr>
            <a:r>
              <a:rPr lang="en"/>
              <a:t>Visualizes data</a:t>
            </a:r>
          </a:p>
          <a:p>
            <a:pPr indent="-228600" lvl="0" marL="457200" rtl="0">
              <a:spcBef>
                <a:spcPts val="0"/>
              </a:spcBef>
            </a:pPr>
            <a:r>
              <a:rPr lang="en"/>
              <a:t>Connect data from Cloud SQL, Big Query, etc</a:t>
            </a:r>
          </a:p>
          <a:p>
            <a:pPr lvl="0" rtl="0">
              <a:spcBef>
                <a:spcPts val="0"/>
              </a:spcBef>
              <a:buNone/>
            </a:pPr>
            <a:r>
              <a:t/>
            </a:r>
            <a:endParaRPr/>
          </a:p>
        </p:txBody>
      </p:sp>
      <p:sp>
        <p:nvSpPr>
          <p:cNvPr id="851" name="Shape 851"/>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Data Studio</a:t>
            </a:r>
          </a:p>
        </p:txBody>
      </p:sp>
      <p:pic>
        <p:nvPicPr>
          <p:cNvPr id="852" name="Shape 852"/>
          <p:cNvPicPr preferRelativeResize="0"/>
          <p:nvPr/>
        </p:nvPicPr>
        <p:blipFill>
          <a:blip r:embed="rId3">
            <a:alphaModFix/>
          </a:blip>
          <a:stretch>
            <a:fillRect/>
          </a:stretch>
        </p:blipFill>
        <p:spPr>
          <a:xfrm>
            <a:off x="6391750" y="1671100"/>
            <a:ext cx="1563425" cy="15634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6" name="Shape 856"/>
        <p:cNvGrpSpPr/>
        <p:nvPr/>
      </p:nvGrpSpPr>
      <p:grpSpPr>
        <a:xfrm>
          <a:off x="0" y="0"/>
          <a:ext cx="0" cy="0"/>
          <a:chOff x="0" y="0"/>
          <a:chExt cx="0" cy="0"/>
        </a:xfrm>
      </p:grpSpPr>
      <p:pic>
        <p:nvPicPr>
          <p:cNvPr id="857" name="Shape 857"/>
          <p:cNvPicPr preferRelativeResize="0"/>
          <p:nvPr/>
        </p:nvPicPr>
        <p:blipFill>
          <a:blip r:embed="rId3">
            <a:alphaModFix/>
          </a:blip>
          <a:stretch>
            <a:fillRect/>
          </a:stretch>
        </p:blipFill>
        <p:spPr>
          <a:xfrm>
            <a:off x="1719274" y="579474"/>
            <a:ext cx="6317001" cy="4411626"/>
          </a:xfrm>
          <a:prstGeom prst="rect">
            <a:avLst/>
          </a:prstGeom>
          <a:noFill/>
          <a:ln>
            <a:noFill/>
          </a:ln>
        </p:spPr>
      </p:pic>
      <p:sp>
        <p:nvSpPr>
          <p:cNvPr id="858" name="Shape 858"/>
          <p:cNvSpPr txBox="1"/>
          <p:nvPr>
            <p:ph idx="4294967295" type="title"/>
          </p:nvPr>
        </p:nvSpPr>
        <p:spPr>
          <a:xfrm>
            <a:off x="238664" y="-65500"/>
            <a:ext cx="7963200" cy="836100"/>
          </a:xfrm>
          <a:prstGeom prst="rect">
            <a:avLst/>
          </a:prstGeom>
        </p:spPr>
        <p:txBody>
          <a:bodyPr anchorCtr="0" anchor="t" bIns="91425" lIns="91425" rIns="91425" tIns="91425">
            <a:noAutofit/>
          </a:bodyPr>
          <a:lstStyle/>
          <a:p>
            <a:pPr lvl="0" rtl="0">
              <a:spcBef>
                <a:spcPts val="0"/>
              </a:spcBef>
              <a:buNone/>
            </a:pPr>
            <a:r>
              <a:rPr lang="en"/>
              <a:t>Data Studio</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862" name="Shape 862"/>
        <p:cNvGrpSpPr/>
        <p:nvPr/>
      </p:nvGrpSpPr>
      <p:grpSpPr>
        <a:xfrm>
          <a:off x="0" y="0"/>
          <a:ext cx="0" cy="0"/>
          <a:chOff x="0" y="0"/>
          <a:chExt cx="0" cy="0"/>
        </a:xfrm>
      </p:grpSpPr>
      <p:sp>
        <p:nvSpPr>
          <p:cNvPr id="863" name="Shape 863"/>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Security</a:t>
            </a:r>
          </a:p>
        </p:txBody>
      </p:sp>
      <p:sp>
        <p:nvSpPr>
          <p:cNvPr id="864" name="Shape 864"/>
          <p:cNvSpPr txBox="1"/>
          <p:nvPr>
            <p:ph idx="1" type="body"/>
          </p:nvPr>
        </p:nvSpPr>
        <p:spPr>
          <a:xfrm>
            <a:off x="238664" y="1348577"/>
            <a:ext cx="7963200" cy="2913000"/>
          </a:xfrm>
          <a:prstGeom prst="rect">
            <a:avLst/>
          </a:prstGeom>
        </p:spPr>
        <p:txBody>
          <a:bodyPr anchorCtr="0" anchor="t" bIns="91425" lIns="91425" rIns="91425" tIns="91425">
            <a:noAutofit/>
          </a:bodyPr>
          <a:lstStyle/>
          <a:p>
            <a:pPr lvl="0" rtl="0">
              <a:spcBef>
                <a:spcPts val="0"/>
              </a:spcBef>
              <a:buNone/>
            </a:pPr>
            <a:r>
              <a:rPr lang="en">
                <a:solidFill>
                  <a:schemeClr val="accent1"/>
                </a:solidFill>
              </a:rPr>
              <a:t>Cloud IAM</a:t>
            </a:r>
          </a:p>
          <a:p>
            <a:pPr indent="-228600" lvl="0" marL="457200" rtl="0">
              <a:spcBef>
                <a:spcPts val="0"/>
              </a:spcBef>
              <a:buChar char="●"/>
            </a:pPr>
            <a:r>
              <a:rPr lang="en"/>
              <a:t>Allow for group of resources</a:t>
            </a:r>
          </a:p>
          <a:p>
            <a:pPr indent="-228600" lvl="0" marL="457200" rtl="0">
              <a:spcBef>
                <a:spcPts val="0"/>
              </a:spcBef>
              <a:buChar char="●"/>
            </a:pPr>
            <a:r>
              <a:rPr lang="en"/>
              <a:t>Role based permissions</a:t>
            </a:r>
          </a:p>
          <a:p>
            <a:pPr indent="-228600" lvl="0" marL="457200" rtl="0">
              <a:spcBef>
                <a:spcPts val="0"/>
              </a:spcBef>
              <a:buChar char="●"/>
            </a:pPr>
            <a:r>
              <a:rPr lang="en"/>
              <a:t>Fine grained controls</a:t>
            </a:r>
          </a:p>
          <a:p>
            <a:pPr indent="-228600" lvl="0" marL="457200" rtl="0">
              <a:spcBef>
                <a:spcPts val="0"/>
              </a:spcBef>
              <a:buChar char="●"/>
            </a:pPr>
            <a:r>
              <a:rPr lang="en"/>
              <a:t>Vary from product to product</a:t>
            </a:r>
          </a:p>
          <a:p>
            <a:pPr lvl="0" rtl="0">
              <a:spcBef>
                <a:spcPts val="0"/>
              </a:spcBef>
              <a:buNone/>
            </a:pPr>
            <a:r>
              <a:t/>
            </a:r>
            <a:endParaRPr/>
          </a:p>
        </p:txBody>
      </p:sp>
      <p:pic>
        <p:nvPicPr>
          <p:cNvPr descr="IAM_512px_Retina.png" id="865" name="Shape 865"/>
          <p:cNvPicPr preferRelativeResize="0"/>
          <p:nvPr/>
        </p:nvPicPr>
        <p:blipFill rotWithShape="1">
          <a:blip r:embed="rId3">
            <a:alphaModFix/>
          </a:blip>
          <a:srcRect b="5035" l="0" r="0" t="5044"/>
          <a:stretch/>
        </p:blipFill>
        <p:spPr>
          <a:xfrm>
            <a:off x="5793999" y="1348574"/>
            <a:ext cx="2210700" cy="19874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869" name="Shape 869"/>
        <p:cNvGrpSpPr/>
        <p:nvPr/>
      </p:nvGrpSpPr>
      <p:grpSpPr>
        <a:xfrm>
          <a:off x="0" y="0"/>
          <a:ext cx="0" cy="0"/>
          <a:chOff x="0" y="0"/>
          <a:chExt cx="0" cy="0"/>
        </a:xfrm>
      </p:grpSpPr>
      <p:sp>
        <p:nvSpPr>
          <p:cNvPr id="870" name="Shape 870"/>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Configuration</a:t>
            </a:r>
          </a:p>
        </p:txBody>
      </p:sp>
      <p:sp>
        <p:nvSpPr>
          <p:cNvPr id="871" name="Shape 871"/>
          <p:cNvSpPr txBox="1"/>
          <p:nvPr>
            <p:ph idx="1" type="body"/>
          </p:nvPr>
        </p:nvSpPr>
        <p:spPr>
          <a:xfrm>
            <a:off x="238675" y="1348575"/>
            <a:ext cx="2754900" cy="21552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rPr lang="en">
                <a:solidFill>
                  <a:schemeClr val="accent1"/>
                </a:solidFill>
              </a:rPr>
              <a:t>CLI</a:t>
            </a:r>
          </a:p>
          <a:p>
            <a:pPr indent="-228600" lvl="0" marL="457200" rtl="0">
              <a:spcBef>
                <a:spcPts val="0"/>
              </a:spcBef>
              <a:buChar char="●"/>
            </a:pPr>
            <a:r>
              <a:rPr lang="en"/>
              <a:t>gcloud</a:t>
            </a:r>
          </a:p>
          <a:p>
            <a:pPr indent="-228600" lvl="0" marL="457200" rtl="0">
              <a:spcBef>
                <a:spcPts val="0"/>
              </a:spcBef>
              <a:buChar char="●"/>
            </a:pPr>
            <a:r>
              <a:rPr lang="en"/>
              <a:t>gsutil </a:t>
            </a:r>
          </a:p>
          <a:p>
            <a:pPr lvl="0" rtl="0">
              <a:spcBef>
                <a:spcPts val="0"/>
              </a:spcBef>
              <a:buNone/>
            </a:pPr>
            <a:r>
              <a:t/>
            </a:r>
            <a:endParaRPr/>
          </a:p>
        </p:txBody>
      </p:sp>
      <p:sp>
        <p:nvSpPr>
          <p:cNvPr id="872" name="Shape 872"/>
          <p:cNvSpPr txBox="1"/>
          <p:nvPr>
            <p:ph idx="2" type="body"/>
          </p:nvPr>
        </p:nvSpPr>
        <p:spPr>
          <a:xfrm>
            <a:off x="3504354" y="1348575"/>
            <a:ext cx="2373900" cy="29130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solidFill>
                <a:schemeClr val="accent1"/>
              </a:solidFill>
            </a:endParaRPr>
          </a:p>
          <a:p>
            <a:pPr lvl="0">
              <a:spcBef>
                <a:spcPts val="0"/>
              </a:spcBef>
              <a:buNone/>
            </a:pPr>
            <a:r>
              <a:rPr lang="en">
                <a:solidFill>
                  <a:schemeClr val="accent1"/>
                </a:solidFill>
              </a:rPr>
              <a:t>API</a:t>
            </a:r>
          </a:p>
          <a:p>
            <a:pPr indent="-228600" lvl="0" marL="457200" rtl="0">
              <a:spcBef>
                <a:spcPts val="0"/>
              </a:spcBef>
              <a:buChar char="●"/>
            </a:pPr>
            <a:r>
              <a:rPr lang="en"/>
              <a:t>SDK for most languages</a:t>
            </a:r>
          </a:p>
          <a:p>
            <a:pPr indent="-228600" lvl="0" marL="457200" rtl="0">
              <a:spcBef>
                <a:spcPts val="0"/>
              </a:spcBef>
              <a:buChar char="●"/>
            </a:pPr>
            <a:r>
              <a:rPr lang="en"/>
              <a:t>REST endpoints</a:t>
            </a:r>
          </a:p>
          <a:p>
            <a:pPr indent="-228600" lvl="0" marL="457200" rtl="0">
              <a:spcBef>
                <a:spcPts val="0"/>
              </a:spcBef>
              <a:buChar char="●"/>
            </a:pPr>
            <a:r>
              <a:rPr lang="en"/>
              <a:t>Functional equivalent to gcloud </a:t>
            </a:r>
          </a:p>
          <a:p>
            <a:pPr lvl="0" rtl="0">
              <a:spcBef>
                <a:spcPts val="0"/>
              </a:spcBef>
              <a:buNone/>
            </a:pPr>
            <a:r>
              <a:t/>
            </a:r>
            <a:endParaRPr/>
          </a:p>
          <a:p>
            <a:pPr lvl="0" rtl="0">
              <a:spcBef>
                <a:spcPts val="0"/>
              </a:spcBef>
              <a:buNone/>
            </a:pPr>
            <a:r>
              <a:t/>
            </a:r>
            <a:endParaRPr/>
          </a:p>
        </p:txBody>
      </p:sp>
      <p:sp>
        <p:nvSpPr>
          <p:cNvPr id="873" name="Shape 873"/>
          <p:cNvSpPr txBox="1"/>
          <p:nvPr>
            <p:ph idx="3" type="body"/>
          </p:nvPr>
        </p:nvSpPr>
        <p:spPr>
          <a:xfrm>
            <a:off x="6389024" y="1348575"/>
            <a:ext cx="2541900" cy="2913000"/>
          </a:xfrm>
          <a:prstGeom prst="rect">
            <a:avLst/>
          </a:prstGeom>
        </p:spPr>
        <p:txBody>
          <a:bodyPr anchorCtr="0" anchor="t" bIns="91425" lIns="91425" rIns="91425" tIns="91425">
            <a:noAutofit/>
          </a:bodyPr>
          <a:lstStyle/>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t/>
            </a:r>
            <a:endParaRPr/>
          </a:p>
          <a:p>
            <a:pPr lvl="0" rtl="0">
              <a:spcBef>
                <a:spcPts val="0"/>
              </a:spcBef>
              <a:buClr>
                <a:schemeClr val="dk1"/>
              </a:buClr>
              <a:buSzPct val="78571"/>
              <a:buFont typeface="Arial"/>
              <a:buNone/>
            </a:pPr>
            <a:r>
              <a:rPr lang="en">
                <a:solidFill>
                  <a:schemeClr val="accent1"/>
                </a:solidFill>
              </a:rPr>
              <a:t>Deployment Manager</a:t>
            </a:r>
          </a:p>
          <a:p>
            <a:pPr indent="-228600" lvl="0" marL="457200" rtl="0">
              <a:spcBef>
                <a:spcPts val="0"/>
              </a:spcBef>
              <a:buChar char="●"/>
            </a:pPr>
            <a:r>
              <a:rPr lang="en"/>
              <a:t>Repeatable Complex deployments</a:t>
            </a:r>
          </a:p>
          <a:p>
            <a:pPr indent="-228600" lvl="0" marL="457200" rtl="0">
              <a:spcBef>
                <a:spcPts val="0"/>
              </a:spcBef>
              <a:buChar char="●"/>
            </a:pPr>
            <a:r>
              <a:rPr lang="en"/>
              <a:t>Configs</a:t>
            </a:r>
          </a:p>
          <a:p>
            <a:pPr indent="-228600" lvl="0" marL="457200" rtl="0">
              <a:spcBef>
                <a:spcPts val="0"/>
              </a:spcBef>
              <a:buChar char="●"/>
            </a:pPr>
            <a:r>
              <a:rPr lang="en"/>
              <a:t>Templates</a:t>
            </a:r>
          </a:p>
          <a:p>
            <a:pPr indent="-228600" lvl="0" marL="457200" rtl="0">
              <a:spcBef>
                <a:spcPts val="0"/>
              </a:spcBef>
              <a:buChar char="●"/>
            </a:pPr>
            <a:r>
              <a:rPr lang="en"/>
              <a:t>Disk Images</a:t>
            </a:r>
          </a:p>
          <a:p>
            <a:pPr indent="-228600" lvl="0" marL="457200" rtl="0">
              <a:spcBef>
                <a:spcPts val="0"/>
              </a:spcBef>
              <a:buChar char="●"/>
            </a:pPr>
            <a:r>
              <a:rPr lang="en"/>
              <a:t>Network setup</a:t>
            </a:r>
          </a:p>
          <a:p>
            <a:pPr indent="-228600" lvl="0" marL="457200" rtl="0">
              <a:spcBef>
                <a:spcPts val="0"/>
              </a:spcBef>
              <a:buChar char="●"/>
            </a:pPr>
            <a:r>
              <a:rPr lang="en"/>
              <a:t>more </a:t>
            </a:r>
          </a:p>
          <a:p>
            <a:pPr lvl="0" rtl="0">
              <a:spcBef>
                <a:spcPts val="0"/>
              </a:spcBef>
              <a:buClr>
                <a:schemeClr val="dk1"/>
              </a:buClr>
              <a:buSzPct val="78571"/>
              <a:buFont typeface="Arial"/>
              <a:buNone/>
            </a:pPr>
            <a:r>
              <a:t/>
            </a:r>
            <a:endParaRPr/>
          </a:p>
          <a:p>
            <a:pPr lvl="0" rtl="0">
              <a:spcBef>
                <a:spcPts val="0"/>
              </a:spcBef>
              <a:buNone/>
            </a:pPr>
            <a:r>
              <a:t/>
            </a:r>
            <a:endParaRPr/>
          </a:p>
        </p:txBody>
      </p:sp>
      <p:pic>
        <p:nvPicPr>
          <p:cNvPr descr="icon_prompt.png" id="874" name="Shape 874"/>
          <p:cNvPicPr preferRelativeResize="0"/>
          <p:nvPr/>
        </p:nvPicPr>
        <p:blipFill rotWithShape="1">
          <a:blip r:embed="rId3">
            <a:alphaModFix/>
          </a:blip>
          <a:srcRect b="0" l="1276" r="1266" t="0"/>
          <a:stretch/>
        </p:blipFill>
        <p:spPr>
          <a:xfrm>
            <a:off x="1123975" y="1231625"/>
            <a:ext cx="930899" cy="836100"/>
          </a:xfrm>
          <a:prstGeom prst="rect">
            <a:avLst/>
          </a:prstGeom>
          <a:noFill/>
          <a:ln>
            <a:noFill/>
          </a:ln>
        </p:spPr>
      </p:pic>
      <p:pic>
        <p:nvPicPr>
          <p:cNvPr descr="icon-link.png" id="875" name="Shape 875"/>
          <p:cNvPicPr preferRelativeResize="0"/>
          <p:nvPr/>
        </p:nvPicPr>
        <p:blipFill>
          <a:blip r:embed="rId4">
            <a:alphaModFix/>
          </a:blip>
          <a:stretch>
            <a:fillRect/>
          </a:stretch>
        </p:blipFill>
        <p:spPr>
          <a:xfrm>
            <a:off x="4153949" y="1231625"/>
            <a:ext cx="836100" cy="836100"/>
          </a:xfrm>
          <a:prstGeom prst="rect">
            <a:avLst/>
          </a:prstGeom>
          <a:noFill/>
          <a:ln>
            <a:noFill/>
          </a:ln>
        </p:spPr>
      </p:pic>
      <p:pic>
        <p:nvPicPr>
          <p:cNvPr descr="Monitoring_256px.png" id="876" name="Shape 876"/>
          <p:cNvPicPr preferRelativeResize="0"/>
          <p:nvPr/>
        </p:nvPicPr>
        <p:blipFill rotWithShape="1">
          <a:blip r:embed="rId5">
            <a:alphaModFix/>
          </a:blip>
          <a:srcRect b="5092" l="0" r="0" t="5092"/>
          <a:stretch/>
        </p:blipFill>
        <p:spPr>
          <a:xfrm>
            <a:off x="7194536" y="1231625"/>
            <a:ext cx="930900" cy="836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1000"/>
                                        <p:tgtEl>
                                          <p:spTgt spid="871"/>
                                        </p:tgtEl>
                                      </p:cBhvr>
                                    </p:animEffect>
                                  </p:childTnLst>
                                </p:cTn>
                              </p:par>
                              <p:par>
                                <p:cTn fill="hold" nodeType="with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1000"/>
                                        <p:tgtEl>
                                          <p:spTgt spid="8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1000"/>
                                        <p:tgtEl>
                                          <p:spTgt spid="872"/>
                                        </p:tgtEl>
                                      </p:cBhvr>
                                    </p:animEffect>
                                  </p:childTnLst>
                                </p:cTn>
                              </p:par>
                              <p:par>
                                <p:cTn fill="hold" nodeType="withEffect" presetClass="entr" presetID="10" presetSubtype="0">
                                  <p:stCondLst>
                                    <p:cond delay="0"/>
                                  </p:stCondLst>
                                  <p:childTnLst>
                                    <p:set>
                                      <p:cBhvr>
                                        <p:cTn dur="1" fill="hold">
                                          <p:stCondLst>
                                            <p:cond delay="0"/>
                                          </p:stCondLst>
                                        </p:cTn>
                                        <p:tgtEl>
                                          <p:spTgt spid="875"/>
                                        </p:tgtEl>
                                        <p:attrNameLst>
                                          <p:attrName>style.visibility</p:attrName>
                                        </p:attrNameLst>
                                      </p:cBhvr>
                                      <p:to>
                                        <p:strVal val="visible"/>
                                      </p:to>
                                    </p:set>
                                    <p:animEffect filter="fade" transition="in">
                                      <p:cBhvr>
                                        <p:cTn dur="1000"/>
                                        <p:tgtEl>
                                          <p:spTgt spid="8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3"/>
                                        </p:tgtEl>
                                        <p:attrNameLst>
                                          <p:attrName>style.visibility</p:attrName>
                                        </p:attrNameLst>
                                      </p:cBhvr>
                                      <p:to>
                                        <p:strVal val="visible"/>
                                      </p:to>
                                    </p:set>
                                    <p:animEffect filter="fade" transition="in">
                                      <p:cBhvr>
                                        <p:cTn dur="1000"/>
                                        <p:tgtEl>
                                          <p:spTgt spid="873"/>
                                        </p:tgtEl>
                                      </p:cBhvr>
                                    </p:animEffect>
                                  </p:childTnLst>
                                </p:cTn>
                              </p:par>
                              <p:par>
                                <p:cTn fill="hold" nodeType="withEffect" presetClass="entr" presetID="10" presetSubtype="0">
                                  <p:stCondLst>
                                    <p:cond delay="0"/>
                                  </p:stCondLst>
                                  <p:childTnLst>
                                    <p:set>
                                      <p:cBhvr>
                                        <p:cTn dur="1" fill="hold">
                                          <p:stCondLst>
                                            <p:cond delay="0"/>
                                          </p:stCondLst>
                                        </p:cTn>
                                        <p:tgtEl>
                                          <p:spTgt spid="876"/>
                                        </p:tgtEl>
                                        <p:attrNameLst>
                                          <p:attrName>style.visibility</p:attrName>
                                        </p:attrNameLst>
                                      </p:cBhvr>
                                      <p:to>
                                        <p:strVal val="visible"/>
                                      </p:to>
                                    </p:set>
                                    <p:animEffect filter="fade" transition="in">
                                      <p:cBhvr>
                                        <p:cTn dur="1000"/>
                                        <p:tgtEl>
                                          <p:spTgt spid="8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0" name="Shape 880"/>
        <p:cNvGrpSpPr/>
        <p:nvPr/>
      </p:nvGrpSpPr>
      <p:grpSpPr>
        <a:xfrm>
          <a:off x="0" y="0"/>
          <a:ext cx="0" cy="0"/>
          <a:chOff x="0" y="0"/>
          <a:chExt cx="0" cy="0"/>
        </a:xfrm>
      </p:grpSpPr>
      <p:sp>
        <p:nvSpPr>
          <p:cNvPr id="881" name="Shape 881"/>
          <p:cNvSpPr txBox="1"/>
          <p:nvPr>
            <p:ph type="ctrTitle"/>
          </p:nvPr>
        </p:nvSpPr>
        <p:spPr>
          <a:xfrm>
            <a:off x="530699" y="1379775"/>
            <a:ext cx="4164000" cy="1478100"/>
          </a:xfrm>
          <a:prstGeom prst="rect">
            <a:avLst/>
          </a:prstGeom>
          <a:noFill/>
          <a:ln>
            <a:noFill/>
          </a:ln>
        </p:spPr>
        <p:txBody>
          <a:bodyPr anchorCtr="0" anchor="b" bIns="91425" lIns="91425" rIns="91425" tIns="91425">
            <a:noAutofit/>
          </a:bodyPr>
          <a:lstStyle/>
          <a:p>
            <a:pPr lvl="0" rtl="0">
              <a:spcBef>
                <a:spcPts val="0"/>
              </a:spcBef>
              <a:buNone/>
            </a:pPr>
            <a:r>
              <a:rPr lang="en">
                <a:solidFill>
                  <a:srgbClr val="FFFFFF"/>
                </a:solidFill>
              </a:rPr>
              <a:t>Development</a:t>
            </a:r>
          </a:p>
        </p:txBody>
      </p:sp>
      <p:sp>
        <p:nvSpPr>
          <p:cNvPr id="882" name="Shape 882"/>
          <p:cNvSpPr txBox="1"/>
          <p:nvPr>
            <p:ph idx="1" type="subTitle"/>
          </p:nvPr>
        </p:nvSpPr>
        <p:spPr>
          <a:xfrm>
            <a:off x="534824" y="2838975"/>
            <a:ext cx="4164000" cy="1111200"/>
          </a:xfrm>
          <a:prstGeom prst="rect">
            <a:avLst/>
          </a:prstGeom>
        </p:spPr>
        <p:txBody>
          <a:bodyPr anchorCtr="0" anchor="t" bIns="91425" lIns="91425" rIns="91425" tIns="91425">
            <a:noAutofit/>
          </a:bodyPr>
          <a:lstStyle/>
          <a:p>
            <a:pPr lvl="0" rtl="0">
              <a:spcBef>
                <a:spcPts val="0"/>
              </a:spcBef>
              <a:buClr>
                <a:schemeClr val="dk1"/>
              </a:buClr>
              <a:buSzPct val="52380"/>
              <a:buFont typeface="Arial"/>
              <a:buNone/>
            </a:pPr>
            <a:r>
              <a:rPr lang="en"/>
              <a:t>Code</a:t>
            </a:r>
          </a:p>
          <a:p>
            <a:pPr lvl="0" rtl="0">
              <a:spcBef>
                <a:spcPts val="0"/>
              </a:spcBef>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886" name="Shape 886"/>
        <p:cNvGrpSpPr/>
        <p:nvPr/>
      </p:nvGrpSpPr>
      <p:grpSpPr>
        <a:xfrm>
          <a:off x="0" y="0"/>
          <a:ext cx="0" cy="0"/>
          <a:chOff x="0" y="0"/>
          <a:chExt cx="0" cy="0"/>
        </a:xfrm>
      </p:grpSpPr>
      <p:sp>
        <p:nvSpPr>
          <p:cNvPr id="887" name="Shape 887"/>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Development</a:t>
            </a:r>
          </a:p>
        </p:txBody>
      </p:sp>
      <p:pic>
        <p:nvPicPr>
          <p:cNvPr descr="icon-lightning.png" id="888" name="Shape 888"/>
          <p:cNvPicPr preferRelativeResize="0"/>
          <p:nvPr/>
        </p:nvPicPr>
        <p:blipFill>
          <a:blip r:embed="rId3">
            <a:alphaModFix/>
          </a:blip>
          <a:stretch>
            <a:fillRect/>
          </a:stretch>
        </p:blipFill>
        <p:spPr>
          <a:xfrm>
            <a:off x="7029398" y="2181024"/>
            <a:ext cx="1093164" cy="1469799"/>
          </a:xfrm>
          <a:prstGeom prst="rect">
            <a:avLst/>
          </a:prstGeom>
          <a:noFill/>
          <a:ln>
            <a:noFill/>
          </a:ln>
        </p:spPr>
      </p:pic>
      <p:pic>
        <p:nvPicPr>
          <p:cNvPr descr="icon-code-reverse.png" id="889" name="Shape 889"/>
          <p:cNvPicPr preferRelativeResize="0"/>
          <p:nvPr/>
        </p:nvPicPr>
        <p:blipFill>
          <a:blip r:embed="rId4">
            <a:alphaModFix/>
          </a:blip>
          <a:stretch>
            <a:fillRect/>
          </a:stretch>
        </p:blipFill>
        <p:spPr>
          <a:xfrm>
            <a:off x="1071725" y="2181025"/>
            <a:ext cx="1469798" cy="1469798"/>
          </a:xfrm>
          <a:prstGeom prst="rect">
            <a:avLst/>
          </a:prstGeom>
          <a:noFill/>
          <a:ln>
            <a:noFill/>
          </a:ln>
        </p:spPr>
      </p:pic>
      <p:sp>
        <p:nvSpPr>
          <p:cNvPr id="890" name="Shape 890"/>
          <p:cNvSpPr txBox="1"/>
          <p:nvPr>
            <p:ph idx="1" type="body"/>
          </p:nvPr>
        </p:nvSpPr>
        <p:spPr>
          <a:xfrm>
            <a:off x="619675" y="1620800"/>
            <a:ext cx="2373900" cy="341700"/>
          </a:xfrm>
          <a:prstGeom prst="rect">
            <a:avLst/>
          </a:prstGeom>
        </p:spPr>
        <p:txBody>
          <a:bodyPr anchorCtr="0" anchor="t" bIns="91425" lIns="91425" rIns="91425" tIns="91425">
            <a:noAutofit/>
          </a:bodyPr>
          <a:lstStyle/>
          <a:p>
            <a:pPr lvl="0" rtl="0" algn="ctr">
              <a:spcBef>
                <a:spcPts val="0"/>
              </a:spcBef>
              <a:buNone/>
            </a:pPr>
            <a:r>
              <a:rPr lang="en" sz="1600"/>
              <a:t>Coding</a:t>
            </a:r>
          </a:p>
        </p:txBody>
      </p:sp>
      <p:sp>
        <p:nvSpPr>
          <p:cNvPr id="891" name="Shape 891"/>
          <p:cNvSpPr txBox="1"/>
          <p:nvPr>
            <p:ph idx="2" type="body"/>
          </p:nvPr>
        </p:nvSpPr>
        <p:spPr>
          <a:xfrm>
            <a:off x="3504350" y="1620800"/>
            <a:ext cx="2373900" cy="341700"/>
          </a:xfrm>
          <a:prstGeom prst="rect">
            <a:avLst/>
          </a:prstGeom>
        </p:spPr>
        <p:txBody>
          <a:bodyPr anchorCtr="0" anchor="t" bIns="91425" lIns="91425" rIns="91425" tIns="91425">
            <a:noAutofit/>
          </a:bodyPr>
          <a:lstStyle/>
          <a:p>
            <a:pPr lvl="0" rtl="0" algn="ctr">
              <a:spcBef>
                <a:spcPts val="0"/>
              </a:spcBef>
              <a:buNone/>
            </a:pPr>
            <a:r>
              <a:rPr lang="en" sz="1600"/>
              <a:t>Reporting</a:t>
            </a:r>
          </a:p>
        </p:txBody>
      </p:sp>
      <p:sp>
        <p:nvSpPr>
          <p:cNvPr id="892" name="Shape 892"/>
          <p:cNvSpPr txBox="1"/>
          <p:nvPr>
            <p:ph idx="3" type="body"/>
          </p:nvPr>
        </p:nvSpPr>
        <p:spPr>
          <a:xfrm>
            <a:off x="6389025" y="1620800"/>
            <a:ext cx="2373900" cy="341700"/>
          </a:xfrm>
          <a:prstGeom prst="rect">
            <a:avLst/>
          </a:prstGeom>
        </p:spPr>
        <p:txBody>
          <a:bodyPr anchorCtr="0" anchor="t" bIns="91425" lIns="91425" rIns="91425" tIns="91425">
            <a:noAutofit/>
          </a:bodyPr>
          <a:lstStyle/>
          <a:p>
            <a:pPr lvl="0" rtl="0" algn="ctr">
              <a:spcBef>
                <a:spcPts val="0"/>
              </a:spcBef>
              <a:buNone/>
            </a:pPr>
            <a:r>
              <a:rPr lang="en" sz="1600"/>
              <a:t>Services</a:t>
            </a:r>
          </a:p>
        </p:txBody>
      </p:sp>
      <p:pic>
        <p:nvPicPr>
          <p:cNvPr descr="icon-stats-up.png" id="893" name="Shape 893"/>
          <p:cNvPicPr preferRelativeResize="0"/>
          <p:nvPr/>
        </p:nvPicPr>
        <p:blipFill rotWithShape="1">
          <a:blip r:embed="rId5">
            <a:alphaModFix/>
          </a:blip>
          <a:srcRect b="0" l="0" r="0" t="0"/>
          <a:stretch/>
        </p:blipFill>
        <p:spPr>
          <a:xfrm>
            <a:off x="4107137" y="2278050"/>
            <a:ext cx="1168336" cy="12462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1000"/>
                                        <p:tgtEl>
                                          <p:spTgt spid="890"/>
                                        </p:tgtEl>
                                      </p:cBhvr>
                                    </p:animEffect>
                                  </p:childTnLst>
                                </p:cTn>
                              </p:par>
                              <p:par>
                                <p:cTn fill="hold" nodeType="with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1000"/>
                                        <p:tgtEl>
                                          <p:spTgt spid="8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1000"/>
                                        <p:tgtEl>
                                          <p:spTgt spid="891"/>
                                        </p:tgtEl>
                                      </p:cBhvr>
                                    </p:animEffect>
                                  </p:childTnLst>
                                </p:cTn>
                              </p:par>
                              <p:par>
                                <p:cTn fill="hold" nodeType="withEffect" presetClass="entr" presetID="10" presetSubtype="0">
                                  <p:stCondLst>
                                    <p:cond delay="0"/>
                                  </p:stCondLst>
                                  <p:childTnLst>
                                    <p:set>
                                      <p:cBhvr>
                                        <p:cTn dur="1" fill="hold">
                                          <p:stCondLst>
                                            <p:cond delay="0"/>
                                          </p:stCondLst>
                                        </p:cTn>
                                        <p:tgtEl>
                                          <p:spTgt spid="893"/>
                                        </p:tgtEl>
                                        <p:attrNameLst>
                                          <p:attrName>style.visibility</p:attrName>
                                        </p:attrNameLst>
                                      </p:cBhvr>
                                      <p:to>
                                        <p:strVal val="visible"/>
                                      </p:to>
                                    </p:set>
                                    <p:animEffect filter="fade" transition="in">
                                      <p:cBhvr>
                                        <p:cTn dur="1000"/>
                                        <p:tgtEl>
                                          <p:spTgt spid="8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1000"/>
                                        <p:tgtEl>
                                          <p:spTgt spid="892"/>
                                        </p:tgtEl>
                                      </p:cBhvr>
                                    </p:animEffect>
                                  </p:childTnLst>
                                </p:cTn>
                              </p:par>
                              <p:par>
                                <p:cTn fill="hold" nodeType="with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1000"/>
                                        <p:tgtEl>
                                          <p:spTgt spid="8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897" name="Shape 897"/>
        <p:cNvGrpSpPr/>
        <p:nvPr/>
      </p:nvGrpSpPr>
      <p:grpSpPr>
        <a:xfrm>
          <a:off x="0" y="0"/>
          <a:ext cx="0" cy="0"/>
          <a:chOff x="0" y="0"/>
          <a:chExt cx="0" cy="0"/>
        </a:xfrm>
      </p:grpSpPr>
      <p:sp>
        <p:nvSpPr>
          <p:cNvPr id="898" name="Shape 898"/>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Development</a:t>
            </a:r>
          </a:p>
        </p:txBody>
      </p:sp>
      <p:sp>
        <p:nvSpPr>
          <p:cNvPr id="899" name="Shape 899"/>
          <p:cNvSpPr txBox="1"/>
          <p:nvPr>
            <p:ph idx="1" type="body"/>
          </p:nvPr>
        </p:nvSpPr>
        <p:spPr>
          <a:xfrm>
            <a:off x="238675" y="1348575"/>
            <a:ext cx="2754900" cy="21552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solidFill>
                <a:schemeClr val="accent1"/>
              </a:solidFill>
            </a:endParaRPr>
          </a:p>
          <a:p>
            <a:pPr lvl="0" rtl="0">
              <a:spcBef>
                <a:spcPts val="0"/>
              </a:spcBef>
              <a:buNone/>
            </a:pPr>
            <a:r>
              <a:rPr lang="en">
                <a:solidFill>
                  <a:schemeClr val="accent1"/>
                </a:solidFill>
              </a:rPr>
              <a:t>SDK</a:t>
            </a:r>
          </a:p>
          <a:p>
            <a:pPr indent="-228600" lvl="0" marL="457200" rtl="0">
              <a:spcBef>
                <a:spcPts val="0"/>
              </a:spcBef>
              <a:buChar char="●"/>
            </a:pPr>
            <a:r>
              <a:rPr lang="en"/>
              <a:t>gcloud</a:t>
            </a:r>
          </a:p>
          <a:p>
            <a:pPr indent="-228600" lvl="0" marL="457200" rtl="0">
              <a:spcBef>
                <a:spcPts val="0"/>
              </a:spcBef>
              <a:buChar char="●"/>
            </a:pPr>
            <a:r>
              <a:rPr lang="en"/>
              <a:t>gsutil </a:t>
            </a:r>
          </a:p>
          <a:p>
            <a:pPr indent="-228600" lvl="0" marL="457200" rtl="0">
              <a:spcBef>
                <a:spcPts val="0"/>
              </a:spcBef>
              <a:buChar char="●"/>
            </a:pPr>
            <a:r>
              <a:rPr lang="en"/>
              <a:t>Appcfg.py</a:t>
            </a:r>
          </a:p>
          <a:p>
            <a:pPr indent="-228600" lvl="0" marL="457200" rtl="0">
              <a:spcBef>
                <a:spcPts val="0"/>
              </a:spcBef>
              <a:buChar char="●"/>
            </a:pPr>
            <a:r>
              <a:rPr lang="en"/>
              <a:t>Client SDK	 </a:t>
            </a:r>
          </a:p>
          <a:p>
            <a:pPr lvl="0" rtl="0">
              <a:spcBef>
                <a:spcPts val="0"/>
              </a:spcBef>
              <a:buNone/>
            </a:pPr>
            <a:r>
              <a:t/>
            </a:r>
            <a:endParaRPr/>
          </a:p>
        </p:txBody>
      </p:sp>
      <p:sp>
        <p:nvSpPr>
          <p:cNvPr id="900" name="Shape 900"/>
          <p:cNvSpPr txBox="1"/>
          <p:nvPr>
            <p:ph idx="2" type="body"/>
          </p:nvPr>
        </p:nvSpPr>
        <p:spPr>
          <a:xfrm>
            <a:off x="3504354" y="1348575"/>
            <a:ext cx="2373900" cy="29130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rPr lang="en">
                <a:solidFill>
                  <a:schemeClr val="accent1"/>
                </a:solidFill>
              </a:rPr>
              <a:t>Plugins</a:t>
            </a:r>
          </a:p>
          <a:p>
            <a:pPr indent="-228600" lvl="0" marL="457200" rtl="0">
              <a:spcBef>
                <a:spcPts val="0"/>
              </a:spcBef>
              <a:buChar char="●"/>
            </a:pPr>
            <a:r>
              <a:rPr lang="en"/>
              <a:t>IntelliJ</a:t>
            </a:r>
          </a:p>
          <a:p>
            <a:pPr indent="-228600" lvl="0" marL="457200" rtl="0">
              <a:spcBef>
                <a:spcPts val="0"/>
              </a:spcBef>
              <a:buChar char="●"/>
            </a:pPr>
            <a:r>
              <a:rPr lang="en"/>
              <a:t>Android Studio</a:t>
            </a:r>
          </a:p>
          <a:p>
            <a:pPr indent="-228600" lvl="0" marL="457200" rtl="0">
              <a:spcBef>
                <a:spcPts val="0"/>
              </a:spcBef>
              <a:buChar char="●"/>
            </a:pPr>
            <a:r>
              <a:rPr lang="en"/>
              <a:t>Powershell</a:t>
            </a:r>
          </a:p>
          <a:p>
            <a:pPr indent="-228600" lvl="0" marL="457200" rtl="0">
              <a:spcBef>
                <a:spcPts val="0"/>
              </a:spcBef>
              <a:buChar char="●"/>
            </a:pPr>
            <a:r>
              <a:rPr lang="en"/>
              <a:t>Visual Studio</a:t>
            </a:r>
          </a:p>
          <a:p>
            <a:pPr indent="-228600" lvl="0" marL="457200" rtl="0">
              <a:spcBef>
                <a:spcPts val="0"/>
              </a:spcBef>
              <a:buChar char="●"/>
            </a:pPr>
            <a:r>
              <a:rPr lang="en"/>
              <a:t>Eclipse</a:t>
            </a:r>
          </a:p>
          <a:p>
            <a:pPr lvl="0" rtl="0">
              <a:lnSpc>
                <a:spcPct val="115000"/>
              </a:lnSpc>
              <a:spcBef>
                <a:spcPts val="0"/>
              </a:spcBef>
              <a:buNone/>
            </a:pPr>
            <a:r>
              <a:t/>
            </a:r>
            <a:endParaRPr sz="1600">
              <a:solidFill>
                <a:schemeClr val="hlink"/>
              </a:solidFill>
            </a:endParaRPr>
          </a:p>
          <a:p>
            <a:pPr lvl="0" rtl="0">
              <a:spcBef>
                <a:spcPts val="0"/>
              </a:spcBef>
              <a:buNone/>
            </a:pPr>
            <a:r>
              <a:t/>
            </a:r>
            <a:endParaRPr b="1" sz="1800"/>
          </a:p>
          <a:p>
            <a:pPr lvl="0" rtl="0">
              <a:spcBef>
                <a:spcPts val="0"/>
              </a:spcBef>
              <a:buNone/>
            </a:pPr>
            <a:r>
              <a:t/>
            </a:r>
            <a:endParaRPr/>
          </a:p>
        </p:txBody>
      </p:sp>
      <p:sp>
        <p:nvSpPr>
          <p:cNvPr id="901" name="Shape 901"/>
          <p:cNvSpPr txBox="1"/>
          <p:nvPr>
            <p:ph idx="3" type="body"/>
          </p:nvPr>
        </p:nvSpPr>
        <p:spPr>
          <a:xfrm>
            <a:off x="6389024" y="1348575"/>
            <a:ext cx="2541900" cy="2913000"/>
          </a:xfrm>
          <a:prstGeom prst="rect">
            <a:avLst/>
          </a:prstGeom>
        </p:spPr>
        <p:txBody>
          <a:bodyPr anchorCtr="0" anchor="t" bIns="91425" lIns="91425" rIns="91425" tIns="91425">
            <a:noAutofit/>
          </a:bodyPr>
          <a:lstStyle/>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t/>
            </a:r>
            <a:endParaRPr/>
          </a:p>
          <a:p>
            <a:pPr lvl="0" rtl="0">
              <a:spcBef>
                <a:spcPts val="0"/>
              </a:spcBef>
              <a:buClr>
                <a:schemeClr val="dk1"/>
              </a:buClr>
              <a:buSzPct val="78571"/>
              <a:buFont typeface="Arial"/>
              <a:buNone/>
            </a:pPr>
            <a:r>
              <a:rPr lang="en">
                <a:solidFill>
                  <a:schemeClr val="accent1"/>
                </a:solidFill>
              </a:rPr>
              <a:t>Other</a:t>
            </a:r>
          </a:p>
          <a:p>
            <a:pPr indent="-228600" lvl="0" marL="457200" rtl="0">
              <a:spcBef>
                <a:spcPts val="0"/>
              </a:spcBef>
              <a:buChar char="●"/>
            </a:pPr>
            <a:r>
              <a:rPr lang="en"/>
              <a:t>Cloud Source Repository</a:t>
            </a:r>
          </a:p>
          <a:p>
            <a:pPr indent="-228600" lvl="0" marL="457200" rtl="0">
              <a:spcBef>
                <a:spcPts val="0"/>
              </a:spcBef>
              <a:buChar char="●"/>
            </a:pPr>
            <a:r>
              <a:rPr lang="en"/>
              <a:t>Hosted GIT</a:t>
            </a:r>
          </a:p>
          <a:p>
            <a:pPr indent="-228600" lvl="0" marL="457200" rtl="0">
              <a:spcBef>
                <a:spcPts val="0"/>
              </a:spcBef>
              <a:buChar char="●"/>
            </a:pPr>
            <a:r>
              <a:rPr lang="en"/>
              <a:t>Ties into Debugging/Trace features</a:t>
            </a:r>
          </a:p>
          <a:p>
            <a:pPr lvl="0" rtl="0">
              <a:spcBef>
                <a:spcPts val="0"/>
              </a:spcBef>
              <a:buClr>
                <a:schemeClr val="dk1"/>
              </a:buClr>
              <a:buSzPct val="78571"/>
              <a:buFont typeface="Arial"/>
              <a:buNone/>
            </a:pPr>
            <a:r>
              <a:t/>
            </a:r>
            <a:endParaRPr>
              <a:solidFill>
                <a:schemeClr val="hlink"/>
              </a:solidFill>
            </a:endParaRPr>
          </a:p>
          <a:p>
            <a:pPr lvl="0" rtl="0">
              <a:spcBef>
                <a:spcPts val="0"/>
              </a:spcBef>
              <a:buNone/>
            </a:pPr>
            <a:r>
              <a:t/>
            </a:r>
            <a:endParaRPr/>
          </a:p>
        </p:txBody>
      </p:sp>
      <p:pic>
        <p:nvPicPr>
          <p:cNvPr descr="icon_prompt.png" id="902" name="Shape 902"/>
          <p:cNvPicPr preferRelativeResize="0"/>
          <p:nvPr/>
        </p:nvPicPr>
        <p:blipFill rotWithShape="1">
          <a:blip r:embed="rId3">
            <a:alphaModFix/>
          </a:blip>
          <a:srcRect b="0" l="1276" r="1266" t="0"/>
          <a:stretch/>
        </p:blipFill>
        <p:spPr>
          <a:xfrm>
            <a:off x="1150675" y="1255629"/>
            <a:ext cx="930899" cy="836099"/>
          </a:xfrm>
          <a:prstGeom prst="rect">
            <a:avLst/>
          </a:prstGeom>
          <a:noFill/>
          <a:ln>
            <a:noFill/>
          </a:ln>
        </p:spPr>
      </p:pic>
      <p:pic>
        <p:nvPicPr>
          <p:cNvPr descr="icon-plug.png" id="903" name="Shape 903"/>
          <p:cNvPicPr preferRelativeResize="0"/>
          <p:nvPr/>
        </p:nvPicPr>
        <p:blipFill rotWithShape="1">
          <a:blip r:embed="rId4">
            <a:alphaModFix/>
          </a:blip>
          <a:srcRect b="0" l="0" r="0" t="0"/>
          <a:stretch/>
        </p:blipFill>
        <p:spPr>
          <a:xfrm>
            <a:off x="4095967" y="1098200"/>
            <a:ext cx="1190674" cy="1190674"/>
          </a:xfrm>
          <a:prstGeom prst="rect">
            <a:avLst/>
          </a:prstGeom>
          <a:noFill/>
          <a:ln>
            <a:noFill/>
          </a:ln>
        </p:spPr>
      </p:pic>
      <p:pic>
        <p:nvPicPr>
          <p:cNvPr descr="shruggie.png" id="904" name="Shape 904"/>
          <p:cNvPicPr preferRelativeResize="0"/>
          <p:nvPr/>
        </p:nvPicPr>
        <p:blipFill>
          <a:blip r:embed="rId5">
            <a:alphaModFix/>
          </a:blip>
          <a:stretch>
            <a:fillRect/>
          </a:stretch>
        </p:blipFill>
        <p:spPr>
          <a:xfrm>
            <a:off x="6626954" y="1322288"/>
            <a:ext cx="2066040" cy="742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1000"/>
                                        <p:tgtEl>
                                          <p:spTgt spid="899"/>
                                        </p:tgtEl>
                                      </p:cBhvr>
                                    </p:animEffect>
                                  </p:childTnLst>
                                </p:cTn>
                              </p:par>
                              <p:par>
                                <p:cTn fill="hold" nodeType="with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1000"/>
                                        <p:tgtEl>
                                          <p:spTgt spid="9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par>
                                <p:cTn fill="hold" nodeType="with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1000"/>
                                        <p:tgtEl>
                                          <p:spTgt spid="9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1000"/>
                                        <p:tgtEl>
                                          <p:spTgt spid="901"/>
                                        </p:tgtEl>
                                      </p:cBhvr>
                                    </p:animEffect>
                                  </p:childTnLst>
                                </p:cTn>
                              </p:par>
                              <p:par>
                                <p:cTn fill="hold" nodeType="with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1000"/>
                                        <p:tgtEl>
                                          <p:spTgt spid="9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08" name="Shape 908"/>
        <p:cNvGrpSpPr/>
        <p:nvPr/>
      </p:nvGrpSpPr>
      <p:grpSpPr>
        <a:xfrm>
          <a:off x="0" y="0"/>
          <a:ext cx="0" cy="0"/>
          <a:chOff x="0" y="0"/>
          <a:chExt cx="0" cy="0"/>
        </a:xfrm>
      </p:grpSpPr>
      <p:sp>
        <p:nvSpPr>
          <p:cNvPr id="909" name="Shape 909"/>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Development</a:t>
            </a:r>
          </a:p>
        </p:txBody>
      </p:sp>
      <p:sp>
        <p:nvSpPr>
          <p:cNvPr id="910" name="Shape 910"/>
          <p:cNvSpPr txBox="1"/>
          <p:nvPr>
            <p:ph idx="4294967295" type="body"/>
          </p:nvPr>
        </p:nvSpPr>
        <p:spPr>
          <a:xfrm>
            <a:off x="3504350" y="1620800"/>
            <a:ext cx="2373900" cy="341700"/>
          </a:xfrm>
          <a:prstGeom prst="rect">
            <a:avLst/>
          </a:prstGeom>
        </p:spPr>
        <p:txBody>
          <a:bodyPr anchorCtr="0" anchor="t" bIns="91425" lIns="91425" rIns="91425" tIns="91425">
            <a:noAutofit/>
          </a:bodyPr>
          <a:lstStyle/>
          <a:p>
            <a:pPr lvl="0" rtl="0" algn="ctr">
              <a:spcBef>
                <a:spcPts val="0"/>
              </a:spcBef>
              <a:buNone/>
            </a:pPr>
            <a:r>
              <a:rPr lang="en" sz="1600"/>
              <a:t>Reporting</a:t>
            </a:r>
          </a:p>
        </p:txBody>
      </p:sp>
      <p:pic>
        <p:nvPicPr>
          <p:cNvPr descr="icon-stats-up.png" id="911" name="Shape 911"/>
          <p:cNvPicPr preferRelativeResize="0"/>
          <p:nvPr/>
        </p:nvPicPr>
        <p:blipFill rotWithShape="1">
          <a:blip r:embed="rId3">
            <a:alphaModFix/>
          </a:blip>
          <a:srcRect b="0" l="0" r="0" t="0"/>
          <a:stretch/>
        </p:blipFill>
        <p:spPr>
          <a:xfrm>
            <a:off x="4107137" y="2278050"/>
            <a:ext cx="1168336" cy="12462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1000"/>
                                        <p:tgtEl>
                                          <p:spTgt spid="910"/>
                                        </p:tgtEl>
                                      </p:cBhvr>
                                    </p:animEffect>
                                  </p:childTnLst>
                                </p:cTn>
                              </p:par>
                              <p:par>
                                <p:cTn fill="hold" nodeType="withEffect" presetClass="entr" presetID="10" presetSubtype="0">
                                  <p:stCondLst>
                                    <p:cond delay="0"/>
                                  </p:stCondLst>
                                  <p:childTnLst>
                                    <p:set>
                                      <p:cBhvr>
                                        <p:cTn dur="1" fill="hold">
                                          <p:stCondLst>
                                            <p:cond delay="0"/>
                                          </p:stCondLst>
                                        </p:cTn>
                                        <p:tgtEl>
                                          <p:spTgt spid="911"/>
                                        </p:tgtEl>
                                        <p:attrNameLst>
                                          <p:attrName>style.visibility</p:attrName>
                                        </p:attrNameLst>
                                      </p:cBhvr>
                                      <p:to>
                                        <p:strVal val="visible"/>
                                      </p:to>
                                    </p:set>
                                    <p:animEffect filter="fade" transition="in">
                                      <p:cBhvr>
                                        <p:cTn dur="1000"/>
                                        <p:tgtEl>
                                          <p:spTgt spid="9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5F5F5"/>
        </a:solidFill>
      </p:bgPr>
    </p:bg>
    <p:spTree>
      <p:nvGrpSpPr>
        <p:cNvPr id="279" name="Shape 279"/>
        <p:cNvGrpSpPr/>
        <p:nvPr/>
      </p:nvGrpSpPr>
      <p:grpSpPr>
        <a:xfrm>
          <a:off x="0" y="0"/>
          <a:ext cx="0" cy="0"/>
          <a:chOff x="0" y="0"/>
          <a:chExt cx="0" cy="0"/>
        </a:xfrm>
      </p:grpSpPr>
      <p:sp>
        <p:nvSpPr>
          <p:cNvPr id="280" name="Shape 280"/>
          <p:cNvSpPr txBox="1"/>
          <p:nvPr>
            <p:ph type="title"/>
          </p:nvPr>
        </p:nvSpPr>
        <p:spPr>
          <a:xfrm>
            <a:off x="803175" y="719475"/>
            <a:ext cx="5871000" cy="2670900"/>
          </a:xfrm>
          <a:prstGeom prst="rect">
            <a:avLst/>
          </a:prstGeom>
        </p:spPr>
        <p:txBody>
          <a:bodyPr anchorCtr="0" anchor="t" bIns="91425" lIns="91425" rIns="91425" tIns="91425">
            <a:noAutofit/>
          </a:bodyPr>
          <a:lstStyle/>
          <a:p>
            <a:pPr lvl="0" rtl="0">
              <a:spcBef>
                <a:spcPts val="0"/>
              </a:spcBef>
              <a:buNone/>
            </a:pPr>
            <a:r>
              <a:rPr lang="en">
                <a:solidFill>
                  <a:schemeClr val="accent1"/>
                </a:solidFill>
              </a:rPr>
              <a:t>Goal</a:t>
            </a:r>
            <a:br>
              <a:rPr lang="en">
                <a:solidFill>
                  <a:schemeClr val="accent5"/>
                </a:solidFill>
              </a:rPr>
            </a:br>
            <a:r>
              <a:rPr lang="en" sz="2500">
                <a:solidFill>
                  <a:srgbClr val="545454"/>
                </a:solidFill>
              </a:rPr>
              <a:t>Help developers and sysadmins new to GCP figure out where the stuff they</a:t>
            </a:r>
            <a:br>
              <a:rPr lang="en" sz="2500">
                <a:solidFill>
                  <a:srgbClr val="545454"/>
                </a:solidFill>
              </a:rPr>
            </a:br>
            <a:r>
              <a:rPr lang="en" sz="2500">
                <a:solidFill>
                  <a:srgbClr val="545454"/>
                </a:solidFill>
              </a:rPr>
              <a:t>need is</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15" name="Shape 915"/>
        <p:cNvGrpSpPr/>
        <p:nvPr/>
      </p:nvGrpSpPr>
      <p:grpSpPr>
        <a:xfrm>
          <a:off x="0" y="0"/>
          <a:ext cx="0" cy="0"/>
          <a:chOff x="0" y="0"/>
          <a:chExt cx="0" cy="0"/>
        </a:xfrm>
      </p:grpSpPr>
      <p:sp>
        <p:nvSpPr>
          <p:cNvPr id="916" name="Shape 916"/>
          <p:cNvSpPr txBox="1"/>
          <p:nvPr>
            <p:ph idx="1" type="body"/>
          </p:nvPr>
        </p:nvSpPr>
        <p:spPr>
          <a:xfrm>
            <a:off x="238675" y="1272450"/>
            <a:ext cx="8389500" cy="2913000"/>
          </a:xfrm>
          <a:prstGeom prst="rect">
            <a:avLst/>
          </a:prstGeom>
        </p:spPr>
        <p:txBody>
          <a:bodyPr anchorCtr="0" anchor="t" bIns="91425" lIns="91425" rIns="91425" tIns="91425">
            <a:noAutofit/>
          </a:bodyPr>
          <a:lstStyle/>
          <a:p>
            <a:pPr lvl="0" rtl="0">
              <a:spcBef>
                <a:spcPts val="0"/>
              </a:spcBef>
              <a:buClr>
                <a:schemeClr val="dk1"/>
              </a:buClr>
              <a:buSzPct val="78571"/>
              <a:buFont typeface="Arial"/>
              <a:buNone/>
            </a:pPr>
            <a:r>
              <a:rPr lang="en">
                <a:solidFill>
                  <a:schemeClr val="accent1"/>
                </a:solidFill>
              </a:rPr>
              <a:t>Stackdriver Trace</a:t>
            </a:r>
          </a:p>
          <a:p>
            <a:pPr indent="-228600" lvl="0" marL="457200" rtl="0">
              <a:spcBef>
                <a:spcPts val="0"/>
              </a:spcBef>
              <a:buChar char="●"/>
            </a:pPr>
            <a:r>
              <a:rPr lang="en"/>
              <a:t>Automatic</a:t>
            </a:r>
          </a:p>
          <a:p>
            <a:pPr indent="-228600" lvl="1" marL="914400" rtl="0">
              <a:spcBef>
                <a:spcPts val="0"/>
              </a:spcBef>
            </a:pPr>
            <a:r>
              <a:rPr lang="en"/>
              <a:t>App Engine</a:t>
            </a:r>
          </a:p>
          <a:p>
            <a:pPr indent="-228600" lvl="1" marL="914400" rtl="0">
              <a:spcBef>
                <a:spcPts val="0"/>
              </a:spcBef>
            </a:pPr>
            <a:r>
              <a:rPr lang="en"/>
              <a:t>Load Balancers</a:t>
            </a:r>
          </a:p>
          <a:p>
            <a:pPr indent="-228600" lvl="0" marL="457200" rtl="0">
              <a:spcBef>
                <a:spcPts val="0"/>
              </a:spcBef>
              <a:buChar char="●"/>
            </a:pPr>
            <a:r>
              <a:rPr lang="en"/>
              <a:t>Enabled through an SDK</a:t>
            </a:r>
          </a:p>
          <a:p>
            <a:pPr indent="-228600" lvl="1" marL="914400" rtl="0">
              <a:spcBef>
                <a:spcPts val="0"/>
              </a:spcBef>
            </a:pPr>
            <a:r>
              <a:rPr lang="en"/>
              <a:t>Java </a:t>
            </a:r>
          </a:p>
          <a:p>
            <a:pPr indent="-228600" lvl="1" marL="914400" rtl="0">
              <a:spcBef>
                <a:spcPts val="0"/>
              </a:spcBef>
            </a:pPr>
            <a:r>
              <a:rPr lang="en"/>
              <a:t>Node.js</a:t>
            </a:r>
          </a:p>
          <a:p>
            <a:pPr indent="-228600" lvl="1" marL="914400" rtl="0">
              <a:spcBef>
                <a:spcPts val="0"/>
              </a:spcBef>
            </a:pPr>
            <a:r>
              <a:rPr lang="en"/>
              <a:t>Go</a:t>
            </a:r>
          </a:p>
          <a:p>
            <a:pPr indent="-228600" lvl="1" marL="914400" rtl="0">
              <a:spcBef>
                <a:spcPts val="0"/>
              </a:spcBef>
            </a:pPr>
            <a:r>
              <a:rPr lang="en"/>
              <a:t>Ruby</a:t>
            </a:r>
          </a:p>
          <a:p>
            <a:pPr indent="-228600" lvl="1" marL="914400" rtl="0">
              <a:spcBef>
                <a:spcPts val="0"/>
              </a:spcBef>
            </a:pPr>
            <a:r>
              <a:rPr lang="en"/>
              <a:t>Zipkin</a:t>
            </a:r>
          </a:p>
          <a:p>
            <a:pPr indent="-228600" lvl="0" marL="457200" rtl="0">
              <a:spcBef>
                <a:spcPts val="0"/>
              </a:spcBef>
              <a:buChar char="●"/>
            </a:pPr>
            <a:r>
              <a:rPr lang="en"/>
              <a:t>Links to logs</a:t>
            </a:r>
          </a:p>
          <a:p>
            <a:pPr lvl="0" rtl="0">
              <a:lnSpc>
                <a:spcPct val="110000"/>
              </a:lnSpc>
              <a:spcBef>
                <a:spcPts val="0"/>
              </a:spcBef>
              <a:buClr>
                <a:schemeClr val="dk1"/>
              </a:buClr>
              <a:buSzPct val="91666"/>
              <a:buFont typeface="Arial"/>
              <a:buNone/>
            </a:pPr>
            <a:r>
              <a:t/>
            </a:r>
            <a:endParaRPr sz="1200">
              <a:solidFill>
                <a:schemeClr val="hlink"/>
              </a:solidFill>
            </a:endParaRPr>
          </a:p>
          <a:p>
            <a:pPr lvl="0" rtl="0">
              <a:spcBef>
                <a:spcPts val="0"/>
              </a:spcBef>
              <a:buNone/>
            </a:pPr>
            <a:r>
              <a:t/>
            </a:r>
            <a:endParaRPr b="1" sz="1800"/>
          </a:p>
        </p:txBody>
      </p:sp>
      <p:pic>
        <p:nvPicPr>
          <p:cNvPr descr="Trace_256px.png" id="917" name="Shape 917"/>
          <p:cNvPicPr preferRelativeResize="0"/>
          <p:nvPr/>
        </p:nvPicPr>
        <p:blipFill rotWithShape="1">
          <a:blip r:embed="rId3">
            <a:alphaModFix/>
          </a:blip>
          <a:srcRect b="5092" l="0" r="0" t="5092"/>
          <a:stretch/>
        </p:blipFill>
        <p:spPr>
          <a:xfrm>
            <a:off x="5794000" y="1349625"/>
            <a:ext cx="2210699" cy="1985700"/>
          </a:xfrm>
          <a:prstGeom prst="rect">
            <a:avLst/>
          </a:prstGeom>
          <a:noFill/>
          <a:ln>
            <a:noFill/>
          </a:ln>
        </p:spPr>
      </p:pic>
      <p:sp>
        <p:nvSpPr>
          <p:cNvPr id="918" name="Shape 918"/>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Tracing</a:t>
            </a: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2" name="Shape 922"/>
        <p:cNvGrpSpPr/>
        <p:nvPr/>
      </p:nvGrpSpPr>
      <p:grpSpPr>
        <a:xfrm>
          <a:off x="0" y="0"/>
          <a:ext cx="0" cy="0"/>
          <a:chOff x="0" y="0"/>
          <a:chExt cx="0" cy="0"/>
        </a:xfrm>
      </p:grpSpPr>
      <p:pic>
        <p:nvPicPr>
          <p:cNvPr descr="Screen Shot 2017-02-17 at 6.27.47 AM.png" id="923" name="Shape 923"/>
          <p:cNvPicPr preferRelativeResize="0"/>
          <p:nvPr/>
        </p:nvPicPr>
        <p:blipFill rotWithShape="1">
          <a:blip r:embed="rId3">
            <a:alphaModFix/>
          </a:blip>
          <a:srcRect b="5738" l="0" r="0" t="188"/>
          <a:stretch/>
        </p:blipFill>
        <p:spPr>
          <a:xfrm>
            <a:off x="0" y="0"/>
            <a:ext cx="9144000" cy="4796475"/>
          </a:xfrm>
          <a:prstGeom prst="rect">
            <a:avLst/>
          </a:prstGeom>
          <a:noFill/>
          <a:ln>
            <a:noFill/>
          </a:ln>
        </p:spPr>
      </p:pic>
      <p:sp>
        <p:nvSpPr>
          <p:cNvPr id="924" name="Shape 924"/>
          <p:cNvSpPr/>
          <p:nvPr/>
        </p:nvSpPr>
        <p:spPr>
          <a:xfrm flipH="1">
            <a:off x="4700421" y="4870275"/>
            <a:ext cx="4453800" cy="273300"/>
          </a:xfrm>
          <a:prstGeom prst="rtTriangle">
            <a:avLst/>
          </a:prstGeom>
          <a:solidFill>
            <a:srgbClr val="2269D1"/>
          </a:solidFill>
          <a:ln>
            <a:noFill/>
          </a:ln>
        </p:spPr>
        <p:txBody>
          <a:bodyPr anchorCtr="0" anchor="ctr" bIns="91425" lIns="91425" rIns="91425" tIns="91425">
            <a:noAutofit/>
          </a:bodyPr>
          <a:lstStyle/>
          <a:p>
            <a:pPr lvl="0">
              <a:spcBef>
                <a:spcPts val="0"/>
              </a:spcBef>
              <a:buNone/>
            </a:pPr>
            <a:r>
              <a:t/>
            </a:r>
            <a:endParaRPr/>
          </a:p>
        </p:txBody>
      </p:sp>
      <p:sp>
        <p:nvSpPr>
          <p:cNvPr id="925" name="Shape 925"/>
          <p:cNvSpPr/>
          <p:nvPr/>
        </p:nvSpPr>
        <p:spPr>
          <a:xfrm>
            <a:off x="0" y="4796475"/>
            <a:ext cx="8045400" cy="347100"/>
          </a:xfrm>
          <a:prstGeom prst="rtTriangle">
            <a:avLst/>
          </a:prstGeom>
          <a:solidFill>
            <a:srgbClr val="4285F4"/>
          </a:solidFill>
          <a:ln>
            <a:noFill/>
          </a:ln>
        </p:spPr>
        <p:txBody>
          <a:bodyPr anchorCtr="0" anchor="ctr" bIns="91425" lIns="91425" rIns="91425" tIns="91425">
            <a:noAutofit/>
          </a:bodyPr>
          <a:lstStyle/>
          <a:p>
            <a:pPr lvl="0">
              <a:spcBef>
                <a:spcPts val="0"/>
              </a:spcBef>
              <a:buNone/>
            </a:pPr>
            <a:r>
              <a:t/>
            </a:r>
            <a:endParaRPr/>
          </a:p>
        </p:txBody>
      </p:sp>
      <p:pic>
        <p:nvPicPr>
          <p:cNvPr descr="logo_lockup_cloud_light.png" id="926" name="Shape 926"/>
          <p:cNvPicPr preferRelativeResize="0"/>
          <p:nvPr/>
        </p:nvPicPr>
        <p:blipFill rotWithShape="1">
          <a:blip r:embed="rId4">
            <a:alphaModFix/>
          </a:blip>
          <a:srcRect b="0" l="0" r="0" t="0"/>
          <a:stretch/>
        </p:blipFill>
        <p:spPr>
          <a:xfrm>
            <a:off x="8279425" y="4913738"/>
            <a:ext cx="798600" cy="229825"/>
          </a:xfrm>
          <a:prstGeom prst="rect">
            <a:avLst/>
          </a:prstGeom>
          <a:noFill/>
          <a:ln>
            <a:noFill/>
          </a:ln>
        </p:spPr>
      </p:pic>
      <p:pic>
        <p:nvPicPr>
          <p:cNvPr descr="next_2017_logo_bluebg_wo_gc.png" id="927" name="Shape 927"/>
          <p:cNvPicPr preferRelativeResize="0"/>
          <p:nvPr/>
        </p:nvPicPr>
        <p:blipFill rotWithShape="1">
          <a:blip r:embed="rId5">
            <a:alphaModFix/>
          </a:blip>
          <a:srcRect b="10" l="0" r="0" t="0"/>
          <a:stretch/>
        </p:blipFill>
        <p:spPr>
          <a:xfrm>
            <a:off x="105800" y="4870274"/>
            <a:ext cx="508150" cy="187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31" name="Shape 931"/>
        <p:cNvGrpSpPr/>
        <p:nvPr/>
      </p:nvGrpSpPr>
      <p:grpSpPr>
        <a:xfrm>
          <a:off x="0" y="0"/>
          <a:ext cx="0" cy="0"/>
          <a:chOff x="0" y="0"/>
          <a:chExt cx="0" cy="0"/>
        </a:xfrm>
      </p:grpSpPr>
      <p:sp>
        <p:nvSpPr>
          <p:cNvPr id="932" name="Shape 932"/>
          <p:cNvSpPr txBox="1"/>
          <p:nvPr>
            <p:ph idx="1" type="body"/>
          </p:nvPr>
        </p:nvSpPr>
        <p:spPr>
          <a:xfrm>
            <a:off x="238675" y="1348575"/>
            <a:ext cx="8344200" cy="2913000"/>
          </a:xfrm>
          <a:prstGeom prst="rect">
            <a:avLst/>
          </a:prstGeom>
        </p:spPr>
        <p:txBody>
          <a:bodyPr anchorCtr="0" anchor="t" bIns="91425" lIns="91425" rIns="91425" tIns="91425">
            <a:noAutofit/>
          </a:bodyPr>
          <a:lstStyle/>
          <a:p>
            <a:pPr lvl="0" rtl="0">
              <a:spcBef>
                <a:spcPts val="0"/>
              </a:spcBef>
              <a:buNone/>
            </a:pPr>
            <a:r>
              <a:rPr lang="en">
                <a:solidFill>
                  <a:schemeClr val="accent1"/>
                </a:solidFill>
              </a:rPr>
              <a:t>Stackdriver Error Reporting</a:t>
            </a:r>
          </a:p>
          <a:p>
            <a:pPr indent="-228600" lvl="0" marL="457200" rtl="0">
              <a:spcBef>
                <a:spcPts val="0"/>
              </a:spcBef>
            </a:pPr>
            <a:r>
              <a:rPr lang="en"/>
              <a:t>Aggregate</a:t>
            </a:r>
          </a:p>
          <a:p>
            <a:pPr indent="-228600" lvl="0" marL="457200" rtl="0">
              <a:spcBef>
                <a:spcPts val="0"/>
              </a:spcBef>
            </a:pPr>
            <a:r>
              <a:rPr lang="en"/>
              <a:t>Logs or API</a:t>
            </a:r>
          </a:p>
          <a:p>
            <a:pPr indent="-228600" lvl="0" marL="457200" rtl="0">
              <a:spcBef>
                <a:spcPts val="0"/>
              </a:spcBef>
            </a:pPr>
            <a:r>
              <a:rPr lang="en"/>
              <a:t>Alerts</a:t>
            </a:r>
          </a:p>
          <a:p>
            <a:pPr lvl="0" rtl="0">
              <a:spcBef>
                <a:spcPts val="0"/>
              </a:spcBef>
              <a:buNone/>
            </a:pPr>
            <a:r>
              <a:t/>
            </a:r>
            <a:endParaRPr/>
          </a:p>
        </p:txBody>
      </p:sp>
      <p:pic>
        <p:nvPicPr>
          <p:cNvPr descr="Error-Reporting_256px.png" id="933" name="Shape 933"/>
          <p:cNvPicPr preferRelativeResize="0"/>
          <p:nvPr/>
        </p:nvPicPr>
        <p:blipFill rotWithShape="1">
          <a:blip r:embed="rId3">
            <a:alphaModFix/>
          </a:blip>
          <a:srcRect b="5092" l="0" r="0" t="5092"/>
          <a:stretch/>
        </p:blipFill>
        <p:spPr>
          <a:xfrm>
            <a:off x="5793999" y="1348574"/>
            <a:ext cx="2210700" cy="1986300"/>
          </a:xfrm>
          <a:prstGeom prst="rect">
            <a:avLst/>
          </a:prstGeom>
          <a:noFill/>
          <a:ln>
            <a:noFill/>
          </a:ln>
        </p:spPr>
      </p:pic>
      <p:sp>
        <p:nvSpPr>
          <p:cNvPr id="934" name="Shape 934"/>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Error </a:t>
            </a:r>
            <a:r>
              <a:rPr lang="en"/>
              <a:t>R</a:t>
            </a:r>
            <a:r>
              <a:rPr lang="en"/>
              <a:t>eporting</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8" name="Shape 938"/>
        <p:cNvGrpSpPr/>
        <p:nvPr/>
      </p:nvGrpSpPr>
      <p:grpSpPr>
        <a:xfrm>
          <a:off x="0" y="0"/>
          <a:ext cx="0" cy="0"/>
          <a:chOff x="0" y="0"/>
          <a:chExt cx="0" cy="0"/>
        </a:xfrm>
      </p:grpSpPr>
      <p:pic>
        <p:nvPicPr>
          <p:cNvPr descr="Screen Shot 2017-02-17 at 6.25.05 AM.png" id="939" name="Shape 939"/>
          <p:cNvPicPr preferRelativeResize="0"/>
          <p:nvPr/>
        </p:nvPicPr>
        <p:blipFill rotWithShape="1">
          <a:blip r:embed="rId3">
            <a:alphaModFix/>
          </a:blip>
          <a:srcRect b="704" l="0" r="0" t="0"/>
          <a:stretch/>
        </p:blipFill>
        <p:spPr>
          <a:xfrm>
            <a:off x="0" y="0"/>
            <a:ext cx="9144000" cy="4762648"/>
          </a:xfrm>
          <a:prstGeom prst="rect">
            <a:avLst/>
          </a:prstGeom>
          <a:noFill/>
          <a:ln>
            <a:noFill/>
          </a:ln>
        </p:spPr>
      </p:pic>
      <p:sp>
        <p:nvSpPr>
          <p:cNvPr id="940" name="Shape 940"/>
          <p:cNvSpPr/>
          <p:nvPr/>
        </p:nvSpPr>
        <p:spPr>
          <a:xfrm flipH="1">
            <a:off x="4700421" y="4870275"/>
            <a:ext cx="4453800" cy="273300"/>
          </a:xfrm>
          <a:prstGeom prst="rtTriangle">
            <a:avLst/>
          </a:prstGeom>
          <a:solidFill>
            <a:srgbClr val="2269D1"/>
          </a:solidFill>
          <a:ln>
            <a:noFill/>
          </a:ln>
        </p:spPr>
        <p:txBody>
          <a:bodyPr anchorCtr="0" anchor="ctr" bIns="91425" lIns="91425" rIns="91425" tIns="91425">
            <a:noAutofit/>
          </a:bodyPr>
          <a:lstStyle/>
          <a:p>
            <a:pPr lvl="0">
              <a:spcBef>
                <a:spcPts val="0"/>
              </a:spcBef>
              <a:buNone/>
            </a:pPr>
            <a:r>
              <a:t/>
            </a:r>
            <a:endParaRPr/>
          </a:p>
        </p:txBody>
      </p:sp>
      <p:sp>
        <p:nvSpPr>
          <p:cNvPr id="941" name="Shape 941"/>
          <p:cNvSpPr/>
          <p:nvPr/>
        </p:nvSpPr>
        <p:spPr>
          <a:xfrm>
            <a:off x="0" y="4796475"/>
            <a:ext cx="8045400" cy="347100"/>
          </a:xfrm>
          <a:prstGeom prst="rtTriangle">
            <a:avLst/>
          </a:prstGeom>
          <a:solidFill>
            <a:srgbClr val="4285F4"/>
          </a:solidFill>
          <a:ln>
            <a:noFill/>
          </a:ln>
        </p:spPr>
        <p:txBody>
          <a:bodyPr anchorCtr="0" anchor="ctr" bIns="91425" lIns="91425" rIns="91425" tIns="91425">
            <a:noAutofit/>
          </a:bodyPr>
          <a:lstStyle/>
          <a:p>
            <a:pPr lvl="0">
              <a:spcBef>
                <a:spcPts val="0"/>
              </a:spcBef>
              <a:buNone/>
            </a:pPr>
            <a:r>
              <a:t/>
            </a:r>
            <a:endParaRPr/>
          </a:p>
        </p:txBody>
      </p:sp>
      <p:pic>
        <p:nvPicPr>
          <p:cNvPr descr="logo_lockup_cloud_light.png" id="942" name="Shape 942"/>
          <p:cNvPicPr preferRelativeResize="0"/>
          <p:nvPr/>
        </p:nvPicPr>
        <p:blipFill rotWithShape="1">
          <a:blip r:embed="rId4">
            <a:alphaModFix/>
          </a:blip>
          <a:srcRect b="0" l="0" r="0" t="0"/>
          <a:stretch/>
        </p:blipFill>
        <p:spPr>
          <a:xfrm>
            <a:off x="8279425" y="4913738"/>
            <a:ext cx="798600" cy="229825"/>
          </a:xfrm>
          <a:prstGeom prst="rect">
            <a:avLst/>
          </a:prstGeom>
          <a:noFill/>
          <a:ln>
            <a:noFill/>
          </a:ln>
        </p:spPr>
      </p:pic>
      <p:pic>
        <p:nvPicPr>
          <p:cNvPr descr="next_2017_logo_bluebg_wo_gc.png" id="943" name="Shape 943"/>
          <p:cNvPicPr preferRelativeResize="0"/>
          <p:nvPr/>
        </p:nvPicPr>
        <p:blipFill rotWithShape="1">
          <a:blip r:embed="rId5">
            <a:alphaModFix/>
          </a:blip>
          <a:srcRect b="10" l="0" r="0" t="0"/>
          <a:stretch/>
        </p:blipFill>
        <p:spPr>
          <a:xfrm>
            <a:off x="105800" y="4870274"/>
            <a:ext cx="508150" cy="1872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47" name="Shape 947"/>
        <p:cNvGrpSpPr/>
        <p:nvPr/>
      </p:nvGrpSpPr>
      <p:grpSpPr>
        <a:xfrm>
          <a:off x="0" y="0"/>
          <a:ext cx="0" cy="0"/>
          <a:chOff x="0" y="0"/>
          <a:chExt cx="0" cy="0"/>
        </a:xfrm>
      </p:grpSpPr>
      <p:sp>
        <p:nvSpPr>
          <p:cNvPr id="948" name="Shape 948"/>
          <p:cNvSpPr txBox="1"/>
          <p:nvPr>
            <p:ph idx="1" type="body"/>
          </p:nvPr>
        </p:nvSpPr>
        <p:spPr>
          <a:xfrm>
            <a:off x="238664" y="1348577"/>
            <a:ext cx="7963200" cy="2913000"/>
          </a:xfrm>
          <a:prstGeom prst="rect">
            <a:avLst/>
          </a:prstGeom>
        </p:spPr>
        <p:txBody>
          <a:bodyPr anchorCtr="0" anchor="t" bIns="91425" lIns="91425" rIns="91425" tIns="91425">
            <a:noAutofit/>
          </a:bodyPr>
          <a:lstStyle/>
          <a:p>
            <a:pPr lvl="0" rtl="0">
              <a:spcBef>
                <a:spcPts val="0"/>
              </a:spcBef>
              <a:buClr>
                <a:schemeClr val="dk1"/>
              </a:buClr>
              <a:buSzPct val="78571"/>
              <a:buFont typeface="Arial"/>
              <a:buNone/>
            </a:pPr>
            <a:r>
              <a:rPr lang="en">
                <a:solidFill>
                  <a:schemeClr val="accent1"/>
                </a:solidFill>
              </a:rPr>
              <a:t>Stackdriver Debugging</a:t>
            </a:r>
          </a:p>
          <a:p>
            <a:pPr indent="-228600" lvl="0" marL="457200" rtl="0">
              <a:spcBef>
                <a:spcPts val="0"/>
              </a:spcBef>
            </a:pPr>
            <a:r>
              <a:rPr lang="en"/>
              <a:t>App Engine</a:t>
            </a:r>
          </a:p>
          <a:p>
            <a:pPr indent="-228600" lvl="1" marL="914400" rtl="0">
              <a:spcBef>
                <a:spcPts val="0"/>
              </a:spcBef>
            </a:pPr>
            <a:r>
              <a:rPr lang="en"/>
              <a:t>Java</a:t>
            </a:r>
          </a:p>
          <a:p>
            <a:pPr indent="-228600" lvl="1" marL="914400" rtl="0">
              <a:spcBef>
                <a:spcPts val="0"/>
              </a:spcBef>
            </a:pPr>
            <a:r>
              <a:rPr lang="en"/>
              <a:t>Python</a:t>
            </a:r>
          </a:p>
          <a:p>
            <a:pPr indent="-228600" lvl="1" marL="914400" rtl="0">
              <a:spcBef>
                <a:spcPts val="0"/>
              </a:spcBef>
            </a:pPr>
            <a:r>
              <a:rPr lang="en"/>
              <a:t>Node.js</a:t>
            </a:r>
          </a:p>
          <a:p>
            <a:pPr indent="-228600" lvl="1" marL="914400" rtl="0">
              <a:spcBef>
                <a:spcPts val="0"/>
              </a:spcBef>
            </a:pPr>
            <a:r>
              <a:rPr lang="en"/>
              <a:t>Ruby</a:t>
            </a:r>
          </a:p>
          <a:p>
            <a:pPr indent="-228600" lvl="0" marL="457200" rtl="0">
              <a:spcBef>
                <a:spcPts val="0"/>
              </a:spcBef>
            </a:pPr>
            <a:r>
              <a:rPr lang="en"/>
              <a:t>Compute Engine</a:t>
            </a:r>
          </a:p>
          <a:p>
            <a:pPr indent="-228600" lvl="1" marL="914400" rtl="0">
              <a:spcBef>
                <a:spcPts val="0"/>
              </a:spcBef>
            </a:pPr>
            <a:r>
              <a:rPr lang="en"/>
              <a:t>Java</a:t>
            </a:r>
          </a:p>
          <a:p>
            <a:pPr indent="-228600" lvl="1" marL="914400" rtl="0">
              <a:spcBef>
                <a:spcPts val="0"/>
              </a:spcBef>
            </a:pPr>
            <a:r>
              <a:rPr lang="en"/>
              <a:t>Python</a:t>
            </a:r>
          </a:p>
          <a:p>
            <a:pPr indent="-228600" lvl="1" marL="914400" rtl="0">
              <a:spcBef>
                <a:spcPts val="0"/>
              </a:spcBef>
            </a:pPr>
            <a:r>
              <a:rPr lang="en"/>
              <a:t>Go</a:t>
            </a:r>
          </a:p>
          <a:p>
            <a:pPr lvl="0">
              <a:spcBef>
                <a:spcPts val="0"/>
              </a:spcBef>
              <a:buClr>
                <a:schemeClr val="dk1"/>
              </a:buClr>
              <a:buSzPct val="78571"/>
              <a:buFont typeface="Arial"/>
              <a:buNone/>
            </a:pPr>
            <a:r>
              <a:t/>
            </a:r>
            <a:endParaRPr>
              <a:solidFill>
                <a:schemeClr val="hlink"/>
              </a:solidFill>
            </a:endParaRPr>
          </a:p>
          <a:p>
            <a:pPr lvl="0" rtl="0">
              <a:lnSpc>
                <a:spcPct val="110000"/>
              </a:lnSpc>
              <a:spcBef>
                <a:spcPts val="0"/>
              </a:spcBef>
              <a:buClr>
                <a:schemeClr val="dk1"/>
              </a:buClr>
              <a:buSzPct val="91666"/>
              <a:buFont typeface="Arial"/>
              <a:buNone/>
            </a:pPr>
            <a:r>
              <a:t/>
            </a:r>
            <a:endParaRPr sz="1200">
              <a:solidFill>
                <a:schemeClr val="hlink"/>
              </a:solidFill>
            </a:endParaRPr>
          </a:p>
          <a:p>
            <a:pPr lvl="0" rtl="0">
              <a:spcBef>
                <a:spcPts val="0"/>
              </a:spcBef>
              <a:buNone/>
            </a:pPr>
            <a:r>
              <a:t/>
            </a:r>
            <a:endParaRPr b="1" sz="1800"/>
          </a:p>
        </p:txBody>
      </p:sp>
      <p:pic>
        <p:nvPicPr>
          <p:cNvPr descr="Debugger_256px.png" id="949" name="Shape 949"/>
          <p:cNvPicPr preferRelativeResize="0"/>
          <p:nvPr/>
        </p:nvPicPr>
        <p:blipFill rotWithShape="1">
          <a:blip r:embed="rId3">
            <a:alphaModFix/>
          </a:blip>
          <a:srcRect b="5092" l="0" r="0" t="5092"/>
          <a:stretch/>
        </p:blipFill>
        <p:spPr>
          <a:xfrm>
            <a:off x="5794000" y="1348575"/>
            <a:ext cx="2210700" cy="1985700"/>
          </a:xfrm>
          <a:prstGeom prst="rect">
            <a:avLst/>
          </a:prstGeom>
          <a:noFill/>
          <a:ln>
            <a:noFill/>
          </a:ln>
        </p:spPr>
      </p:pic>
      <p:sp>
        <p:nvSpPr>
          <p:cNvPr id="950" name="Shape 950"/>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Debugging</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54" name="Shape 954"/>
        <p:cNvGrpSpPr/>
        <p:nvPr/>
      </p:nvGrpSpPr>
      <p:grpSpPr>
        <a:xfrm>
          <a:off x="0" y="0"/>
          <a:ext cx="0" cy="0"/>
          <a:chOff x="0" y="0"/>
          <a:chExt cx="0" cy="0"/>
        </a:xfrm>
      </p:grpSpPr>
      <p:sp>
        <p:nvSpPr>
          <p:cNvPr id="955" name="Shape 955"/>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solidFill>
                  <a:schemeClr val="hlink"/>
                </a:solidFill>
              </a:rPr>
              <a:t>Services</a:t>
            </a:r>
          </a:p>
        </p:txBody>
      </p:sp>
      <p:sp>
        <p:nvSpPr>
          <p:cNvPr id="956" name="Shape 956"/>
          <p:cNvSpPr txBox="1"/>
          <p:nvPr>
            <p:ph idx="1" type="body"/>
          </p:nvPr>
        </p:nvSpPr>
        <p:spPr>
          <a:xfrm>
            <a:off x="238672" y="1348575"/>
            <a:ext cx="3141299" cy="2913000"/>
          </a:xfrm>
          <a:prstGeom prst="rect">
            <a:avLst/>
          </a:prstGeom>
        </p:spPr>
        <p:txBody>
          <a:bodyPr anchorCtr="0" anchor="t" bIns="91425" lIns="91425" rIns="91425" tIns="91425">
            <a:noAutofit/>
          </a:bodyPr>
          <a:lstStyle/>
          <a:p>
            <a:pPr lvl="0" rtl="0">
              <a:spcBef>
                <a:spcPts val="0"/>
              </a:spcBef>
              <a:buNone/>
            </a:pPr>
            <a:r>
              <a:rPr lang="en"/>
              <a:t>All those services</a:t>
            </a:r>
          </a:p>
        </p:txBody>
      </p:sp>
      <p:sp>
        <p:nvSpPr>
          <p:cNvPr id="957" name="Shape 957"/>
          <p:cNvSpPr txBox="1"/>
          <p:nvPr/>
        </p:nvSpPr>
        <p:spPr>
          <a:xfrm>
            <a:off x="2430872" y="788000"/>
            <a:ext cx="6408600" cy="363000"/>
          </a:xfrm>
          <a:prstGeom prst="rect">
            <a:avLst/>
          </a:prstGeom>
          <a:solidFill>
            <a:schemeClr val="accent1"/>
          </a:solidFill>
          <a:ln>
            <a:noFill/>
          </a:ln>
        </p:spPr>
        <p:txBody>
          <a:bodyPr anchorCtr="0" anchor="t" bIns="91425" lIns="91425" rIns="91425" tIns="91425">
            <a:noAutofit/>
          </a:bodyPr>
          <a:lstStyle/>
          <a:p>
            <a:pPr lvl="0" rtl="0">
              <a:spcBef>
                <a:spcPts val="0"/>
              </a:spcBef>
              <a:buClr>
                <a:schemeClr val="dk1"/>
              </a:buClr>
              <a:buFont typeface="Arial"/>
              <a:buNone/>
            </a:pPr>
            <a:r>
              <a:rPr lang="en">
                <a:solidFill>
                  <a:schemeClr val="lt1"/>
                </a:solidFill>
                <a:latin typeface="Roboto"/>
                <a:ea typeface="Roboto"/>
                <a:cs typeface="Roboto"/>
                <a:sym typeface="Roboto"/>
              </a:rPr>
              <a:t>API Manager</a:t>
            </a:r>
          </a:p>
          <a:p>
            <a:pPr lvl="0" rtl="0">
              <a:spcBef>
                <a:spcPts val="0"/>
              </a:spcBef>
              <a:buNone/>
            </a:pPr>
            <a:r>
              <a:t/>
            </a:r>
            <a:endParaRPr>
              <a:solidFill>
                <a:schemeClr val="lt1"/>
              </a:solidFill>
              <a:latin typeface="Roboto"/>
              <a:ea typeface="Roboto"/>
              <a:cs typeface="Roboto"/>
              <a:sym typeface="Roboto"/>
            </a:endParaRPr>
          </a:p>
        </p:txBody>
      </p:sp>
      <p:pic>
        <p:nvPicPr>
          <p:cNvPr id="958" name="Shape 958"/>
          <p:cNvPicPr preferRelativeResize="0"/>
          <p:nvPr/>
        </p:nvPicPr>
        <p:blipFill rotWithShape="1">
          <a:blip r:embed="rId3">
            <a:alphaModFix/>
          </a:blip>
          <a:srcRect b="82398" l="0" r="0" t="0"/>
          <a:stretch/>
        </p:blipFill>
        <p:spPr>
          <a:xfrm>
            <a:off x="3512125" y="1365275"/>
            <a:ext cx="5322215" cy="581876"/>
          </a:xfrm>
          <a:prstGeom prst="rect">
            <a:avLst/>
          </a:prstGeom>
          <a:noFill/>
          <a:ln>
            <a:noFill/>
          </a:ln>
        </p:spPr>
      </p:pic>
      <p:pic>
        <p:nvPicPr>
          <p:cNvPr descr="Screen Shot 2017-02-17 at 6.41.50 AM.png" id="959" name="Shape 959"/>
          <p:cNvPicPr preferRelativeResize="0"/>
          <p:nvPr/>
        </p:nvPicPr>
        <p:blipFill rotWithShape="1">
          <a:blip r:embed="rId4">
            <a:alphaModFix/>
          </a:blip>
          <a:srcRect b="0" l="129" r="119" t="0"/>
          <a:stretch/>
        </p:blipFill>
        <p:spPr>
          <a:xfrm>
            <a:off x="2425638" y="1151597"/>
            <a:ext cx="6408712" cy="356037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63" name="Shape 963"/>
        <p:cNvGrpSpPr/>
        <p:nvPr/>
      </p:nvGrpSpPr>
      <p:grpSpPr>
        <a:xfrm>
          <a:off x="0" y="0"/>
          <a:ext cx="0" cy="0"/>
          <a:chOff x="0" y="0"/>
          <a:chExt cx="0" cy="0"/>
        </a:xfrm>
      </p:grpSpPr>
      <p:sp>
        <p:nvSpPr>
          <p:cNvPr id="964" name="Shape 964"/>
          <p:cNvSpPr txBox="1"/>
          <p:nvPr>
            <p:ph idx="1" type="body"/>
          </p:nvPr>
        </p:nvSpPr>
        <p:spPr>
          <a:xfrm>
            <a:off x="238672" y="1348575"/>
            <a:ext cx="5621100" cy="2913000"/>
          </a:xfrm>
          <a:prstGeom prst="rect">
            <a:avLst/>
          </a:prstGeom>
        </p:spPr>
        <p:txBody>
          <a:bodyPr anchorCtr="0" anchor="t" bIns="91425" lIns="91425" rIns="91425" tIns="91425">
            <a:noAutofit/>
          </a:bodyPr>
          <a:lstStyle/>
          <a:p>
            <a:pPr lvl="0">
              <a:spcBef>
                <a:spcPts val="0"/>
              </a:spcBef>
              <a:buClr>
                <a:schemeClr val="dk1"/>
              </a:buClr>
              <a:buSzPct val="78571"/>
              <a:buFont typeface="Arial"/>
              <a:buNone/>
            </a:pPr>
            <a:r>
              <a:rPr lang="en">
                <a:solidFill>
                  <a:schemeClr val="accent1"/>
                </a:solidFill>
              </a:rPr>
              <a:t>APIs</a:t>
            </a:r>
          </a:p>
          <a:p>
            <a:pPr lvl="0" rtl="0">
              <a:spcBef>
                <a:spcPts val="0"/>
              </a:spcBef>
              <a:buClr>
                <a:schemeClr val="dk1"/>
              </a:buClr>
              <a:buSzPct val="78571"/>
              <a:buFont typeface="Arial"/>
              <a:buNone/>
            </a:pPr>
            <a:r>
              <a:t/>
            </a:r>
            <a:endParaRPr>
              <a:solidFill>
                <a:schemeClr val="accent1"/>
              </a:solidFill>
            </a:endParaRPr>
          </a:p>
          <a:p>
            <a:pPr indent="-317500" lvl="0" marL="457200" marR="0" rtl="0" algn="l">
              <a:lnSpc>
                <a:spcPct val="115000"/>
              </a:lnSpc>
              <a:spcBef>
                <a:spcPts val="0"/>
              </a:spcBef>
              <a:spcAft>
                <a:spcPts val="0"/>
              </a:spcAft>
              <a:buClr>
                <a:srgbClr val="545454"/>
              </a:buClr>
              <a:buSzPct val="100000"/>
              <a:buFont typeface="Arial"/>
            </a:pPr>
            <a:r>
              <a:rPr lang="en"/>
              <a:t>Develop, deploy, protect and monitor your APIs</a:t>
            </a:r>
          </a:p>
          <a:p>
            <a:pPr indent="-317500" lvl="0" marL="457200" marR="0" rtl="0" algn="l">
              <a:lnSpc>
                <a:spcPct val="115000"/>
              </a:lnSpc>
              <a:spcBef>
                <a:spcPts val="0"/>
              </a:spcBef>
              <a:spcAft>
                <a:spcPts val="0"/>
              </a:spcAft>
              <a:buClr>
                <a:srgbClr val="545454"/>
              </a:buClr>
              <a:buSzPct val="100000"/>
              <a:buFont typeface="Arial"/>
            </a:pPr>
            <a:r>
              <a:rPr lang="en"/>
              <a:t>An NGINX-based proxy and distributed architecture</a:t>
            </a:r>
          </a:p>
          <a:p>
            <a:pPr indent="-317500" lvl="0" marL="457200" marR="0" rtl="0" algn="l">
              <a:lnSpc>
                <a:spcPct val="115000"/>
              </a:lnSpc>
              <a:spcBef>
                <a:spcPts val="0"/>
              </a:spcBef>
              <a:spcAft>
                <a:spcPts val="0"/>
              </a:spcAft>
              <a:buClr>
                <a:srgbClr val="545454"/>
              </a:buClr>
              <a:buSzPct val="100000"/>
              <a:buFont typeface="Arial"/>
            </a:pPr>
            <a:r>
              <a:rPr lang="en"/>
              <a:t>Supports Open API Specification</a:t>
            </a:r>
          </a:p>
          <a:p>
            <a:pPr lvl="0" rtl="0">
              <a:lnSpc>
                <a:spcPct val="110000"/>
              </a:lnSpc>
              <a:spcBef>
                <a:spcPts val="0"/>
              </a:spcBef>
              <a:buClr>
                <a:schemeClr val="dk1"/>
              </a:buClr>
              <a:buSzPct val="91666"/>
              <a:buFont typeface="Arial"/>
              <a:buNone/>
            </a:pPr>
            <a:r>
              <a:t/>
            </a:r>
            <a:endParaRPr sz="1200">
              <a:solidFill>
                <a:schemeClr val="hlink"/>
              </a:solidFill>
            </a:endParaRPr>
          </a:p>
          <a:p>
            <a:pPr lvl="0" rtl="0">
              <a:spcBef>
                <a:spcPts val="0"/>
              </a:spcBef>
              <a:buNone/>
            </a:pPr>
            <a:r>
              <a:t/>
            </a:r>
            <a:endParaRPr b="1" sz="1800"/>
          </a:p>
        </p:txBody>
      </p:sp>
      <p:sp>
        <p:nvSpPr>
          <p:cNvPr id="965" name="Shape 965"/>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Cloud Endpoints </a:t>
            </a:r>
          </a:p>
        </p:txBody>
      </p:sp>
      <p:pic>
        <p:nvPicPr>
          <p:cNvPr id="966" name="Shape 966"/>
          <p:cNvPicPr preferRelativeResize="0"/>
          <p:nvPr/>
        </p:nvPicPr>
        <p:blipFill>
          <a:blip r:embed="rId3">
            <a:alphaModFix/>
          </a:blip>
          <a:stretch>
            <a:fillRect/>
          </a:stretch>
        </p:blipFill>
        <p:spPr>
          <a:xfrm>
            <a:off x="5782775" y="1752600"/>
            <a:ext cx="1790700" cy="16383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0" name="Shape 970"/>
        <p:cNvGrpSpPr/>
        <p:nvPr/>
      </p:nvGrpSpPr>
      <p:grpSpPr>
        <a:xfrm>
          <a:off x="0" y="0"/>
          <a:ext cx="0" cy="0"/>
          <a:chOff x="0" y="0"/>
          <a:chExt cx="0" cy="0"/>
        </a:xfrm>
      </p:grpSpPr>
      <p:sp>
        <p:nvSpPr>
          <p:cNvPr id="971" name="Shape 971"/>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Machine learning</a:t>
            </a:r>
          </a:p>
        </p:txBody>
      </p:sp>
      <p:grpSp>
        <p:nvGrpSpPr>
          <p:cNvPr id="972" name="Shape 972"/>
          <p:cNvGrpSpPr/>
          <p:nvPr/>
        </p:nvGrpSpPr>
        <p:grpSpPr>
          <a:xfrm>
            <a:off x="992461" y="2276758"/>
            <a:ext cx="1569979" cy="1768114"/>
            <a:chOff x="673545" y="1846199"/>
            <a:chExt cx="1952224" cy="2198600"/>
          </a:xfrm>
        </p:grpSpPr>
        <p:pic>
          <p:nvPicPr>
            <p:cNvPr descr="icon_cloud.png" id="973" name="Shape 973"/>
            <p:cNvPicPr preferRelativeResize="0"/>
            <p:nvPr/>
          </p:nvPicPr>
          <p:blipFill>
            <a:blip r:embed="rId3">
              <a:alphaModFix/>
            </a:blip>
            <a:stretch>
              <a:fillRect/>
            </a:stretch>
          </p:blipFill>
          <p:spPr>
            <a:xfrm>
              <a:off x="1781269" y="1846199"/>
              <a:ext cx="844500" cy="578724"/>
            </a:xfrm>
            <a:prstGeom prst="rect">
              <a:avLst/>
            </a:prstGeom>
            <a:noFill/>
            <a:ln>
              <a:noFill/>
            </a:ln>
          </p:spPr>
        </p:pic>
        <p:pic>
          <p:nvPicPr>
            <p:cNvPr descr="icon-laptop.png" id="974" name="Shape 974"/>
            <p:cNvPicPr preferRelativeResize="0"/>
            <p:nvPr/>
          </p:nvPicPr>
          <p:blipFill>
            <a:blip r:embed="rId4">
              <a:alphaModFix/>
            </a:blip>
            <a:stretch>
              <a:fillRect/>
            </a:stretch>
          </p:blipFill>
          <p:spPr>
            <a:xfrm>
              <a:off x="673545" y="3680699"/>
              <a:ext cx="485474" cy="364100"/>
            </a:xfrm>
            <a:prstGeom prst="rect">
              <a:avLst/>
            </a:prstGeom>
            <a:noFill/>
            <a:ln>
              <a:noFill/>
            </a:ln>
          </p:spPr>
        </p:pic>
        <p:pic>
          <p:nvPicPr>
            <p:cNvPr descr="icon-lightning.png" id="975" name="Shape 975"/>
            <p:cNvPicPr preferRelativeResize="0"/>
            <p:nvPr/>
          </p:nvPicPr>
          <p:blipFill>
            <a:blip r:embed="rId5">
              <a:alphaModFix/>
            </a:blip>
            <a:stretch>
              <a:fillRect/>
            </a:stretch>
          </p:blipFill>
          <p:spPr>
            <a:xfrm>
              <a:off x="1128707" y="2499374"/>
              <a:ext cx="652574" cy="877425"/>
            </a:xfrm>
            <a:prstGeom prst="rect">
              <a:avLst/>
            </a:prstGeom>
            <a:noFill/>
            <a:ln>
              <a:noFill/>
            </a:ln>
          </p:spPr>
        </p:pic>
      </p:grpSp>
      <p:grpSp>
        <p:nvGrpSpPr>
          <p:cNvPr id="976" name="Shape 976"/>
          <p:cNvGrpSpPr/>
          <p:nvPr/>
        </p:nvGrpSpPr>
        <p:grpSpPr>
          <a:xfrm>
            <a:off x="4201173" y="2274469"/>
            <a:ext cx="980259" cy="1710785"/>
            <a:chOff x="3947631" y="2076349"/>
            <a:chExt cx="1402775" cy="2448175"/>
          </a:xfrm>
        </p:grpSpPr>
        <p:pic>
          <p:nvPicPr>
            <p:cNvPr descr="icon_grid.png" id="977" name="Shape 977"/>
            <p:cNvPicPr preferRelativeResize="0"/>
            <p:nvPr/>
          </p:nvPicPr>
          <p:blipFill>
            <a:blip r:embed="rId6">
              <a:alphaModFix/>
            </a:blip>
            <a:stretch>
              <a:fillRect/>
            </a:stretch>
          </p:blipFill>
          <p:spPr>
            <a:xfrm>
              <a:off x="3947631" y="2076349"/>
              <a:ext cx="1402775" cy="1406225"/>
            </a:xfrm>
            <a:prstGeom prst="rect">
              <a:avLst/>
            </a:prstGeom>
            <a:noFill/>
            <a:ln>
              <a:noFill/>
            </a:ln>
          </p:spPr>
        </p:pic>
        <p:pic>
          <p:nvPicPr>
            <p:cNvPr descr="icon-laptop.png" id="978" name="Shape 978"/>
            <p:cNvPicPr preferRelativeResize="0"/>
            <p:nvPr/>
          </p:nvPicPr>
          <p:blipFill>
            <a:blip r:embed="rId4">
              <a:alphaModFix/>
            </a:blip>
            <a:stretch>
              <a:fillRect/>
            </a:stretch>
          </p:blipFill>
          <p:spPr>
            <a:xfrm>
              <a:off x="4074482" y="3599300"/>
              <a:ext cx="1233649" cy="925224"/>
            </a:xfrm>
            <a:prstGeom prst="rect">
              <a:avLst/>
            </a:prstGeom>
            <a:noFill/>
            <a:ln>
              <a:noFill/>
            </a:ln>
          </p:spPr>
        </p:pic>
      </p:grpSp>
      <p:pic>
        <p:nvPicPr>
          <p:cNvPr descr="icon-expand.png" id="979" name="Shape 979"/>
          <p:cNvPicPr preferRelativeResize="0"/>
          <p:nvPr/>
        </p:nvPicPr>
        <p:blipFill>
          <a:blip r:embed="rId7">
            <a:alphaModFix/>
          </a:blip>
          <a:stretch>
            <a:fillRect/>
          </a:stretch>
        </p:blipFill>
        <p:spPr>
          <a:xfrm>
            <a:off x="6966475" y="2276774"/>
            <a:ext cx="1218999" cy="1216624"/>
          </a:xfrm>
          <a:prstGeom prst="rect">
            <a:avLst/>
          </a:prstGeom>
          <a:noFill/>
          <a:ln>
            <a:noFill/>
          </a:ln>
        </p:spPr>
      </p:pic>
      <p:sp>
        <p:nvSpPr>
          <p:cNvPr id="980" name="Shape 980"/>
          <p:cNvSpPr txBox="1"/>
          <p:nvPr>
            <p:ph idx="1" type="body"/>
          </p:nvPr>
        </p:nvSpPr>
        <p:spPr>
          <a:xfrm>
            <a:off x="619675" y="1620800"/>
            <a:ext cx="2373900" cy="341700"/>
          </a:xfrm>
          <a:prstGeom prst="rect">
            <a:avLst/>
          </a:prstGeom>
        </p:spPr>
        <p:txBody>
          <a:bodyPr anchorCtr="0" anchor="t" bIns="91425" lIns="91425" rIns="91425" tIns="91425">
            <a:noAutofit/>
          </a:bodyPr>
          <a:lstStyle/>
          <a:p>
            <a:pPr lvl="0" rtl="0" algn="ctr">
              <a:spcBef>
                <a:spcPts val="0"/>
              </a:spcBef>
              <a:buNone/>
            </a:pPr>
            <a:r>
              <a:rPr lang="en" sz="1600"/>
              <a:t>Using Models</a:t>
            </a:r>
          </a:p>
        </p:txBody>
      </p:sp>
      <p:sp>
        <p:nvSpPr>
          <p:cNvPr id="981" name="Shape 981"/>
          <p:cNvSpPr txBox="1"/>
          <p:nvPr>
            <p:ph idx="2" type="body"/>
          </p:nvPr>
        </p:nvSpPr>
        <p:spPr>
          <a:xfrm>
            <a:off x="3504350" y="1620800"/>
            <a:ext cx="2373900" cy="341700"/>
          </a:xfrm>
          <a:prstGeom prst="rect">
            <a:avLst/>
          </a:prstGeom>
        </p:spPr>
        <p:txBody>
          <a:bodyPr anchorCtr="0" anchor="t" bIns="91425" lIns="91425" rIns="91425" tIns="91425">
            <a:noAutofit/>
          </a:bodyPr>
          <a:lstStyle/>
          <a:p>
            <a:pPr lvl="0" rtl="0" algn="ctr">
              <a:spcBef>
                <a:spcPts val="0"/>
              </a:spcBef>
              <a:buNone/>
            </a:pPr>
            <a:r>
              <a:rPr lang="en" sz="1600"/>
              <a:t>Creating Models</a:t>
            </a:r>
          </a:p>
        </p:txBody>
      </p:sp>
      <p:sp>
        <p:nvSpPr>
          <p:cNvPr id="982" name="Shape 982"/>
          <p:cNvSpPr txBox="1"/>
          <p:nvPr>
            <p:ph idx="3" type="body"/>
          </p:nvPr>
        </p:nvSpPr>
        <p:spPr>
          <a:xfrm>
            <a:off x="6389025" y="1620800"/>
            <a:ext cx="2373900" cy="341700"/>
          </a:xfrm>
          <a:prstGeom prst="rect">
            <a:avLst/>
          </a:prstGeom>
        </p:spPr>
        <p:txBody>
          <a:bodyPr anchorCtr="0" anchor="t" bIns="91425" lIns="91425" rIns="91425" tIns="91425">
            <a:noAutofit/>
          </a:bodyPr>
          <a:lstStyle/>
          <a:p>
            <a:pPr lvl="0" rtl="0" algn="ctr">
              <a:spcBef>
                <a:spcPts val="0"/>
              </a:spcBef>
              <a:buNone/>
            </a:pPr>
            <a:r>
              <a:rPr lang="en" sz="1600"/>
              <a:t>Extending Models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1000"/>
                                        <p:tgtEl>
                                          <p:spTgt spid="980"/>
                                        </p:tgtEl>
                                      </p:cBhvr>
                                    </p:animEffect>
                                  </p:childTnLst>
                                </p:cTn>
                              </p:par>
                              <p:par>
                                <p:cTn fill="hold" nodeType="withEffect" presetClass="entr" presetID="10" presetSubtype="0">
                                  <p:stCondLst>
                                    <p:cond delay="0"/>
                                  </p:stCondLst>
                                  <p:childTnLst>
                                    <p:set>
                                      <p:cBhvr>
                                        <p:cTn dur="1" fill="hold">
                                          <p:stCondLst>
                                            <p:cond delay="0"/>
                                          </p:stCondLst>
                                        </p:cTn>
                                        <p:tgtEl>
                                          <p:spTgt spid="972"/>
                                        </p:tgtEl>
                                        <p:attrNameLst>
                                          <p:attrName>style.visibility</p:attrName>
                                        </p:attrNameLst>
                                      </p:cBhvr>
                                      <p:to>
                                        <p:strVal val="visible"/>
                                      </p:to>
                                    </p:set>
                                    <p:animEffect filter="fade" transition="in">
                                      <p:cBhvr>
                                        <p:cTn dur="1000"/>
                                        <p:tgtEl>
                                          <p:spTgt spid="9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1"/>
                                        </p:tgtEl>
                                        <p:attrNameLst>
                                          <p:attrName>style.visibility</p:attrName>
                                        </p:attrNameLst>
                                      </p:cBhvr>
                                      <p:to>
                                        <p:strVal val="visible"/>
                                      </p:to>
                                    </p:set>
                                    <p:animEffect filter="fade" transition="in">
                                      <p:cBhvr>
                                        <p:cTn dur="1000"/>
                                        <p:tgtEl>
                                          <p:spTgt spid="981"/>
                                        </p:tgtEl>
                                      </p:cBhvr>
                                    </p:animEffect>
                                  </p:childTnLst>
                                </p:cTn>
                              </p:par>
                              <p:par>
                                <p:cTn fill="hold" nodeType="withEffect" presetClass="entr" presetID="10" presetSubtype="0">
                                  <p:stCondLst>
                                    <p:cond delay="0"/>
                                  </p:stCondLst>
                                  <p:childTnLst>
                                    <p:set>
                                      <p:cBhvr>
                                        <p:cTn dur="1" fill="hold">
                                          <p:stCondLst>
                                            <p:cond delay="0"/>
                                          </p:stCondLst>
                                        </p:cTn>
                                        <p:tgtEl>
                                          <p:spTgt spid="976"/>
                                        </p:tgtEl>
                                        <p:attrNameLst>
                                          <p:attrName>style.visibility</p:attrName>
                                        </p:attrNameLst>
                                      </p:cBhvr>
                                      <p:to>
                                        <p:strVal val="visible"/>
                                      </p:to>
                                    </p:set>
                                    <p:animEffect filter="fade" transition="in">
                                      <p:cBhvr>
                                        <p:cTn dur="1000"/>
                                        <p:tgtEl>
                                          <p:spTgt spid="9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1000"/>
                                        <p:tgtEl>
                                          <p:spTgt spid="982"/>
                                        </p:tgtEl>
                                      </p:cBhvr>
                                    </p:animEffect>
                                  </p:childTnLst>
                                </p:cTn>
                              </p:par>
                              <p:par>
                                <p:cTn fill="hold" nodeType="withEffect" presetClass="entr" presetID="10" presetSubtype="0">
                                  <p:stCondLst>
                                    <p:cond delay="0"/>
                                  </p:stCondLst>
                                  <p:childTnLst>
                                    <p:set>
                                      <p:cBhvr>
                                        <p:cTn dur="1" fill="hold">
                                          <p:stCondLst>
                                            <p:cond delay="0"/>
                                          </p:stCondLst>
                                        </p:cTn>
                                        <p:tgtEl>
                                          <p:spTgt spid="979"/>
                                        </p:tgtEl>
                                        <p:attrNameLst>
                                          <p:attrName>style.visibility</p:attrName>
                                        </p:attrNameLst>
                                      </p:cBhvr>
                                      <p:to>
                                        <p:strVal val="visible"/>
                                      </p:to>
                                    </p:set>
                                    <p:animEffect filter="fade" transition="in">
                                      <p:cBhvr>
                                        <p:cTn dur="1000"/>
                                        <p:tgtEl>
                                          <p:spTgt spid="9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6" name="Shape 986"/>
        <p:cNvGrpSpPr/>
        <p:nvPr/>
      </p:nvGrpSpPr>
      <p:grpSpPr>
        <a:xfrm>
          <a:off x="0" y="0"/>
          <a:ext cx="0" cy="0"/>
          <a:chOff x="0" y="0"/>
          <a:chExt cx="0" cy="0"/>
        </a:xfrm>
      </p:grpSpPr>
      <p:sp>
        <p:nvSpPr>
          <p:cNvPr id="987" name="Shape 987"/>
          <p:cNvSpPr txBox="1"/>
          <p:nvPr>
            <p:ph type="title"/>
          </p:nvPr>
        </p:nvSpPr>
        <p:spPr>
          <a:xfrm>
            <a:off x="238664" y="315499"/>
            <a:ext cx="7963200" cy="836100"/>
          </a:xfrm>
          <a:prstGeom prst="rect">
            <a:avLst/>
          </a:prstGeom>
        </p:spPr>
        <p:txBody>
          <a:bodyPr anchorCtr="0" anchor="t" bIns="91425" lIns="91425" rIns="91425" tIns="91425">
            <a:noAutofit/>
          </a:bodyPr>
          <a:lstStyle/>
          <a:p>
            <a:pPr lvl="0">
              <a:spcBef>
                <a:spcPts val="0"/>
              </a:spcBef>
              <a:buNone/>
            </a:pPr>
            <a:r>
              <a:rPr lang="en"/>
              <a:t>Machine learning</a:t>
            </a:r>
            <a:r>
              <a:rPr lang="en"/>
              <a:t> services</a:t>
            </a:r>
          </a:p>
        </p:txBody>
      </p:sp>
      <p:sp>
        <p:nvSpPr>
          <p:cNvPr id="988" name="Shape 988"/>
          <p:cNvSpPr txBox="1"/>
          <p:nvPr>
            <p:ph idx="1" type="body"/>
          </p:nvPr>
        </p:nvSpPr>
        <p:spPr>
          <a:xfrm>
            <a:off x="469725" y="1348575"/>
            <a:ext cx="2009400" cy="2913000"/>
          </a:xfrm>
          <a:prstGeom prst="rect">
            <a:avLst/>
          </a:prstGeom>
        </p:spPr>
        <p:txBody>
          <a:bodyPr anchorCtr="0" anchor="t" bIns="91425" lIns="91425" rIns="91425" tIns="91425">
            <a:noAutofit/>
          </a:bodyPr>
          <a:lstStyle/>
          <a:p>
            <a:pPr lvl="0">
              <a:spcBef>
                <a:spcPts val="0"/>
              </a:spcBef>
              <a:buNone/>
            </a:pPr>
            <a:r>
              <a:t/>
            </a:r>
            <a:endParaRPr b="1"/>
          </a:p>
          <a:p>
            <a:pPr lvl="0">
              <a:spcBef>
                <a:spcPts val="0"/>
              </a:spcBef>
              <a:buNone/>
            </a:pPr>
            <a:r>
              <a:t/>
            </a:r>
            <a:endParaRPr b="1"/>
          </a:p>
          <a:p>
            <a:pPr lvl="0">
              <a:spcBef>
                <a:spcPts val="0"/>
              </a:spcBef>
              <a:buNone/>
            </a:pPr>
            <a:r>
              <a:t/>
            </a:r>
            <a:endParaRPr b="1"/>
          </a:p>
          <a:p>
            <a:pPr lvl="0">
              <a:spcBef>
                <a:spcPts val="0"/>
              </a:spcBef>
              <a:buNone/>
            </a:pPr>
            <a:r>
              <a:t/>
            </a:r>
            <a:endParaRPr b="1">
              <a:solidFill>
                <a:schemeClr val="accent1"/>
              </a:solidFill>
            </a:endParaRPr>
          </a:p>
          <a:p>
            <a:pPr lvl="0">
              <a:spcBef>
                <a:spcPts val="0"/>
              </a:spcBef>
              <a:buNone/>
            </a:pPr>
            <a:r>
              <a:rPr lang="en">
                <a:solidFill>
                  <a:schemeClr val="accent1"/>
                </a:solidFill>
              </a:rPr>
              <a:t>Vision API</a:t>
            </a:r>
          </a:p>
          <a:p>
            <a:pPr indent="-228600" lvl="0" marL="457200" rtl="0">
              <a:spcBef>
                <a:spcPts val="0"/>
              </a:spcBef>
              <a:buChar char="●"/>
            </a:pPr>
            <a:r>
              <a:rPr lang="en"/>
              <a:t>Face Detection</a:t>
            </a:r>
          </a:p>
          <a:p>
            <a:pPr indent="-228600" lvl="0" marL="457200" rtl="0">
              <a:spcBef>
                <a:spcPts val="0"/>
              </a:spcBef>
              <a:buChar char="●"/>
            </a:pPr>
            <a:r>
              <a:rPr lang="en"/>
              <a:t>Label Detection</a:t>
            </a:r>
          </a:p>
          <a:p>
            <a:pPr indent="-228600" lvl="0" marL="457200" rtl="0">
              <a:spcBef>
                <a:spcPts val="0"/>
              </a:spcBef>
              <a:buChar char="●"/>
            </a:pPr>
            <a:r>
              <a:rPr lang="en"/>
              <a:t>Logo Detection</a:t>
            </a:r>
          </a:p>
          <a:p>
            <a:pPr indent="-228600" lvl="0" marL="457200" rtl="0">
              <a:spcBef>
                <a:spcPts val="0"/>
              </a:spcBef>
              <a:buChar char="●"/>
            </a:pPr>
            <a:r>
              <a:rPr lang="en"/>
              <a:t>OCR</a:t>
            </a:r>
          </a:p>
          <a:p>
            <a:pPr indent="-228600" lvl="0" marL="457200" rtl="0">
              <a:spcBef>
                <a:spcPts val="0"/>
              </a:spcBef>
              <a:buChar char="●"/>
            </a:pPr>
            <a:r>
              <a:rPr lang="en"/>
              <a:t>(Video API beta)</a:t>
            </a:r>
          </a:p>
          <a:p>
            <a:pPr lvl="0">
              <a:spcBef>
                <a:spcPts val="0"/>
              </a:spcBef>
              <a:buNone/>
            </a:pPr>
            <a:r>
              <a:t/>
            </a:r>
            <a:endParaRPr/>
          </a:p>
        </p:txBody>
      </p:sp>
      <p:sp>
        <p:nvSpPr>
          <p:cNvPr id="989" name="Shape 989"/>
          <p:cNvSpPr txBox="1"/>
          <p:nvPr>
            <p:ph idx="2" type="body"/>
          </p:nvPr>
        </p:nvSpPr>
        <p:spPr>
          <a:xfrm>
            <a:off x="2661445" y="1348575"/>
            <a:ext cx="2009400" cy="2913000"/>
          </a:xfrm>
          <a:prstGeom prst="rect">
            <a:avLst/>
          </a:prstGeom>
        </p:spPr>
        <p:txBody>
          <a:bodyPr anchorCtr="0" anchor="t" bIns="91425" lIns="91425" rIns="91425" tIns="91425">
            <a:noAutofit/>
          </a:bodyPr>
          <a:lstStyle/>
          <a:p>
            <a:pPr lvl="0">
              <a:spcBef>
                <a:spcPts val="0"/>
              </a:spcBef>
              <a:buClr>
                <a:schemeClr val="dk1"/>
              </a:buClr>
              <a:buSzPct val="91666"/>
              <a:buFont typeface="Arial"/>
              <a:buNone/>
            </a:pPr>
            <a:r>
              <a:t/>
            </a:r>
            <a:endParaRPr b="1">
              <a:solidFill>
                <a:schemeClr val="hlink"/>
              </a:solidFill>
            </a:endParaRPr>
          </a:p>
          <a:p>
            <a:pPr lvl="0">
              <a:spcBef>
                <a:spcPts val="0"/>
              </a:spcBef>
              <a:buClr>
                <a:schemeClr val="dk1"/>
              </a:buClr>
              <a:buSzPct val="91666"/>
              <a:buFont typeface="Arial"/>
              <a:buNone/>
            </a:pPr>
            <a:r>
              <a:t/>
            </a:r>
            <a:endParaRPr b="1">
              <a:solidFill>
                <a:schemeClr val="hlink"/>
              </a:solidFill>
            </a:endParaRPr>
          </a:p>
          <a:p>
            <a:pPr lvl="0">
              <a:spcBef>
                <a:spcPts val="0"/>
              </a:spcBef>
              <a:buClr>
                <a:schemeClr val="dk1"/>
              </a:buClr>
              <a:buSzPct val="91666"/>
              <a:buFont typeface="Arial"/>
              <a:buNone/>
            </a:pPr>
            <a:r>
              <a:t/>
            </a:r>
            <a:endParaRPr b="1">
              <a:solidFill>
                <a:schemeClr val="hlink"/>
              </a:solidFill>
            </a:endParaRPr>
          </a:p>
          <a:p>
            <a:pPr lvl="0">
              <a:spcBef>
                <a:spcPts val="0"/>
              </a:spcBef>
              <a:buClr>
                <a:schemeClr val="dk1"/>
              </a:buClr>
              <a:buSzPct val="91666"/>
              <a:buFont typeface="Arial"/>
              <a:buNone/>
            </a:pPr>
            <a:r>
              <a:t/>
            </a:r>
            <a:endParaRPr b="1">
              <a:solidFill>
                <a:schemeClr val="hlink"/>
              </a:solidFill>
            </a:endParaRPr>
          </a:p>
          <a:p>
            <a:pPr lvl="0">
              <a:spcBef>
                <a:spcPts val="0"/>
              </a:spcBef>
              <a:buClr>
                <a:schemeClr val="dk1"/>
              </a:buClr>
              <a:buSzPct val="91666"/>
              <a:buFont typeface="Arial"/>
              <a:buNone/>
            </a:pPr>
            <a:r>
              <a:rPr lang="en">
                <a:solidFill>
                  <a:schemeClr val="accent1"/>
                </a:solidFill>
              </a:rPr>
              <a:t>Natural Language API</a:t>
            </a:r>
          </a:p>
          <a:p>
            <a:pPr indent="-228600" lvl="0" marL="457200" rtl="0">
              <a:spcBef>
                <a:spcPts val="0"/>
              </a:spcBef>
              <a:buChar char="●"/>
            </a:pPr>
            <a:r>
              <a:rPr lang="en"/>
              <a:t>Syntax Analysis</a:t>
            </a:r>
          </a:p>
          <a:p>
            <a:pPr indent="-228600" lvl="0" marL="457200" rtl="0">
              <a:spcBef>
                <a:spcPts val="0"/>
              </a:spcBef>
              <a:buChar char="●"/>
            </a:pPr>
            <a:r>
              <a:rPr lang="en"/>
              <a:t>Entity Recognition</a:t>
            </a:r>
          </a:p>
          <a:p>
            <a:pPr indent="-228600" lvl="0" marL="457200" rtl="0">
              <a:spcBef>
                <a:spcPts val="0"/>
              </a:spcBef>
              <a:buChar char="●"/>
            </a:pPr>
            <a:r>
              <a:rPr lang="en"/>
              <a:t>Sentiment Analysis</a:t>
            </a:r>
          </a:p>
          <a:p>
            <a:pPr indent="-228600" lvl="0" marL="457200">
              <a:spcBef>
                <a:spcPts val="0"/>
              </a:spcBef>
              <a:buChar char="●"/>
            </a:pPr>
            <a:r>
              <a:rPr lang="en"/>
              <a:t>Multi-Language</a:t>
            </a:r>
          </a:p>
        </p:txBody>
      </p:sp>
      <p:sp>
        <p:nvSpPr>
          <p:cNvPr id="990" name="Shape 990"/>
          <p:cNvSpPr txBox="1"/>
          <p:nvPr>
            <p:ph idx="3" type="body"/>
          </p:nvPr>
        </p:nvSpPr>
        <p:spPr>
          <a:xfrm>
            <a:off x="4853166" y="1348575"/>
            <a:ext cx="2009400" cy="2913000"/>
          </a:xfrm>
          <a:prstGeom prst="rect">
            <a:avLst/>
          </a:prstGeom>
        </p:spPr>
        <p:txBody>
          <a:bodyPr anchorCtr="0" anchor="t" bIns="91425" lIns="91425" rIns="91425" tIns="91425">
            <a:noAutofit/>
          </a:bodyPr>
          <a:lstStyle/>
          <a:p>
            <a:pPr lvl="0">
              <a:spcBef>
                <a:spcPts val="0"/>
              </a:spcBef>
              <a:buClr>
                <a:schemeClr val="dk1"/>
              </a:buClr>
              <a:buSzPct val="91666"/>
              <a:buFont typeface="Arial"/>
              <a:buNone/>
            </a:pPr>
            <a:r>
              <a:t/>
            </a:r>
            <a:endParaRPr b="1">
              <a:solidFill>
                <a:schemeClr val="hlink"/>
              </a:solidFill>
            </a:endParaRPr>
          </a:p>
          <a:p>
            <a:pPr lvl="0">
              <a:spcBef>
                <a:spcPts val="0"/>
              </a:spcBef>
              <a:buClr>
                <a:schemeClr val="dk1"/>
              </a:buClr>
              <a:buSzPct val="91666"/>
              <a:buFont typeface="Arial"/>
              <a:buNone/>
            </a:pPr>
            <a:r>
              <a:t/>
            </a:r>
            <a:endParaRPr b="1">
              <a:solidFill>
                <a:schemeClr val="hlink"/>
              </a:solidFill>
            </a:endParaRPr>
          </a:p>
          <a:p>
            <a:pPr lvl="0">
              <a:spcBef>
                <a:spcPts val="0"/>
              </a:spcBef>
              <a:buClr>
                <a:schemeClr val="dk1"/>
              </a:buClr>
              <a:buSzPct val="91666"/>
              <a:buFont typeface="Arial"/>
              <a:buNone/>
            </a:pPr>
            <a:r>
              <a:t/>
            </a:r>
            <a:endParaRPr b="1">
              <a:solidFill>
                <a:schemeClr val="hlink"/>
              </a:solidFill>
            </a:endParaRPr>
          </a:p>
          <a:p>
            <a:pPr lvl="0">
              <a:spcBef>
                <a:spcPts val="0"/>
              </a:spcBef>
              <a:buClr>
                <a:schemeClr val="dk1"/>
              </a:buClr>
              <a:buSzPct val="91666"/>
              <a:buFont typeface="Arial"/>
              <a:buNone/>
            </a:pPr>
            <a:r>
              <a:t/>
            </a:r>
            <a:endParaRPr b="1">
              <a:solidFill>
                <a:schemeClr val="accent1"/>
              </a:solidFill>
            </a:endParaRPr>
          </a:p>
          <a:p>
            <a:pPr lvl="0">
              <a:spcBef>
                <a:spcPts val="0"/>
              </a:spcBef>
              <a:buClr>
                <a:schemeClr val="dk1"/>
              </a:buClr>
              <a:buSzPct val="91666"/>
              <a:buFont typeface="Arial"/>
              <a:buNone/>
            </a:pPr>
            <a:r>
              <a:rPr lang="en">
                <a:solidFill>
                  <a:schemeClr val="accent1"/>
                </a:solidFill>
              </a:rPr>
              <a:t>Speech API</a:t>
            </a:r>
          </a:p>
          <a:p>
            <a:pPr indent="-228600" lvl="0" marL="457200" rtl="0">
              <a:spcBef>
                <a:spcPts val="0"/>
              </a:spcBef>
              <a:buChar char="●"/>
            </a:pPr>
            <a:r>
              <a:rPr lang="en"/>
              <a:t>Automatic Speech Recognition</a:t>
            </a:r>
          </a:p>
          <a:p>
            <a:pPr indent="-228600" lvl="0" marL="457200" rtl="0">
              <a:spcBef>
                <a:spcPts val="0"/>
              </a:spcBef>
              <a:buChar char="●"/>
            </a:pPr>
            <a:r>
              <a:rPr lang="en"/>
              <a:t>Streaming</a:t>
            </a:r>
          </a:p>
          <a:p>
            <a:pPr indent="-228600" lvl="0" marL="457200" rtl="0">
              <a:spcBef>
                <a:spcPts val="0"/>
              </a:spcBef>
              <a:buChar char="●"/>
            </a:pPr>
            <a:r>
              <a:rPr lang="en"/>
              <a:t>80 languages</a:t>
            </a:r>
          </a:p>
          <a:p>
            <a:pPr lvl="0">
              <a:spcBef>
                <a:spcPts val="0"/>
              </a:spcBef>
              <a:buNone/>
            </a:pPr>
            <a:r>
              <a:t/>
            </a:r>
            <a:endParaRPr/>
          </a:p>
        </p:txBody>
      </p:sp>
      <p:sp>
        <p:nvSpPr>
          <p:cNvPr id="991" name="Shape 991"/>
          <p:cNvSpPr txBox="1"/>
          <p:nvPr>
            <p:ph idx="4" type="body"/>
          </p:nvPr>
        </p:nvSpPr>
        <p:spPr>
          <a:xfrm>
            <a:off x="7044887" y="1348575"/>
            <a:ext cx="2009400" cy="2913000"/>
          </a:xfrm>
          <a:prstGeom prst="rect">
            <a:avLst/>
          </a:prstGeom>
        </p:spPr>
        <p:txBody>
          <a:bodyPr anchorCtr="0" anchor="t" bIns="91425" lIns="91425" rIns="91425" tIns="91425">
            <a:noAutofit/>
          </a:bodyPr>
          <a:lstStyle/>
          <a:p>
            <a:pPr lvl="0">
              <a:spcBef>
                <a:spcPts val="0"/>
              </a:spcBef>
              <a:buClr>
                <a:schemeClr val="dk1"/>
              </a:buClr>
              <a:buSzPct val="91666"/>
              <a:buFont typeface="Arial"/>
              <a:buNone/>
            </a:pPr>
            <a:r>
              <a:t/>
            </a:r>
            <a:endParaRPr b="1">
              <a:solidFill>
                <a:schemeClr val="hlink"/>
              </a:solidFill>
            </a:endParaRPr>
          </a:p>
          <a:p>
            <a:pPr lvl="0">
              <a:spcBef>
                <a:spcPts val="0"/>
              </a:spcBef>
              <a:buClr>
                <a:schemeClr val="dk1"/>
              </a:buClr>
              <a:buSzPct val="91666"/>
              <a:buFont typeface="Arial"/>
              <a:buNone/>
            </a:pPr>
            <a:r>
              <a:t/>
            </a:r>
            <a:endParaRPr b="1">
              <a:solidFill>
                <a:schemeClr val="hlink"/>
              </a:solidFill>
            </a:endParaRPr>
          </a:p>
          <a:p>
            <a:pPr lvl="0">
              <a:spcBef>
                <a:spcPts val="0"/>
              </a:spcBef>
              <a:buClr>
                <a:schemeClr val="dk1"/>
              </a:buClr>
              <a:buSzPct val="91666"/>
              <a:buFont typeface="Arial"/>
              <a:buNone/>
            </a:pPr>
            <a:r>
              <a:t/>
            </a:r>
            <a:endParaRPr b="1">
              <a:solidFill>
                <a:schemeClr val="hlink"/>
              </a:solidFill>
            </a:endParaRPr>
          </a:p>
          <a:p>
            <a:pPr lvl="0">
              <a:spcBef>
                <a:spcPts val="0"/>
              </a:spcBef>
              <a:buClr>
                <a:schemeClr val="dk1"/>
              </a:buClr>
              <a:buSzPct val="91666"/>
              <a:buFont typeface="Arial"/>
              <a:buNone/>
            </a:pPr>
            <a:r>
              <a:t/>
            </a:r>
            <a:endParaRPr b="1">
              <a:solidFill>
                <a:schemeClr val="hlink"/>
              </a:solidFill>
            </a:endParaRPr>
          </a:p>
          <a:p>
            <a:pPr lvl="0">
              <a:spcBef>
                <a:spcPts val="0"/>
              </a:spcBef>
              <a:buClr>
                <a:schemeClr val="dk1"/>
              </a:buClr>
              <a:buSzPct val="91666"/>
              <a:buFont typeface="Arial"/>
              <a:buNone/>
            </a:pPr>
            <a:r>
              <a:rPr lang="en">
                <a:solidFill>
                  <a:schemeClr val="accent1"/>
                </a:solidFill>
              </a:rPr>
              <a:t>Translation API</a:t>
            </a:r>
          </a:p>
          <a:p>
            <a:pPr indent="-228600" lvl="0" marL="457200" rtl="0">
              <a:spcBef>
                <a:spcPts val="0"/>
              </a:spcBef>
              <a:buChar char="●"/>
            </a:pPr>
            <a:r>
              <a:rPr lang="en"/>
              <a:t>Language Detection</a:t>
            </a:r>
          </a:p>
          <a:p>
            <a:pPr indent="-228600" lvl="0" marL="457200" rtl="0">
              <a:spcBef>
                <a:spcPts val="0"/>
              </a:spcBef>
              <a:buChar char="●"/>
            </a:pPr>
            <a:r>
              <a:rPr lang="en"/>
              <a:t>Translation</a:t>
            </a:r>
          </a:p>
          <a:p>
            <a:pPr indent="-228600" lvl="0" marL="457200" rtl="0">
              <a:spcBef>
                <a:spcPts val="0"/>
              </a:spcBef>
              <a:buChar char="●"/>
            </a:pPr>
            <a:r>
              <a:rPr lang="en"/>
              <a:t>Whole document</a:t>
            </a:r>
          </a:p>
          <a:p>
            <a:pPr lvl="0">
              <a:spcBef>
                <a:spcPts val="0"/>
              </a:spcBef>
              <a:buNone/>
            </a:pPr>
            <a:r>
              <a:t/>
            </a:r>
            <a:endParaRPr/>
          </a:p>
        </p:txBody>
      </p:sp>
      <p:pic>
        <p:nvPicPr>
          <p:cNvPr descr="Vision-API_256px.png" id="992" name="Shape 992"/>
          <p:cNvPicPr preferRelativeResize="0"/>
          <p:nvPr/>
        </p:nvPicPr>
        <p:blipFill rotWithShape="1">
          <a:blip r:embed="rId3">
            <a:alphaModFix/>
          </a:blip>
          <a:srcRect b="5092" l="0" r="0" t="5092"/>
          <a:stretch/>
        </p:blipFill>
        <p:spPr>
          <a:xfrm>
            <a:off x="965874" y="1231631"/>
            <a:ext cx="785999" cy="706199"/>
          </a:xfrm>
          <a:prstGeom prst="rect">
            <a:avLst/>
          </a:prstGeom>
          <a:noFill/>
          <a:ln>
            <a:noFill/>
          </a:ln>
        </p:spPr>
      </p:pic>
      <p:pic>
        <p:nvPicPr>
          <p:cNvPr descr="Speech-API_256px.png" id="993" name="Shape 993"/>
          <p:cNvPicPr preferRelativeResize="0"/>
          <p:nvPr/>
        </p:nvPicPr>
        <p:blipFill rotWithShape="1">
          <a:blip r:embed="rId4">
            <a:alphaModFix/>
          </a:blip>
          <a:srcRect b="5092" l="0" r="0" t="5092"/>
          <a:stretch/>
        </p:blipFill>
        <p:spPr>
          <a:xfrm>
            <a:off x="5464876" y="1231634"/>
            <a:ext cx="786000" cy="706200"/>
          </a:xfrm>
          <a:prstGeom prst="rect">
            <a:avLst/>
          </a:prstGeom>
          <a:noFill/>
          <a:ln>
            <a:noFill/>
          </a:ln>
        </p:spPr>
      </p:pic>
      <p:pic>
        <p:nvPicPr>
          <p:cNvPr descr="Natural-Language-API_256px.png" id="994" name="Shape 994"/>
          <p:cNvPicPr preferRelativeResize="0"/>
          <p:nvPr/>
        </p:nvPicPr>
        <p:blipFill rotWithShape="1">
          <a:blip r:embed="rId5">
            <a:alphaModFix/>
          </a:blip>
          <a:srcRect b="5092" l="0" r="0" t="5092"/>
          <a:stretch/>
        </p:blipFill>
        <p:spPr>
          <a:xfrm>
            <a:off x="3273134" y="1231634"/>
            <a:ext cx="786000" cy="706200"/>
          </a:xfrm>
          <a:prstGeom prst="rect">
            <a:avLst/>
          </a:prstGeom>
          <a:noFill/>
          <a:ln>
            <a:noFill/>
          </a:ln>
        </p:spPr>
      </p:pic>
      <p:pic>
        <p:nvPicPr>
          <p:cNvPr descr="Translation-API_256px.png" id="995" name="Shape 995"/>
          <p:cNvPicPr preferRelativeResize="0"/>
          <p:nvPr/>
        </p:nvPicPr>
        <p:blipFill rotWithShape="1">
          <a:blip r:embed="rId6">
            <a:alphaModFix/>
          </a:blip>
          <a:srcRect b="5092" l="0" r="0" t="5092"/>
          <a:stretch/>
        </p:blipFill>
        <p:spPr>
          <a:xfrm>
            <a:off x="7656587" y="1231625"/>
            <a:ext cx="786000" cy="706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gtEl>
                                        <p:attrNameLst>
                                          <p:attrName>style.visibility</p:attrName>
                                        </p:attrNameLst>
                                      </p:cBhvr>
                                      <p:to>
                                        <p:strVal val="visible"/>
                                      </p:to>
                                    </p:set>
                                    <p:animEffect filter="fade" transition="in">
                                      <p:cBhvr>
                                        <p:cTn dur="1000"/>
                                        <p:tgtEl>
                                          <p:spTgt spid="988"/>
                                        </p:tgtEl>
                                      </p:cBhvr>
                                    </p:animEffect>
                                  </p:childTnLst>
                                </p:cTn>
                              </p:par>
                              <p:par>
                                <p:cTn fill="hold" nodeType="withEffect" presetClass="entr" presetID="10" presetSubtype="0">
                                  <p:stCondLst>
                                    <p:cond delay="0"/>
                                  </p:stCondLst>
                                  <p:childTnLst>
                                    <p:set>
                                      <p:cBhvr>
                                        <p:cTn dur="1" fill="hold">
                                          <p:stCondLst>
                                            <p:cond delay="0"/>
                                          </p:stCondLst>
                                        </p:cTn>
                                        <p:tgtEl>
                                          <p:spTgt spid="992"/>
                                        </p:tgtEl>
                                        <p:attrNameLst>
                                          <p:attrName>style.visibility</p:attrName>
                                        </p:attrNameLst>
                                      </p:cBhvr>
                                      <p:to>
                                        <p:strVal val="visible"/>
                                      </p:to>
                                    </p:set>
                                    <p:animEffect filter="fade" transition="in">
                                      <p:cBhvr>
                                        <p:cTn dur="1000"/>
                                        <p:tgtEl>
                                          <p:spTgt spid="9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9"/>
                                        </p:tgtEl>
                                        <p:attrNameLst>
                                          <p:attrName>style.visibility</p:attrName>
                                        </p:attrNameLst>
                                      </p:cBhvr>
                                      <p:to>
                                        <p:strVal val="visible"/>
                                      </p:to>
                                    </p:set>
                                    <p:animEffect filter="fade" transition="in">
                                      <p:cBhvr>
                                        <p:cTn dur="1000"/>
                                        <p:tgtEl>
                                          <p:spTgt spid="989"/>
                                        </p:tgtEl>
                                      </p:cBhvr>
                                    </p:animEffect>
                                  </p:childTnLst>
                                </p:cTn>
                              </p:par>
                              <p:par>
                                <p:cTn fill="hold" nodeType="withEffect" presetClass="entr" presetID="10" presetSubtype="0">
                                  <p:stCondLst>
                                    <p:cond delay="0"/>
                                  </p:stCondLst>
                                  <p:childTnLst>
                                    <p:set>
                                      <p:cBhvr>
                                        <p:cTn dur="1" fill="hold">
                                          <p:stCondLst>
                                            <p:cond delay="0"/>
                                          </p:stCondLst>
                                        </p:cTn>
                                        <p:tgtEl>
                                          <p:spTgt spid="994"/>
                                        </p:tgtEl>
                                        <p:attrNameLst>
                                          <p:attrName>style.visibility</p:attrName>
                                        </p:attrNameLst>
                                      </p:cBhvr>
                                      <p:to>
                                        <p:strVal val="visible"/>
                                      </p:to>
                                    </p:set>
                                    <p:animEffect filter="fade" transition="in">
                                      <p:cBhvr>
                                        <p:cTn dur="1000"/>
                                        <p:tgtEl>
                                          <p:spTgt spid="9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gtEl>
                                        <p:attrNameLst>
                                          <p:attrName>style.visibility</p:attrName>
                                        </p:attrNameLst>
                                      </p:cBhvr>
                                      <p:to>
                                        <p:strVal val="visible"/>
                                      </p:to>
                                    </p:set>
                                    <p:animEffect filter="fade" transition="in">
                                      <p:cBhvr>
                                        <p:cTn dur="1000"/>
                                        <p:tgtEl>
                                          <p:spTgt spid="990"/>
                                        </p:tgtEl>
                                      </p:cBhvr>
                                    </p:animEffect>
                                  </p:childTnLst>
                                </p:cTn>
                              </p:par>
                              <p:par>
                                <p:cTn fill="hold" nodeType="withEffect" presetClass="entr" presetID="10" presetSubtype="0">
                                  <p:stCondLst>
                                    <p:cond delay="0"/>
                                  </p:stCondLst>
                                  <p:childTnLst>
                                    <p:set>
                                      <p:cBhvr>
                                        <p:cTn dur="1" fill="hold">
                                          <p:stCondLst>
                                            <p:cond delay="0"/>
                                          </p:stCondLst>
                                        </p:cTn>
                                        <p:tgtEl>
                                          <p:spTgt spid="993"/>
                                        </p:tgtEl>
                                        <p:attrNameLst>
                                          <p:attrName>style.visibility</p:attrName>
                                        </p:attrNameLst>
                                      </p:cBhvr>
                                      <p:to>
                                        <p:strVal val="visible"/>
                                      </p:to>
                                    </p:set>
                                    <p:animEffect filter="fade" transition="in">
                                      <p:cBhvr>
                                        <p:cTn dur="1000"/>
                                        <p:tgtEl>
                                          <p:spTgt spid="9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1"/>
                                        </p:tgtEl>
                                        <p:attrNameLst>
                                          <p:attrName>style.visibility</p:attrName>
                                        </p:attrNameLst>
                                      </p:cBhvr>
                                      <p:to>
                                        <p:strVal val="visible"/>
                                      </p:to>
                                    </p:set>
                                    <p:animEffect filter="fade" transition="in">
                                      <p:cBhvr>
                                        <p:cTn dur="1000"/>
                                        <p:tgtEl>
                                          <p:spTgt spid="991"/>
                                        </p:tgtEl>
                                      </p:cBhvr>
                                    </p:animEffect>
                                  </p:childTnLst>
                                </p:cTn>
                              </p:par>
                              <p:par>
                                <p:cTn fill="hold" nodeType="withEffect" presetClass="entr" presetID="10" presetSubtype="0">
                                  <p:stCondLst>
                                    <p:cond delay="0"/>
                                  </p:stCondLst>
                                  <p:childTnLst>
                                    <p:set>
                                      <p:cBhvr>
                                        <p:cTn dur="1" fill="hold">
                                          <p:stCondLst>
                                            <p:cond delay="0"/>
                                          </p:stCondLst>
                                        </p:cTn>
                                        <p:tgtEl>
                                          <p:spTgt spid="995"/>
                                        </p:tgtEl>
                                        <p:attrNameLst>
                                          <p:attrName>style.visibility</p:attrName>
                                        </p:attrNameLst>
                                      </p:cBhvr>
                                      <p:to>
                                        <p:strVal val="visible"/>
                                      </p:to>
                                    </p:set>
                                    <p:animEffect filter="fade" transition="in">
                                      <p:cBhvr>
                                        <p:cTn dur="1000"/>
                                        <p:tgtEl>
                                          <p:spTgt spid="9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99" name="Shape 999"/>
        <p:cNvGrpSpPr/>
        <p:nvPr/>
      </p:nvGrpSpPr>
      <p:grpSpPr>
        <a:xfrm>
          <a:off x="0" y="0"/>
          <a:ext cx="0" cy="0"/>
          <a:chOff x="0" y="0"/>
          <a:chExt cx="0" cy="0"/>
        </a:xfrm>
      </p:grpSpPr>
      <p:sp>
        <p:nvSpPr>
          <p:cNvPr id="1000" name="Shape 1000"/>
          <p:cNvSpPr txBox="1"/>
          <p:nvPr>
            <p:ph idx="1" type="body"/>
          </p:nvPr>
        </p:nvSpPr>
        <p:spPr>
          <a:xfrm>
            <a:off x="238664" y="1348577"/>
            <a:ext cx="7963200" cy="2913000"/>
          </a:xfrm>
          <a:prstGeom prst="rect">
            <a:avLst/>
          </a:prstGeom>
        </p:spPr>
        <p:txBody>
          <a:bodyPr anchorCtr="0" anchor="t" bIns="91425" lIns="91425" rIns="91425" tIns="91425">
            <a:noAutofit/>
          </a:bodyPr>
          <a:lstStyle/>
          <a:p>
            <a:pPr lvl="0" rtl="0">
              <a:spcBef>
                <a:spcPts val="0"/>
              </a:spcBef>
              <a:buNone/>
            </a:pPr>
            <a:r>
              <a:rPr lang="en">
                <a:solidFill>
                  <a:schemeClr val="accent1"/>
                </a:solidFill>
              </a:rPr>
              <a:t>Cloud ML Engine</a:t>
            </a:r>
          </a:p>
          <a:p>
            <a:pPr indent="-228600" lvl="0" marL="457200" rtl="0">
              <a:spcBef>
                <a:spcPts val="0"/>
              </a:spcBef>
              <a:buChar char="●"/>
            </a:pPr>
            <a:r>
              <a:rPr lang="en"/>
              <a:t>Managed Tensor Flow</a:t>
            </a:r>
          </a:p>
          <a:p>
            <a:pPr lvl="0" rtl="0">
              <a:spcBef>
                <a:spcPts val="0"/>
              </a:spcBef>
              <a:buNone/>
            </a:pPr>
            <a:r>
              <a:t/>
            </a:r>
            <a:endParaRPr/>
          </a:p>
        </p:txBody>
      </p:sp>
      <p:pic>
        <p:nvPicPr>
          <p:cNvPr descr="Cloud-Machine-Learning_256px.png" id="1001" name="Shape 1001"/>
          <p:cNvPicPr preferRelativeResize="0"/>
          <p:nvPr/>
        </p:nvPicPr>
        <p:blipFill rotWithShape="1">
          <a:blip r:embed="rId3">
            <a:alphaModFix/>
          </a:blip>
          <a:srcRect b="5092" l="0" r="0" t="5092"/>
          <a:stretch/>
        </p:blipFill>
        <p:spPr>
          <a:xfrm>
            <a:off x="5794000" y="1348574"/>
            <a:ext cx="2210700" cy="1985700"/>
          </a:xfrm>
          <a:prstGeom prst="rect">
            <a:avLst/>
          </a:prstGeom>
          <a:noFill/>
          <a:ln>
            <a:noFill/>
          </a:ln>
        </p:spPr>
      </p:pic>
      <p:sp>
        <p:nvSpPr>
          <p:cNvPr id="1002" name="Shape 1002"/>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Machine learning</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84" name="Shape 284"/>
        <p:cNvGrpSpPr/>
        <p:nvPr/>
      </p:nvGrpSpPr>
      <p:grpSpPr>
        <a:xfrm>
          <a:off x="0" y="0"/>
          <a:ext cx="0" cy="0"/>
          <a:chOff x="0" y="0"/>
          <a:chExt cx="0" cy="0"/>
        </a:xfrm>
      </p:grpSpPr>
      <p:sp>
        <p:nvSpPr>
          <p:cNvPr id="285" name="Shape 285"/>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Clr>
                <a:schemeClr val="dk1"/>
              </a:buClr>
              <a:buSzPct val="39285"/>
              <a:buFont typeface="Arial"/>
              <a:buNone/>
            </a:pPr>
            <a:r>
              <a:rPr lang="en">
                <a:solidFill>
                  <a:schemeClr val="hlink"/>
                </a:solidFill>
              </a:rPr>
              <a:t>Agenda</a:t>
            </a:r>
          </a:p>
        </p:txBody>
      </p:sp>
      <p:sp>
        <p:nvSpPr>
          <p:cNvPr id="286" name="Shape 286"/>
          <p:cNvSpPr txBox="1"/>
          <p:nvPr>
            <p:ph idx="1" type="body"/>
          </p:nvPr>
        </p:nvSpPr>
        <p:spPr>
          <a:xfrm>
            <a:off x="238664" y="1119977"/>
            <a:ext cx="7963200" cy="2913000"/>
          </a:xfrm>
          <a:prstGeom prst="rect">
            <a:avLst/>
          </a:prstGeom>
        </p:spPr>
        <p:txBody>
          <a:bodyPr anchorCtr="0" anchor="t" bIns="91425" lIns="91425" rIns="91425" tIns="91425">
            <a:noAutofit/>
          </a:bodyPr>
          <a:lstStyle/>
          <a:p>
            <a:pPr lvl="0" rtl="0">
              <a:spcBef>
                <a:spcPts val="0"/>
              </a:spcBef>
              <a:buNone/>
            </a:pPr>
            <a:r>
              <a:t/>
            </a:r>
            <a:endParaRPr sz="1600"/>
          </a:p>
          <a:p>
            <a:pPr indent="-330200" lvl="0" marL="457200" rtl="0">
              <a:spcBef>
                <a:spcPts val="0"/>
              </a:spcBef>
              <a:buSzPct val="100000"/>
            </a:pPr>
            <a:r>
              <a:rPr lang="en" sz="1600"/>
              <a:t>Computing</a:t>
            </a:r>
          </a:p>
          <a:p>
            <a:pPr indent="-330200" lvl="0" marL="457200" rtl="0">
              <a:spcBef>
                <a:spcPts val="0"/>
              </a:spcBef>
              <a:buClr>
                <a:schemeClr val="hlink"/>
              </a:buClr>
              <a:buSzPct val="100000"/>
            </a:pPr>
            <a:r>
              <a:rPr lang="en" sz="1600">
                <a:solidFill>
                  <a:schemeClr val="hlink"/>
                </a:solidFill>
              </a:rPr>
              <a:t>Networking</a:t>
            </a:r>
          </a:p>
          <a:p>
            <a:pPr indent="-330200" lvl="0" marL="457200" rtl="0">
              <a:spcBef>
                <a:spcPts val="0"/>
              </a:spcBef>
              <a:buSzPct val="100000"/>
            </a:pPr>
            <a:r>
              <a:rPr lang="en" sz="1600"/>
              <a:t>Storage</a:t>
            </a:r>
          </a:p>
          <a:p>
            <a:pPr indent="-330200" lvl="0" marL="457200" rtl="0">
              <a:spcBef>
                <a:spcPts val="0"/>
              </a:spcBef>
              <a:buSzPct val="100000"/>
            </a:pPr>
            <a:r>
              <a:rPr lang="en" sz="1600"/>
              <a:t>Big Data</a:t>
            </a:r>
          </a:p>
          <a:p>
            <a:pPr indent="-330200" lvl="0" marL="457200" rtl="0">
              <a:spcBef>
                <a:spcPts val="0"/>
              </a:spcBef>
              <a:buSzPct val="100000"/>
            </a:pPr>
            <a:r>
              <a:rPr lang="en" sz="1600"/>
              <a:t>Administration</a:t>
            </a:r>
          </a:p>
          <a:p>
            <a:pPr indent="-330200" lvl="0" marL="457200" rtl="0">
              <a:spcBef>
                <a:spcPts val="0"/>
              </a:spcBef>
              <a:buSzPct val="100000"/>
            </a:pPr>
            <a:r>
              <a:rPr lang="en" sz="1600"/>
              <a:t>Development</a:t>
            </a:r>
          </a:p>
          <a:p>
            <a:pPr indent="-330200" lvl="0" marL="457200" rtl="0">
              <a:spcBef>
                <a:spcPts val="0"/>
              </a:spcBef>
              <a:buSzPct val="100000"/>
            </a:pPr>
            <a:r>
              <a:rPr lang="en" sz="1600"/>
              <a:t>Machine learning</a:t>
            </a:r>
          </a:p>
          <a:p>
            <a:pPr lvl="0" rtl="0">
              <a:spcBef>
                <a:spcPts val="0"/>
              </a:spcBef>
              <a:buNone/>
            </a:pPr>
            <a:r>
              <a:t/>
            </a:r>
            <a:endParaRPr sz="16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006" name="Shape 1006"/>
        <p:cNvGrpSpPr/>
        <p:nvPr/>
      </p:nvGrpSpPr>
      <p:grpSpPr>
        <a:xfrm>
          <a:off x="0" y="0"/>
          <a:ext cx="0" cy="0"/>
          <a:chOff x="0" y="0"/>
          <a:chExt cx="0" cy="0"/>
        </a:xfrm>
      </p:grpSpPr>
      <p:sp>
        <p:nvSpPr>
          <p:cNvPr id="1007" name="Shape 1007"/>
          <p:cNvSpPr txBox="1"/>
          <p:nvPr>
            <p:ph type="title"/>
          </p:nvPr>
        </p:nvSpPr>
        <p:spPr>
          <a:xfrm>
            <a:off x="590400" y="2153700"/>
            <a:ext cx="7963200" cy="836100"/>
          </a:xfrm>
          <a:prstGeom prst="rect">
            <a:avLst/>
          </a:prstGeom>
        </p:spPr>
        <p:txBody>
          <a:bodyPr anchorCtr="0" anchor="ctr" bIns="91425" lIns="91425" rIns="91425" tIns="91425">
            <a:noAutofit/>
          </a:bodyPr>
          <a:lstStyle/>
          <a:p>
            <a:pPr lvl="0" rtl="0" algn="ctr">
              <a:spcBef>
                <a:spcPts val="0"/>
              </a:spcBef>
              <a:buNone/>
            </a:pPr>
            <a:r>
              <a:rPr lang="en" sz="4800">
                <a:solidFill>
                  <a:schemeClr val="accent1"/>
                </a:solidFill>
              </a:rPr>
              <a:t>What-flow?</a:t>
            </a: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011" name="Shape 1011"/>
        <p:cNvGrpSpPr/>
        <p:nvPr/>
      </p:nvGrpSpPr>
      <p:grpSpPr>
        <a:xfrm>
          <a:off x="0" y="0"/>
          <a:ext cx="0" cy="0"/>
          <a:chOff x="0" y="0"/>
          <a:chExt cx="0" cy="0"/>
        </a:xfrm>
      </p:grpSpPr>
      <p:sp>
        <p:nvSpPr>
          <p:cNvPr id="1012" name="Shape 1012"/>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Machine learning</a:t>
            </a:r>
          </a:p>
        </p:txBody>
      </p:sp>
      <p:sp>
        <p:nvSpPr>
          <p:cNvPr id="1013" name="Shape 1013"/>
          <p:cNvSpPr txBox="1"/>
          <p:nvPr>
            <p:ph idx="1" type="body"/>
          </p:nvPr>
        </p:nvSpPr>
        <p:spPr>
          <a:xfrm>
            <a:off x="238676" y="1348575"/>
            <a:ext cx="4920900" cy="2913000"/>
          </a:xfrm>
          <a:prstGeom prst="rect">
            <a:avLst/>
          </a:prstGeom>
        </p:spPr>
        <p:txBody>
          <a:bodyPr anchorCtr="0" anchor="t" bIns="91425" lIns="91425" rIns="91425" tIns="91425">
            <a:noAutofit/>
          </a:bodyPr>
          <a:lstStyle/>
          <a:p>
            <a:pPr lvl="0" rtl="0">
              <a:spcBef>
                <a:spcPts val="0"/>
              </a:spcBef>
              <a:buNone/>
            </a:pPr>
            <a:r>
              <a:rPr lang="en">
                <a:solidFill>
                  <a:schemeClr val="accent1"/>
                </a:solidFill>
              </a:rPr>
              <a:t>Tensor Flow</a:t>
            </a:r>
          </a:p>
          <a:p>
            <a:pPr indent="-228600" lvl="0" marL="457200" rtl="0">
              <a:spcBef>
                <a:spcPts val="0"/>
              </a:spcBef>
              <a:buChar char="●"/>
            </a:pPr>
            <a:r>
              <a:rPr lang="en"/>
              <a:t>Open Source ML Library</a:t>
            </a:r>
          </a:p>
          <a:p>
            <a:pPr indent="-228600" lvl="0" marL="457200" rtl="0">
              <a:spcBef>
                <a:spcPts val="0"/>
              </a:spcBef>
              <a:buChar char="●"/>
            </a:pPr>
            <a:r>
              <a:rPr lang="en"/>
              <a:t>Builds models</a:t>
            </a:r>
          </a:p>
          <a:p>
            <a:pPr indent="-228600" lvl="0" marL="457200" rtl="0">
              <a:spcBef>
                <a:spcPts val="0"/>
              </a:spcBef>
              <a:buChar char="●"/>
            </a:pPr>
            <a:r>
              <a:rPr lang="en"/>
              <a:t>Allows you to compute with variable levels of CPU/GPU power</a:t>
            </a:r>
          </a:p>
          <a:p>
            <a:pPr lvl="0" rtl="0">
              <a:spcBef>
                <a:spcPts val="0"/>
              </a:spcBef>
              <a:buNone/>
            </a:pPr>
            <a:r>
              <a:t/>
            </a:r>
            <a:endParaRPr/>
          </a:p>
        </p:txBody>
      </p:sp>
      <p:pic>
        <p:nvPicPr>
          <p:cNvPr descr="TensorFlowVertical.png" id="1014" name="Shape 1014"/>
          <p:cNvPicPr preferRelativeResize="0"/>
          <p:nvPr/>
        </p:nvPicPr>
        <p:blipFill rotWithShape="1">
          <a:blip r:embed="rId3">
            <a:alphaModFix/>
          </a:blip>
          <a:srcRect b="2308" l="0" r="0" t="2308"/>
          <a:stretch/>
        </p:blipFill>
        <p:spPr>
          <a:xfrm>
            <a:off x="5995524" y="1541448"/>
            <a:ext cx="2398825" cy="195002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018" name="Shape 1018"/>
        <p:cNvGrpSpPr/>
        <p:nvPr/>
      </p:nvGrpSpPr>
      <p:grpSpPr>
        <a:xfrm>
          <a:off x="0" y="0"/>
          <a:ext cx="0" cy="0"/>
          <a:chOff x="0" y="0"/>
          <a:chExt cx="0" cy="0"/>
        </a:xfrm>
      </p:grpSpPr>
      <p:sp>
        <p:nvSpPr>
          <p:cNvPr id="1019" name="Shape 1019"/>
          <p:cNvSpPr txBox="1"/>
          <p:nvPr>
            <p:ph idx="1" type="body"/>
          </p:nvPr>
        </p:nvSpPr>
        <p:spPr>
          <a:xfrm>
            <a:off x="238664" y="1348577"/>
            <a:ext cx="7963200" cy="2913000"/>
          </a:xfrm>
          <a:prstGeom prst="rect">
            <a:avLst/>
          </a:prstGeom>
        </p:spPr>
        <p:txBody>
          <a:bodyPr anchorCtr="0" anchor="t" bIns="91425" lIns="91425" rIns="91425" tIns="91425">
            <a:noAutofit/>
          </a:bodyPr>
          <a:lstStyle/>
          <a:p>
            <a:pPr lvl="0">
              <a:spcBef>
                <a:spcPts val="0"/>
              </a:spcBef>
              <a:buClr>
                <a:schemeClr val="dk1"/>
              </a:buClr>
              <a:buSzPct val="78571"/>
              <a:buFont typeface="Arial"/>
              <a:buNone/>
            </a:pPr>
            <a:r>
              <a:rPr lang="en">
                <a:solidFill>
                  <a:schemeClr val="accent1"/>
                </a:solidFill>
              </a:rPr>
              <a:t>Cloud ML Engine</a:t>
            </a:r>
          </a:p>
          <a:p>
            <a:pPr lvl="0" rtl="0">
              <a:spcBef>
                <a:spcPts val="0"/>
              </a:spcBef>
              <a:buClr>
                <a:schemeClr val="dk1"/>
              </a:buClr>
              <a:buSzPct val="78571"/>
              <a:buFont typeface="Arial"/>
              <a:buNone/>
            </a:pPr>
            <a:r>
              <a:t/>
            </a:r>
            <a:endParaRPr>
              <a:solidFill>
                <a:schemeClr val="accent1"/>
              </a:solidFill>
            </a:endParaRPr>
          </a:p>
          <a:p>
            <a:pPr indent="-228600" lvl="0" marL="457200" rtl="0">
              <a:spcBef>
                <a:spcPts val="0"/>
              </a:spcBef>
              <a:buChar char="●"/>
            </a:pPr>
            <a:r>
              <a:rPr lang="en"/>
              <a:t>Managed Tensor Flow</a:t>
            </a:r>
          </a:p>
          <a:p>
            <a:pPr indent="-228600" lvl="0" marL="457200" rtl="0">
              <a:spcBef>
                <a:spcPts val="0"/>
              </a:spcBef>
              <a:buChar char="●"/>
            </a:pPr>
            <a:r>
              <a:rPr lang="en"/>
              <a:t>Self-tuning</a:t>
            </a:r>
          </a:p>
          <a:p>
            <a:pPr indent="-228600" lvl="0" marL="457200" rtl="0">
              <a:spcBef>
                <a:spcPts val="0"/>
              </a:spcBef>
              <a:buChar char="●"/>
            </a:pPr>
            <a:r>
              <a:rPr lang="en"/>
              <a:t>Portable</a:t>
            </a:r>
          </a:p>
          <a:p>
            <a:pPr lvl="0" rtl="0">
              <a:spcBef>
                <a:spcPts val="0"/>
              </a:spcBef>
              <a:buNone/>
            </a:pPr>
            <a:r>
              <a:t/>
            </a:r>
            <a:endParaRPr/>
          </a:p>
        </p:txBody>
      </p:sp>
      <p:pic>
        <p:nvPicPr>
          <p:cNvPr descr="Cloud-Machine-Learning_256px.png" id="1020" name="Shape 1020"/>
          <p:cNvPicPr preferRelativeResize="0"/>
          <p:nvPr/>
        </p:nvPicPr>
        <p:blipFill rotWithShape="1">
          <a:blip r:embed="rId3">
            <a:alphaModFix/>
          </a:blip>
          <a:srcRect b="5092" l="0" r="0" t="5092"/>
          <a:stretch/>
        </p:blipFill>
        <p:spPr>
          <a:xfrm>
            <a:off x="5794000" y="1348574"/>
            <a:ext cx="2210700" cy="1985700"/>
          </a:xfrm>
          <a:prstGeom prst="rect">
            <a:avLst/>
          </a:prstGeom>
          <a:noFill/>
          <a:ln>
            <a:noFill/>
          </a:ln>
        </p:spPr>
      </p:pic>
      <p:sp>
        <p:nvSpPr>
          <p:cNvPr id="1021" name="Shape 1021"/>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Machine Learning</a:t>
            </a: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025" name="Shape 1025"/>
        <p:cNvGrpSpPr/>
        <p:nvPr/>
      </p:nvGrpSpPr>
      <p:grpSpPr>
        <a:xfrm>
          <a:off x="0" y="0"/>
          <a:ext cx="0" cy="0"/>
          <a:chOff x="0" y="0"/>
          <a:chExt cx="0" cy="0"/>
        </a:xfrm>
      </p:grpSpPr>
      <p:sp>
        <p:nvSpPr>
          <p:cNvPr id="1026" name="Shape 1026"/>
          <p:cNvSpPr txBox="1"/>
          <p:nvPr>
            <p:ph idx="1" type="body"/>
          </p:nvPr>
        </p:nvSpPr>
        <p:spPr>
          <a:xfrm>
            <a:off x="238664" y="1348577"/>
            <a:ext cx="7963200" cy="2913000"/>
          </a:xfrm>
          <a:prstGeom prst="rect">
            <a:avLst/>
          </a:prstGeom>
        </p:spPr>
        <p:txBody>
          <a:bodyPr anchorCtr="0" anchor="t" bIns="91425" lIns="91425" rIns="91425" tIns="91425">
            <a:noAutofit/>
          </a:bodyPr>
          <a:lstStyle/>
          <a:p>
            <a:pPr lvl="0" rtl="0">
              <a:spcBef>
                <a:spcPts val="0"/>
              </a:spcBef>
              <a:buClr>
                <a:schemeClr val="dk1"/>
              </a:buClr>
              <a:buSzPct val="78571"/>
              <a:buFont typeface="Arial"/>
              <a:buNone/>
            </a:pPr>
            <a:r>
              <a:rPr lang="en">
                <a:solidFill>
                  <a:schemeClr val="accent1"/>
                </a:solidFill>
              </a:rPr>
              <a:t>Your Home For Data Science</a:t>
            </a:r>
          </a:p>
          <a:p>
            <a:pPr lvl="0" rtl="0">
              <a:spcBef>
                <a:spcPts val="0"/>
              </a:spcBef>
              <a:buClr>
                <a:schemeClr val="dk1"/>
              </a:buClr>
              <a:buSzPct val="78571"/>
              <a:buFont typeface="Arial"/>
              <a:buNone/>
            </a:pPr>
            <a:r>
              <a:t/>
            </a:r>
            <a:endParaRPr>
              <a:solidFill>
                <a:schemeClr val="accent1"/>
              </a:solidFill>
            </a:endParaRPr>
          </a:p>
          <a:p>
            <a:pPr indent="-228600" lvl="0" marL="457200" rtl="0">
              <a:spcBef>
                <a:spcPts val="0"/>
              </a:spcBef>
              <a:buChar char="●"/>
            </a:pPr>
            <a:r>
              <a:rPr lang="en"/>
              <a:t>Machine Learning competitions</a:t>
            </a:r>
          </a:p>
          <a:p>
            <a:pPr indent="-228600" lvl="0" marL="457200" rtl="0">
              <a:spcBef>
                <a:spcPts val="0"/>
              </a:spcBef>
              <a:buChar char="●"/>
            </a:pPr>
            <a:r>
              <a:rPr lang="en"/>
              <a:t>Discover open source datasets</a:t>
            </a:r>
          </a:p>
          <a:p>
            <a:pPr indent="-228600" lvl="0" marL="457200" rtl="0">
              <a:spcBef>
                <a:spcPts val="0"/>
              </a:spcBef>
              <a:buChar char="●"/>
            </a:pPr>
            <a:r>
              <a:rPr lang="en"/>
              <a:t>Explore algorithms</a:t>
            </a:r>
          </a:p>
          <a:p>
            <a:pPr indent="-228600" lvl="0" marL="457200" rtl="0">
              <a:spcBef>
                <a:spcPts val="0"/>
              </a:spcBef>
              <a:buChar char="●"/>
            </a:pPr>
            <a:r>
              <a:rPr lang="en"/>
              <a:t>Publically share code to other data scientists</a:t>
            </a:r>
          </a:p>
          <a:p>
            <a:pPr lvl="0" rtl="0">
              <a:spcBef>
                <a:spcPts val="0"/>
              </a:spcBef>
              <a:buNone/>
            </a:pPr>
            <a:r>
              <a:t/>
            </a:r>
            <a:endParaRPr/>
          </a:p>
        </p:txBody>
      </p:sp>
      <p:sp>
        <p:nvSpPr>
          <p:cNvPr id="1027" name="Shape 1027"/>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Kaggle</a:t>
            </a:r>
          </a:p>
        </p:txBody>
      </p:sp>
      <p:pic>
        <p:nvPicPr>
          <p:cNvPr id="1028" name="Shape 1028"/>
          <p:cNvPicPr preferRelativeResize="0"/>
          <p:nvPr/>
        </p:nvPicPr>
        <p:blipFill>
          <a:blip r:embed="rId3">
            <a:alphaModFix/>
          </a:blip>
          <a:stretch>
            <a:fillRect/>
          </a:stretch>
        </p:blipFill>
        <p:spPr>
          <a:xfrm>
            <a:off x="6225183" y="1348575"/>
            <a:ext cx="2171691" cy="83609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032" name="Shape 1032"/>
        <p:cNvGrpSpPr/>
        <p:nvPr/>
      </p:nvGrpSpPr>
      <p:grpSpPr>
        <a:xfrm>
          <a:off x="0" y="0"/>
          <a:ext cx="0" cy="0"/>
          <a:chOff x="0" y="0"/>
          <a:chExt cx="0" cy="0"/>
        </a:xfrm>
      </p:grpSpPr>
      <p:sp>
        <p:nvSpPr>
          <p:cNvPr id="1033" name="Shape 1033"/>
          <p:cNvSpPr txBox="1"/>
          <p:nvPr>
            <p:ph idx="1" type="body"/>
          </p:nvPr>
        </p:nvSpPr>
        <p:spPr>
          <a:xfrm>
            <a:off x="238664" y="1348577"/>
            <a:ext cx="7963200" cy="2913000"/>
          </a:xfrm>
          <a:prstGeom prst="rect">
            <a:avLst/>
          </a:prstGeom>
        </p:spPr>
        <p:txBody>
          <a:bodyPr anchorCtr="0" anchor="t" bIns="91425" lIns="91425" rIns="91425" tIns="91425">
            <a:noAutofit/>
          </a:bodyPr>
          <a:lstStyle/>
          <a:p>
            <a:pPr lvl="0" rtl="0">
              <a:spcBef>
                <a:spcPts val="0"/>
              </a:spcBef>
              <a:buClr>
                <a:schemeClr val="dk1"/>
              </a:buClr>
              <a:buSzPct val="78571"/>
              <a:buFont typeface="Arial"/>
              <a:buNone/>
            </a:pPr>
            <a:r>
              <a:rPr lang="en">
                <a:solidFill>
                  <a:schemeClr val="accent1"/>
                </a:solidFill>
              </a:rPr>
              <a:t>Complete Mobile Backend Platform</a:t>
            </a:r>
          </a:p>
          <a:p>
            <a:pPr lvl="0" rtl="0">
              <a:spcBef>
                <a:spcPts val="0"/>
              </a:spcBef>
              <a:buClr>
                <a:schemeClr val="dk1"/>
              </a:buClr>
              <a:buSzPct val="78571"/>
              <a:buFont typeface="Arial"/>
              <a:buNone/>
            </a:pPr>
            <a:r>
              <a:t/>
            </a:r>
            <a:endParaRPr>
              <a:solidFill>
                <a:schemeClr val="accent1"/>
              </a:solidFill>
            </a:endParaRPr>
          </a:p>
          <a:p>
            <a:pPr indent="-228600" lvl="0" marL="457200" rtl="0">
              <a:spcBef>
                <a:spcPts val="0"/>
              </a:spcBef>
              <a:buChar char="●"/>
            </a:pPr>
            <a:r>
              <a:rPr lang="en"/>
              <a:t>Realtime database</a:t>
            </a:r>
          </a:p>
          <a:p>
            <a:pPr indent="-228600" lvl="0" marL="457200" rtl="0">
              <a:spcBef>
                <a:spcPts val="0"/>
              </a:spcBef>
              <a:buChar char="●"/>
            </a:pPr>
            <a:r>
              <a:rPr lang="en"/>
              <a:t>Authentication</a:t>
            </a:r>
          </a:p>
          <a:p>
            <a:pPr indent="-228600" lvl="0" marL="457200" rtl="0">
              <a:spcBef>
                <a:spcPts val="0"/>
              </a:spcBef>
              <a:buChar char="●"/>
            </a:pPr>
            <a:r>
              <a:rPr lang="en"/>
              <a:t>Storage</a:t>
            </a:r>
          </a:p>
          <a:p>
            <a:pPr indent="-228600" lvl="0" marL="457200" rtl="0">
              <a:spcBef>
                <a:spcPts val="0"/>
              </a:spcBef>
              <a:buChar char="●"/>
            </a:pPr>
            <a:r>
              <a:rPr lang="en"/>
              <a:t>Messaging</a:t>
            </a:r>
          </a:p>
          <a:p>
            <a:pPr indent="-228600" lvl="0" marL="457200" rtl="0">
              <a:spcBef>
                <a:spcPts val="0"/>
              </a:spcBef>
              <a:buChar char="●"/>
            </a:pPr>
            <a:r>
              <a:rPr lang="en"/>
              <a:t>Integrates with Cloud Functions</a:t>
            </a:r>
          </a:p>
          <a:p>
            <a:pPr lvl="0" rtl="0">
              <a:spcBef>
                <a:spcPts val="0"/>
              </a:spcBef>
              <a:buNone/>
            </a:pPr>
            <a:r>
              <a:t/>
            </a:r>
            <a:endParaRPr/>
          </a:p>
        </p:txBody>
      </p:sp>
      <p:sp>
        <p:nvSpPr>
          <p:cNvPr id="1034" name="Shape 1034"/>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Firebase</a:t>
            </a:r>
          </a:p>
        </p:txBody>
      </p:sp>
      <p:pic>
        <p:nvPicPr>
          <p:cNvPr id="1035" name="Shape 1035"/>
          <p:cNvPicPr preferRelativeResize="0"/>
          <p:nvPr/>
        </p:nvPicPr>
        <p:blipFill>
          <a:blip r:embed="rId3">
            <a:alphaModFix/>
          </a:blip>
          <a:stretch>
            <a:fillRect/>
          </a:stretch>
        </p:blipFill>
        <p:spPr>
          <a:xfrm>
            <a:off x="5591623" y="1419574"/>
            <a:ext cx="2475675" cy="71519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039" name="Shape 1039"/>
        <p:cNvGrpSpPr/>
        <p:nvPr/>
      </p:nvGrpSpPr>
      <p:grpSpPr>
        <a:xfrm>
          <a:off x="0" y="0"/>
          <a:ext cx="0" cy="0"/>
          <a:chOff x="0" y="0"/>
          <a:chExt cx="0" cy="0"/>
        </a:xfrm>
      </p:grpSpPr>
      <p:sp>
        <p:nvSpPr>
          <p:cNvPr id="1040" name="Shape 1040"/>
          <p:cNvSpPr txBox="1"/>
          <p:nvPr>
            <p:ph idx="1" type="body"/>
          </p:nvPr>
        </p:nvSpPr>
        <p:spPr>
          <a:xfrm>
            <a:off x="238664" y="1348577"/>
            <a:ext cx="7963200" cy="2913000"/>
          </a:xfrm>
          <a:prstGeom prst="rect">
            <a:avLst/>
          </a:prstGeom>
        </p:spPr>
        <p:txBody>
          <a:bodyPr anchorCtr="0" anchor="t" bIns="91425" lIns="91425" rIns="91425" tIns="91425">
            <a:noAutofit/>
          </a:bodyPr>
          <a:lstStyle/>
          <a:p>
            <a:pPr lvl="0" rtl="0">
              <a:spcBef>
                <a:spcPts val="0"/>
              </a:spcBef>
              <a:buClr>
                <a:schemeClr val="dk1"/>
              </a:buClr>
              <a:buSzPct val="78571"/>
              <a:buFont typeface="Arial"/>
              <a:buNone/>
            </a:pPr>
            <a:r>
              <a:rPr lang="en">
                <a:solidFill>
                  <a:schemeClr val="accent1"/>
                </a:solidFill>
              </a:rPr>
              <a:t>Complete API Management</a:t>
            </a:r>
          </a:p>
          <a:p>
            <a:pPr lvl="0" rtl="0">
              <a:spcBef>
                <a:spcPts val="0"/>
              </a:spcBef>
              <a:buClr>
                <a:schemeClr val="dk1"/>
              </a:buClr>
              <a:buSzPct val="78571"/>
              <a:buFont typeface="Arial"/>
              <a:buNone/>
            </a:pPr>
            <a:r>
              <a:t/>
            </a:r>
            <a:endParaRPr>
              <a:solidFill>
                <a:schemeClr val="accent1"/>
              </a:solidFill>
            </a:endParaRPr>
          </a:p>
          <a:p>
            <a:pPr indent="-228600" lvl="0" marL="457200" rtl="0">
              <a:spcBef>
                <a:spcPts val="0"/>
              </a:spcBef>
              <a:buChar char="●"/>
            </a:pPr>
            <a:r>
              <a:rPr lang="en"/>
              <a:t>Design, develop, secure API Proxies</a:t>
            </a:r>
          </a:p>
          <a:p>
            <a:pPr indent="-228600" lvl="0" marL="457200" rtl="0">
              <a:spcBef>
                <a:spcPts val="0"/>
              </a:spcBef>
              <a:buChar char="●"/>
            </a:pPr>
            <a:r>
              <a:rPr lang="en"/>
              <a:t>Both cloud and on-prem</a:t>
            </a:r>
          </a:p>
          <a:p>
            <a:pPr indent="-228600" lvl="0" marL="457200" rtl="0">
              <a:spcBef>
                <a:spcPts val="0"/>
              </a:spcBef>
              <a:buChar char="●"/>
            </a:pPr>
            <a:r>
              <a:rPr lang="en"/>
              <a:t>Fully featured “Developer Portal”</a:t>
            </a:r>
          </a:p>
          <a:p>
            <a:pPr indent="-228600" lvl="0" marL="457200" rtl="0">
              <a:spcBef>
                <a:spcPts val="0"/>
              </a:spcBef>
              <a:buChar char="●"/>
            </a:pPr>
            <a:r>
              <a:rPr lang="en"/>
              <a:t>Microservices support</a:t>
            </a:r>
          </a:p>
          <a:p>
            <a:pPr indent="-228600" lvl="0" marL="457200" rtl="0">
              <a:spcBef>
                <a:spcPts val="0"/>
              </a:spcBef>
              <a:buChar char="●"/>
            </a:pPr>
            <a:r>
              <a:rPr lang="en"/>
              <a:t>Advanced Analytics</a:t>
            </a:r>
          </a:p>
          <a:p>
            <a:pPr lvl="0" rtl="0">
              <a:spcBef>
                <a:spcPts val="0"/>
              </a:spcBef>
              <a:buNone/>
            </a:pPr>
            <a:r>
              <a:t/>
            </a:r>
            <a:endParaRPr/>
          </a:p>
        </p:txBody>
      </p:sp>
      <p:sp>
        <p:nvSpPr>
          <p:cNvPr id="1041" name="Shape 1041"/>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Apigee</a:t>
            </a:r>
          </a:p>
        </p:txBody>
      </p:sp>
      <p:pic>
        <p:nvPicPr>
          <p:cNvPr id="1042" name="Shape 1042"/>
          <p:cNvPicPr preferRelativeResize="0"/>
          <p:nvPr/>
        </p:nvPicPr>
        <p:blipFill>
          <a:blip r:embed="rId3">
            <a:alphaModFix/>
          </a:blip>
          <a:stretch>
            <a:fillRect/>
          </a:stretch>
        </p:blipFill>
        <p:spPr>
          <a:xfrm>
            <a:off x="5630925" y="1822800"/>
            <a:ext cx="2495550" cy="10668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046" name="Shape 1046"/>
        <p:cNvGrpSpPr/>
        <p:nvPr/>
      </p:nvGrpSpPr>
      <p:grpSpPr>
        <a:xfrm>
          <a:off x="0" y="0"/>
          <a:ext cx="0" cy="0"/>
          <a:chOff x="0" y="0"/>
          <a:chExt cx="0" cy="0"/>
        </a:xfrm>
      </p:grpSpPr>
      <p:sp>
        <p:nvSpPr>
          <p:cNvPr id="1047" name="Shape 1047"/>
          <p:cNvSpPr txBox="1"/>
          <p:nvPr>
            <p:ph idx="1" type="body"/>
          </p:nvPr>
        </p:nvSpPr>
        <p:spPr>
          <a:xfrm>
            <a:off x="238671" y="1348575"/>
            <a:ext cx="5463600" cy="2913000"/>
          </a:xfrm>
          <a:prstGeom prst="rect">
            <a:avLst/>
          </a:prstGeom>
        </p:spPr>
        <p:txBody>
          <a:bodyPr anchorCtr="0" anchor="t" bIns="91425" lIns="91425" rIns="91425" tIns="91425">
            <a:noAutofit/>
          </a:bodyPr>
          <a:lstStyle/>
          <a:p>
            <a:pPr lvl="0" rtl="0">
              <a:spcBef>
                <a:spcPts val="0"/>
              </a:spcBef>
              <a:buClr>
                <a:schemeClr val="dk1"/>
              </a:buClr>
              <a:buSzPct val="78571"/>
              <a:buFont typeface="Arial"/>
              <a:buNone/>
            </a:pPr>
            <a:r>
              <a:rPr lang="en">
                <a:solidFill>
                  <a:schemeClr val="accent1"/>
                </a:solidFill>
              </a:rPr>
              <a:t>Conversational User Experience Platform</a:t>
            </a:r>
          </a:p>
          <a:p>
            <a:pPr lvl="0" rtl="0">
              <a:spcBef>
                <a:spcPts val="0"/>
              </a:spcBef>
              <a:buClr>
                <a:schemeClr val="dk1"/>
              </a:buClr>
              <a:buSzPct val="78571"/>
              <a:buFont typeface="Arial"/>
              <a:buNone/>
            </a:pPr>
            <a:r>
              <a:t/>
            </a:r>
            <a:endParaRPr>
              <a:solidFill>
                <a:schemeClr val="accent1"/>
              </a:solidFill>
            </a:endParaRPr>
          </a:p>
          <a:p>
            <a:pPr indent="-228600" lvl="0" marL="457200" rtl="0">
              <a:spcBef>
                <a:spcPts val="0"/>
              </a:spcBef>
              <a:buChar char="●"/>
            </a:pPr>
            <a:r>
              <a:rPr lang="en"/>
              <a:t>Build brand-unique, natural language interactions for bots, applications, services, and devices.</a:t>
            </a:r>
          </a:p>
          <a:p>
            <a:pPr indent="-228600" lvl="0" marL="457200" rtl="0">
              <a:spcBef>
                <a:spcPts val="0"/>
              </a:spcBef>
              <a:buChar char="●"/>
            </a:pPr>
            <a:r>
              <a:rPr lang="en"/>
              <a:t>Natural Language Understanding Tools</a:t>
            </a:r>
          </a:p>
          <a:p>
            <a:pPr indent="-228600" lvl="0" marL="457200" rtl="0">
              <a:spcBef>
                <a:spcPts val="0"/>
              </a:spcBef>
              <a:buChar char="●"/>
            </a:pPr>
            <a:r>
              <a:rPr lang="en"/>
              <a:t>Integration with other messaging platforms</a:t>
            </a:r>
          </a:p>
          <a:p>
            <a:pPr indent="-228600" lvl="0" marL="457200" rtl="0">
              <a:spcBef>
                <a:spcPts val="0"/>
              </a:spcBef>
              <a:buChar char="●"/>
            </a:pPr>
            <a:r>
              <a:rPr lang="en"/>
              <a:t>Cross-platform</a:t>
            </a:r>
          </a:p>
          <a:p>
            <a:pPr indent="-228600" lvl="0" marL="457200" rtl="0">
              <a:spcBef>
                <a:spcPts val="0"/>
              </a:spcBef>
              <a:buChar char="●"/>
            </a:pPr>
            <a:r>
              <a:rPr lang="en"/>
              <a:t>Multi-lingual support</a:t>
            </a:r>
          </a:p>
          <a:p>
            <a:pPr lvl="0" rtl="0">
              <a:spcBef>
                <a:spcPts val="0"/>
              </a:spcBef>
              <a:buNone/>
            </a:pPr>
            <a:r>
              <a:t/>
            </a:r>
            <a:endParaRPr/>
          </a:p>
        </p:txBody>
      </p:sp>
      <p:sp>
        <p:nvSpPr>
          <p:cNvPr id="1048" name="Shape 1048"/>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api.ai</a:t>
            </a:r>
          </a:p>
        </p:txBody>
      </p:sp>
      <p:pic>
        <p:nvPicPr>
          <p:cNvPr id="1049" name="Shape 1049"/>
          <p:cNvPicPr preferRelativeResize="0"/>
          <p:nvPr/>
        </p:nvPicPr>
        <p:blipFill>
          <a:blip r:embed="rId3">
            <a:alphaModFix/>
          </a:blip>
          <a:stretch>
            <a:fillRect/>
          </a:stretch>
        </p:blipFill>
        <p:spPr>
          <a:xfrm>
            <a:off x="5854671" y="1532599"/>
            <a:ext cx="2647950" cy="1085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053" name="Shape 1053"/>
        <p:cNvGrpSpPr/>
        <p:nvPr/>
      </p:nvGrpSpPr>
      <p:grpSpPr>
        <a:xfrm>
          <a:off x="0" y="0"/>
          <a:ext cx="0" cy="0"/>
          <a:chOff x="0" y="0"/>
          <a:chExt cx="0" cy="0"/>
        </a:xfrm>
      </p:grpSpPr>
      <p:sp>
        <p:nvSpPr>
          <p:cNvPr id="1054" name="Shape 1054"/>
          <p:cNvSpPr txBox="1"/>
          <p:nvPr>
            <p:ph idx="1" type="body"/>
          </p:nvPr>
        </p:nvSpPr>
        <p:spPr>
          <a:xfrm>
            <a:off x="238674" y="1348575"/>
            <a:ext cx="5019300" cy="2913000"/>
          </a:xfrm>
          <a:prstGeom prst="rect">
            <a:avLst/>
          </a:prstGeom>
        </p:spPr>
        <p:txBody>
          <a:bodyPr anchorCtr="0" anchor="t" bIns="91425" lIns="91425" rIns="91425" tIns="91425">
            <a:noAutofit/>
          </a:bodyPr>
          <a:lstStyle/>
          <a:p>
            <a:pPr lvl="0" rtl="0">
              <a:spcBef>
                <a:spcPts val="0"/>
              </a:spcBef>
              <a:buClr>
                <a:schemeClr val="dk1"/>
              </a:buClr>
              <a:buSzPct val="78571"/>
              <a:buFont typeface="Arial"/>
              <a:buNone/>
            </a:pPr>
            <a:r>
              <a:rPr lang="en">
                <a:solidFill>
                  <a:schemeClr val="accent1"/>
                </a:solidFill>
              </a:rPr>
              <a:t>Video Software Platform</a:t>
            </a:r>
          </a:p>
          <a:p>
            <a:pPr lvl="0" rtl="0">
              <a:spcBef>
                <a:spcPts val="0"/>
              </a:spcBef>
              <a:buClr>
                <a:schemeClr val="dk1"/>
              </a:buClr>
              <a:buSzPct val="78571"/>
              <a:buFont typeface="Arial"/>
              <a:buNone/>
            </a:pPr>
            <a:r>
              <a:t/>
            </a:r>
            <a:endParaRPr>
              <a:solidFill>
                <a:schemeClr val="accent1"/>
              </a:solidFill>
            </a:endParaRPr>
          </a:p>
          <a:p>
            <a:pPr indent="-228600" lvl="0" marL="457200" rtl="0">
              <a:spcBef>
                <a:spcPts val="0"/>
              </a:spcBef>
              <a:buChar char="●"/>
            </a:pPr>
            <a:r>
              <a:rPr lang="en"/>
              <a:t>Multi-screen live streaming, video publishing, live and video-on-demand distribution and monetization strategies.</a:t>
            </a:r>
          </a:p>
          <a:p>
            <a:pPr indent="-228600" lvl="0" marL="457200" rtl="0">
              <a:spcBef>
                <a:spcPts val="0"/>
              </a:spcBef>
              <a:buChar char="●"/>
            </a:pPr>
            <a:r>
              <a:rPr lang="en"/>
              <a:t>SDKs for multiple client types</a:t>
            </a:r>
          </a:p>
          <a:p>
            <a:pPr indent="-228600" lvl="0" marL="457200" rtl="0">
              <a:spcBef>
                <a:spcPts val="0"/>
              </a:spcBef>
              <a:buChar char="●"/>
            </a:pPr>
            <a:r>
              <a:rPr lang="en"/>
              <a:t>Cloud editing</a:t>
            </a:r>
          </a:p>
          <a:p>
            <a:pPr indent="-228600" lvl="0" marL="457200" rtl="0">
              <a:spcBef>
                <a:spcPts val="0"/>
              </a:spcBef>
              <a:buChar char="●"/>
            </a:pPr>
            <a:r>
              <a:rPr lang="en"/>
              <a:t>Video encoding</a:t>
            </a:r>
          </a:p>
          <a:p>
            <a:pPr indent="-228600" lvl="0" marL="457200" rtl="0">
              <a:spcBef>
                <a:spcPts val="0"/>
              </a:spcBef>
              <a:buChar char="●"/>
            </a:pPr>
            <a:r>
              <a:rPr lang="en"/>
              <a:t>Dynamic ad insertion</a:t>
            </a:r>
          </a:p>
          <a:p>
            <a:pPr indent="-228600" lvl="0" marL="457200" rtl="0">
              <a:spcBef>
                <a:spcPts val="0"/>
              </a:spcBef>
              <a:buChar char="●"/>
            </a:pPr>
            <a:r>
              <a:rPr lang="en"/>
              <a:t>Live streaming</a:t>
            </a:r>
          </a:p>
          <a:p>
            <a:pPr indent="-228600" lvl="0" marL="457200" rtl="0">
              <a:spcBef>
                <a:spcPts val="0"/>
              </a:spcBef>
              <a:buChar char="●"/>
            </a:pPr>
            <a:r>
              <a:rPr lang="en"/>
              <a:t>Analytics</a:t>
            </a:r>
          </a:p>
          <a:p>
            <a:pPr lvl="0" rtl="0">
              <a:spcBef>
                <a:spcPts val="0"/>
              </a:spcBef>
              <a:buNone/>
            </a:pPr>
            <a:r>
              <a:t/>
            </a:r>
            <a:endParaRPr/>
          </a:p>
        </p:txBody>
      </p:sp>
      <p:sp>
        <p:nvSpPr>
          <p:cNvPr id="1055" name="Shape 1055"/>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Anvato</a:t>
            </a:r>
          </a:p>
        </p:txBody>
      </p:sp>
      <p:pic>
        <p:nvPicPr>
          <p:cNvPr id="1056" name="Shape 1056"/>
          <p:cNvPicPr preferRelativeResize="0"/>
          <p:nvPr/>
        </p:nvPicPr>
        <p:blipFill>
          <a:blip r:embed="rId3">
            <a:alphaModFix/>
          </a:blip>
          <a:stretch>
            <a:fillRect/>
          </a:stretch>
        </p:blipFill>
        <p:spPr>
          <a:xfrm>
            <a:off x="5788224" y="1665850"/>
            <a:ext cx="2976025" cy="6706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0" name="Shape 1060"/>
        <p:cNvGrpSpPr/>
        <p:nvPr/>
      </p:nvGrpSpPr>
      <p:grpSpPr>
        <a:xfrm>
          <a:off x="0" y="0"/>
          <a:ext cx="0" cy="0"/>
          <a:chOff x="0" y="0"/>
          <a:chExt cx="0" cy="0"/>
        </a:xfrm>
      </p:grpSpPr>
      <p:sp>
        <p:nvSpPr>
          <p:cNvPr id="1061" name="Shape 1061"/>
          <p:cNvSpPr txBox="1"/>
          <p:nvPr>
            <p:ph type="ctrTitle"/>
          </p:nvPr>
        </p:nvSpPr>
        <p:spPr>
          <a:xfrm>
            <a:off x="530699" y="1379775"/>
            <a:ext cx="4164000" cy="1478100"/>
          </a:xfrm>
          <a:prstGeom prst="rect">
            <a:avLst/>
          </a:prstGeom>
          <a:noFill/>
          <a:ln>
            <a:noFill/>
          </a:ln>
        </p:spPr>
        <p:txBody>
          <a:bodyPr anchorCtr="0" anchor="b" bIns="91425" lIns="91425" rIns="91425" tIns="91425">
            <a:noAutofit/>
          </a:bodyPr>
          <a:lstStyle/>
          <a:p>
            <a:pPr lvl="0" rtl="0">
              <a:spcBef>
                <a:spcPts val="0"/>
              </a:spcBef>
              <a:buNone/>
            </a:pPr>
            <a:r>
              <a:rPr lang="en"/>
              <a:t>What’s Next?</a:t>
            </a:r>
          </a:p>
        </p:txBody>
      </p:sp>
      <p:sp>
        <p:nvSpPr>
          <p:cNvPr id="1062" name="Shape 1062"/>
          <p:cNvSpPr txBox="1"/>
          <p:nvPr>
            <p:ph idx="1" type="subTitle"/>
          </p:nvPr>
        </p:nvSpPr>
        <p:spPr>
          <a:xfrm>
            <a:off x="534824" y="2838975"/>
            <a:ext cx="4164000" cy="1111200"/>
          </a:xfrm>
          <a:prstGeom prst="rect">
            <a:avLst/>
          </a:prstGeom>
        </p:spPr>
        <p:txBody>
          <a:bodyPr anchorCtr="0" anchor="t" bIns="91425" lIns="91425" rIns="91425" tIns="91425">
            <a:noAutofit/>
          </a:bodyPr>
          <a:lstStyle/>
          <a:p>
            <a:pPr lvl="0" rtl="0">
              <a:spcBef>
                <a:spcPts val="0"/>
              </a:spcBef>
              <a:buClr>
                <a:schemeClr val="dk1"/>
              </a:buClr>
              <a:buSzPct val="52380"/>
              <a:buFont typeface="Arial"/>
              <a:buNone/>
            </a:pPr>
            <a:r>
              <a:rPr lang="en"/>
              <a:t>┬─┬﻿ ノ( ゜-゜ノ)</a:t>
            </a:r>
          </a:p>
          <a:p>
            <a:pPr lvl="0" rtl="0">
              <a:spcBef>
                <a:spcPts val="0"/>
              </a:spcBef>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066" name="Shape 1066"/>
        <p:cNvGrpSpPr/>
        <p:nvPr/>
      </p:nvGrpSpPr>
      <p:grpSpPr>
        <a:xfrm>
          <a:off x="0" y="0"/>
          <a:ext cx="0" cy="0"/>
          <a:chOff x="0" y="0"/>
          <a:chExt cx="0" cy="0"/>
        </a:xfrm>
      </p:grpSpPr>
      <p:sp>
        <p:nvSpPr>
          <p:cNvPr id="1067" name="Shape 1067"/>
          <p:cNvSpPr txBox="1"/>
          <p:nvPr>
            <p:ph idx="1" type="body"/>
          </p:nvPr>
        </p:nvSpPr>
        <p:spPr>
          <a:xfrm>
            <a:off x="238664" y="1196177"/>
            <a:ext cx="7963200" cy="2913000"/>
          </a:xfrm>
          <a:prstGeom prst="rect">
            <a:avLst/>
          </a:prstGeom>
        </p:spPr>
        <p:txBody>
          <a:bodyPr anchorCtr="0" anchor="t" bIns="91425" lIns="91425" rIns="91425" tIns="91425">
            <a:noAutofit/>
          </a:bodyPr>
          <a:lstStyle/>
          <a:p>
            <a:pPr lvl="0" rtl="0">
              <a:spcBef>
                <a:spcPts val="0"/>
              </a:spcBef>
              <a:buClr>
                <a:schemeClr val="dk1"/>
              </a:buClr>
              <a:buSzPct val="78571"/>
              <a:buFont typeface="Arial"/>
              <a:buNone/>
            </a:pPr>
            <a:r>
              <a:rPr lang="en">
                <a:solidFill>
                  <a:schemeClr val="accent1"/>
                </a:solidFill>
              </a:rPr>
              <a:t>Competition</a:t>
            </a:r>
          </a:p>
          <a:p>
            <a:pPr indent="-228600" lvl="0" marL="457200" rtl="0">
              <a:spcBef>
                <a:spcPts val="0"/>
              </a:spcBef>
              <a:buChar char="●"/>
            </a:pPr>
            <a:r>
              <a:rPr lang="en"/>
              <a:t>AWS is the leader, followed by Azure and GCP</a:t>
            </a:r>
          </a:p>
          <a:p>
            <a:pPr indent="-228600" lvl="0" marL="457200" rtl="0">
              <a:spcBef>
                <a:spcPts val="0"/>
              </a:spcBef>
              <a:buChar char="●"/>
            </a:pPr>
            <a:r>
              <a:rPr lang="en"/>
              <a:t>Look for Google to aggressively compete in this space</a:t>
            </a:r>
          </a:p>
          <a:p>
            <a:pPr lvl="0" rtl="0">
              <a:spcBef>
                <a:spcPts val="0"/>
              </a:spcBef>
              <a:buNone/>
            </a:pPr>
            <a:r>
              <a:t/>
            </a:r>
            <a:endParaRPr/>
          </a:p>
          <a:p>
            <a:pPr lvl="0" rtl="0">
              <a:spcBef>
                <a:spcPts val="0"/>
              </a:spcBef>
              <a:buNone/>
            </a:pPr>
            <a:r>
              <a:rPr lang="en">
                <a:solidFill>
                  <a:schemeClr val="accent1"/>
                </a:solidFill>
              </a:rPr>
              <a:t>Advantages</a:t>
            </a:r>
          </a:p>
          <a:p>
            <a:pPr indent="-228600" lvl="0" marL="457200" rtl="0">
              <a:spcBef>
                <a:spcPts val="0"/>
              </a:spcBef>
            </a:pPr>
            <a:r>
              <a:rPr lang="en"/>
              <a:t>Big Data and Data Analysis</a:t>
            </a:r>
          </a:p>
          <a:p>
            <a:pPr indent="-228600" lvl="0" marL="457200" rtl="0">
              <a:spcBef>
                <a:spcPts val="0"/>
              </a:spcBef>
            </a:pPr>
            <a:r>
              <a:rPr lang="en"/>
              <a:t>Machine Learning</a:t>
            </a:r>
          </a:p>
          <a:p>
            <a:pPr indent="-228600" lvl="0" marL="457200" rtl="0">
              <a:spcBef>
                <a:spcPts val="0"/>
              </a:spcBef>
            </a:pPr>
            <a:r>
              <a:rPr lang="en"/>
              <a:t>Container support</a:t>
            </a:r>
          </a:p>
          <a:p>
            <a:pPr indent="-228600" lvl="0" marL="457200" rtl="0">
              <a:spcBef>
                <a:spcPts val="0"/>
              </a:spcBef>
            </a:pPr>
            <a:r>
              <a:rPr lang="en"/>
              <a:t>Community and Open-ness (open source)</a:t>
            </a:r>
          </a:p>
          <a:p>
            <a:pPr lvl="0" rtl="0">
              <a:spcBef>
                <a:spcPts val="0"/>
              </a:spcBef>
              <a:buNone/>
            </a:pPr>
            <a:r>
              <a:t/>
            </a:r>
            <a:endParaRPr/>
          </a:p>
          <a:p>
            <a:pPr lvl="0" rtl="0">
              <a:spcBef>
                <a:spcPts val="0"/>
              </a:spcBef>
              <a:buNone/>
            </a:pPr>
            <a:r>
              <a:rPr lang="en">
                <a:solidFill>
                  <a:schemeClr val="accent1"/>
                </a:solidFill>
              </a:rPr>
              <a:t>Investment</a:t>
            </a:r>
          </a:p>
          <a:p>
            <a:pPr indent="-228600" lvl="0" marL="457200" rtl="0">
              <a:spcBef>
                <a:spcPts val="0"/>
              </a:spcBef>
            </a:pPr>
            <a:r>
              <a:rPr lang="en"/>
              <a:t>Google invested more in their cloud than AWS and Azure combined in 2014</a:t>
            </a:r>
          </a:p>
          <a:p>
            <a:pPr indent="-228600" lvl="0" marL="457200" rtl="0">
              <a:spcBef>
                <a:spcPts val="0"/>
              </a:spcBef>
            </a:pPr>
            <a:r>
              <a:rPr lang="en"/>
              <a:t>Google is invested heavily in the cloud platform for the future</a:t>
            </a:r>
          </a:p>
          <a:p>
            <a:pPr lvl="0" rtl="0">
              <a:spcBef>
                <a:spcPts val="0"/>
              </a:spcBef>
              <a:buNone/>
            </a:pPr>
            <a:r>
              <a:t/>
            </a:r>
            <a:endParaRPr/>
          </a:p>
        </p:txBody>
      </p:sp>
      <p:sp>
        <p:nvSpPr>
          <p:cNvPr id="1068" name="Shape 1068"/>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None/>
            </a:pPr>
            <a:r>
              <a:rPr lang="en"/>
              <a:t>What’s Next</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90" name="Shape 290"/>
        <p:cNvGrpSpPr/>
        <p:nvPr/>
      </p:nvGrpSpPr>
      <p:grpSpPr>
        <a:xfrm>
          <a:off x="0" y="0"/>
          <a:ext cx="0" cy="0"/>
          <a:chOff x="0" y="0"/>
          <a:chExt cx="0" cy="0"/>
        </a:xfrm>
      </p:grpSpPr>
      <p:pic>
        <p:nvPicPr>
          <p:cNvPr descr="All Products.png" id="291" name="Shape 291"/>
          <p:cNvPicPr preferRelativeResize="0"/>
          <p:nvPr/>
        </p:nvPicPr>
        <p:blipFill rotWithShape="1">
          <a:blip r:embed="rId3">
            <a:alphaModFix/>
          </a:blip>
          <a:srcRect b="8282" l="3867" r="2262" t="5354"/>
          <a:stretch/>
        </p:blipFill>
        <p:spPr>
          <a:xfrm>
            <a:off x="649799" y="169424"/>
            <a:ext cx="7844400" cy="460879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2" name="Shape 1072"/>
        <p:cNvGrpSpPr/>
        <p:nvPr/>
      </p:nvGrpSpPr>
      <p:grpSpPr>
        <a:xfrm>
          <a:off x="0" y="0"/>
          <a:ext cx="0" cy="0"/>
          <a:chOff x="0" y="0"/>
          <a:chExt cx="0" cy="0"/>
        </a:xfrm>
      </p:grpSpPr>
      <p:sp>
        <p:nvSpPr>
          <p:cNvPr id="1073" name="Shape 1073"/>
          <p:cNvSpPr txBox="1"/>
          <p:nvPr>
            <p:ph type="ctrTitle"/>
          </p:nvPr>
        </p:nvSpPr>
        <p:spPr>
          <a:xfrm>
            <a:off x="530699" y="1379775"/>
            <a:ext cx="4164000" cy="1478100"/>
          </a:xfrm>
          <a:prstGeom prst="rect">
            <a:avLst/>
          </a:prstGeom>
          <a:noFill/>
          <a:ln>
            <a:noFill/>
          </a:ln>
        </p:spPr>
        <p:txBody>
          <a:bodyPr anchorCtr="0" anchor="b" bIns="91425" lIns="91425" rIns="91425" tIns="91425">
            <a:noAutofit/>
          </a:bodyPr>
          <a:lstStyle/>
          <a:p>
            <a:pPr lvl="0" rtl="0">
              <a:spcBef>
                <a:spcPts val="0"/>
              </a:spcBef>
              <a:buNone/>
            </a:pPr>
            <a:r>
              <a:rPr lang="en"/>
              <a:t>Conclusions</a:t>
            </a:r>
          </a:p>
        </p:txBody>
      </p:sp>
      <p:sp>
        <p:nvSpPr>
          <p:cNvPr id="1074" name="Shape 1074"/>
          <p:cNvSpPr txBox="1"/>
          <p:nvPr>
            <p:ph idx="1" type="subTitle"/>
          </p:nvPr>
        </p:nvSpPr>
        <p:spPr>
          <a:xfrm>
            <a:off x="534824" y="2838975"/>
            <a:ext cx="4164000" cy="1111200"/>
          </a:xfrm>
          <a:prstGeom prst="rect">
            <a:avLst/>
          </a:prstGeom>
        </p:spPr>
        <p:txBody>
          <a:bodyPr anchorCtr="0" anchor="t" bIns="91425" lIns="91425" rIns="91425" tIns="91425">
            <a:noAutofit/>
          </a:bodyPr>
          <a:lstStyle/>
          <a:p>
            <a:pPr lvl="0" rtl="0">
              <a:spcBef>
                <a:spcPts val="0"/>
              </a:spcBef>
              <a:buClr>
                <a:schemeClr val="dk1"/>
              </a:buClr>
              <a:buSzPct val="52380"/>
              <a:buFont typeface="Arial"/>
              <a:buNone/>
            </a:pPr>
            <a:r>
              <a:rPr lang="en"/>
              <a:t>┬─┬﻿ ノ( ゜-゜ノ)</a:t>
            </a:r>
          </a:p>
          <a:p>
            <a:pPr lvl="0" rtl="0">
              <a:spcBef>
                <a:spcPts val="0"/>
              </a:spcBef>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8" name="Shape 1078"/>
        <p:cNvGrpSpPr/>
        <p:nvPr/>
      </p:nvGrpSpPr>
      <p:grpSpPr>
        <a:xfrm>
          <a:off x="0" y="0"/>
          <a:ext cx="0" cy="0"/>
          <a:chOff x="0" y="0"/>
          <a:chExt cx="0" cy="0"/>
        </a:xfrm>
      </p:grpSpPr>
      <p:sp>
        <p:nvSpPr>
          <p:cNvPr id="1079" name="Shape 1079"/>
          <p:cNvSpPr txBox="1"/>
          <p:nvPr>
            <p:ph type="title"/>
          </p:nvPr>
        </p:nvSpPr>
        <p:spPr>
          <a:xfrm>
            <a:off x="945450" y="1756500"/>
            <a:ext cx="7253100" cy="1630500"/>
          </a:xfrm>
          <a:prstGeom prst="rect">
            <a:avLst/>
          </a:prstGeom>
        </p:spPr>
        <p:txBody>
          <a:bodyPr anchorCtr="0" anchor="ctr" bIns="91425" lIns="91425" rIns="91425" tIns="91425">
            <a:noAutofit/>
          </a:bodyPr>
          <a:lstStyle/>
          <a:p>
            <a:pPr lvl="0" rtl="0" algn="ctr">
              <a:spcBef>
                <a:spcPts val="0"/>
              </a:spcBef>
              <a:buNone/>
            </a:pPr>
            <a:r>
              <a:rPr lang="en" sz="4800">
                <a:solidFill>
                  <a:schemeClr val="accent1"/>
                </a:solidFill>
              </a:rPr>
              <a:t>There’s a lot of stuff here</a:t>
            </a: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083" name="Shape 1083"/>
        <p:cNvGrpSpPr/>
        <p:nvPr/>
      </p:nvGrpSpPr>
      <p:grpSpPr>
        <a:xfrm>
          <a:off x="0" y="0"/>
          <a:ext cx="0" cy="0"/>
          <a:chOff x="0" y="0"/>
          <a:chExt cx="0" cy="0"/>
        </a:xfrm>
      </p:grpSpPr>
      <p:sp>
        <p:nvSpPr>
          <p:cNvPr id="1084" name="Shape 1084"/>
          <p:cNvSpPr/>
          <p:nvPr/>
        </p:nvSpPr>
        <p:spPr>
          <a:xfrm>
            <a:off x="3580025" y="3962000"/>
            <a:ext cx="1989900" cy="4353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descr="All Products.png" id="1085" name="Shape 1085"/>
          <p:cNvPicPr preferRelativeResize="0"/>
          <p:nvPr/>
        </p:nvPicPr>
        <p:blipFill rotWithShape="1">
          <a:blip r:embed="rId3">
            <a:alphaModFix/>
          </a:blip>
          <a:srcRect b="8282" l="3867" r="2262" t="5354"/>
          <a:stretch/>
        </p:blipFill>
        <p:spPr>
          <a:xfrm>
            <a:off x="649799" y="169424"/>
            <a:ext cx="7844400" cy="460879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9" name="Shape 1089"/>
        <p:cNvGrpSpPr/>
        <p:nvPr/>
      </p:nvGrpSpPr>
      <p:grpSpPr>
        <a:xfrm>
          <a:off x="0" y="0"/>
          <a:ext cx="0" cy="0"/>
          <a:chOff x="0" y="0"/>
          <a:chExt cx="0" cy="0"/>
        </a:xfrm>
      </p:grpSpPr>
      <p:sp>
        <p:nvSpPr>
          <p:cNvPr id="1090" name="Shape 1090"/>
          <p:cNvSpPr txBox="1"/>
          <p:nvPr>
            <p:ph type="title"/>
          </p:nvPr>
        </p:nvSpPr>
        <p:spPr>
          <a:xfrm>
            <a:off x="0" y="3202600"/>
            <a:ext cx="9144000" cy="778800"/>
          </a:xfrm>
          <a:prstGeom prst="rect">
            <a:avLst/>
          </a:prstGeom>
        </p:spPr>
        <p:txBody>
          <a:bodyPr anchorCtr="0" anchor="t" bIns="91425" lIns="91425" rIns="91425" tIns="91425">
            <a:noAutofit/>
          </a:bodyPr>
          <a:lstStyle/>
          <a:p>
            <a:pPr lvl="0">
              <a:spcBef>
                <a:spcPts val="0"/>
              </a:spcBef>
              <a:buNone/>
            </a:pPr>
            <a:r>
              <a:rPr lang="en"/>
              <a:t>Thank you</a:t>
            </a: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4" name="Shape 1094"/>
        <p:cNvGrpSpPr/>
        <p:nvPr/>
      </p:nvGrpSpPr>
      <p:grpSpPr>
        <a:xfrm>
          <a:off x="0" y="0"/>
          <a:ext cx="0" cy="0"/>
          <a:chOff x="0" y="0"/>
          <a:chExt cx="0" cy="0"/>
        </a:xfrm>
      </p:grpSpPr>
      <p:sp>
        <p:nvSpPr>
          <p:cNvPr id="1095" name="Shape 1095"/>
          <p:cNvSpPr txBox="1"/>
          <p:nvPr>
            <p:ph type="ctrTitle"/>
          </p:nvPr>
        </p:nvSpPr>
        <p:spPr>
          <a:xfrm>
            <a:off x="530699" y="1379775"/>
            <a:ext cx="4164000" cy="1478100"/>
          </a:xfrm>
          <a:prstGeom prst="rect">
            <a:avLst/>
          </a:prstGeom>
          <a:noFill/>
          <a:ln>
            <a:noFill/>
          </a:ln>
        </p:spPr>
        <p:txBody>
          <a:bodyPr anchorCtr="0" anchor="b" bIns="91425" lIns="91425" rIns="91425" tIns="91425">
            <a:noAutofit/>
          </a:bodyPr>
          <a:lstStyle/>
          <a:p>
            <a:pPr lvl="0" rtl="0">
              <a:spcBef>
                <a:spcPts val="0"/>
              </a:spcBef>
              <a:buClr>
                <a:srgbClr val="000000"/>
              </a:buClr>
              <a:buSzPct val="32352"/>
              <a:buFont typeface="Arial"/>
              <a:buNone/>
            </a:pPr>
            <a:r>
              <a:rPr lang="en">
                <a:solidFill>
                  <a:srgbClr val="FFFFFF"/>
                </a:solidFill>
              </a:rPr>
              <a:t>Signing Up</a:t>
            </a:r>
          </a:p>
        </p:txBody>
      </p:sp>
      <p:sp>
        <p:nvSpPr>
          <p:cNvPr id="1096" name="Shape 1096"/>
          <p:cNvSpPr txBox="1"/>
          <p:nvPr>
            <p:ph idx="1" type="subTitle"/>
          </p:nvPr>
        </p:nvSpPr>
        <p:spPr>
          <a:xfrm>
            <a:off x="534824" y="2838975"/>
            <a:ext cx="4164000" cy="1111200"/>
          </a:xfrm>
          <a:prstGeom prst="rect">
            <a:avLst/>
          </a:prstGeom>
        </p:spPr>
        <p:txBody>
          <a:bodyPr anchorCtr="0" anchor="t" bIns="91425" lIns="91425" rIns="91425" tIns="91425">
            <a:noAutofit/>
          </a:bodyPr>
          <a:lstStyle/>
          <a:p>
            <a:pPr lvl="0" rtl="0">
              <a:spcBef>
                <a:spcPts val="0"/>
              </a:spcBef>
              <a:buNone/>
            </a:pPr>
            <a:r>
              <a:rPr lang="en"/>
              <a:t>Getting started</a:t>
            </a: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100" name="Shape 1100"/>
        <p:cNvGrpSpPr/>
        <p:nvPr/>
      </p:nvGrpSpPr>
      <p:grpSpPr>
        <a:xfrm>
          <a:off x="0" y="0"/>
          <a:ext cx="0" cy="0"/>
          <a:chOff x="0" y="0"/>
          <a:chExt cx="0" cy="0"/>
        </a:xfrm>
      </p:grpSpPr>
      <p:sp>
        <p:nvSpPr>
          <p:cNvPr id="1101" name="Shape 1101"/>
          <p:cNvSpPr txBox="1"/>
          <p:nvPr>
            <p:ph type="title"/>
          </p:nvPr>
        </p:nvSpPr>
        <p:spPr>
          <a:xfrm>
            <a:off x="238664" y="315499"/>
            <a:ext cx="7963200" cy="836100"/>
          </a:xfrm>
          <a:prstGeom prst="rect">
            <a:avLst/>
          </a:prstGeom>
        </p:spPr>
        <p:txBody>
          <a:bodyPr anchorCtr="0" anchor="t" bIns="91425" lIns="91425" rIns="91425" tIns="91425">
            <a:noAutofit/>
          </a:bodyPr>
          <a:lstStyle/>
          <a:p>
            <a:pPr lvl="0" rtl="0">
              <a:spcBef>
                <a:spcPts val="0"/>
              </a:spcBef>
              <a:buClr>
                <a:schemeClr val="dk1"/>
              </a:buClr>
              <a:buSzPct val="39285"/>
              <a:buFont typeface="Arial"/>
              <a:buNone/>
            </a:pPr>
            <a:r>
              <a:rPr lang="en">
                <a:solidFill>
                  <a:schemeClr val="hlink"/>
                </a:solidFill>
              </a:rPr>
              <a:t>Getting Started</a:t>
            </a:r>
          </a:p>
        </p:txBody>
      </p:sp>
      <p:sp>
        <p:nvSpPr>
          <p:cNvPr id="1102" name="Shape 1102"/>
          <p:cNvSpPr txBox="1"/>
          <p:nvPr>
            <p:ph idx="1" type="body"/>
          </p:nvPr>
        </p:nvSpPr>
        <p:spPr>
          <a:xfrm>
            <a:off x="238664" y="1348577"/>
            <a:ext cx="7963200" cy="2913000"/>
          </a:xfrm>
          <a:prstGeom prst="rect">
            <a:avLst/>
          </a:prstGeom>
        </p:spPr>
        <p:txBody>
          <a:bodyPr anchorCtr="0" anchor="t" bIns="91425" lIns="91425" rIns="91425" tIns="91425">
            <a:noAutofit/>
          </a:bodyPr>
          <a:lstStyle/>
          <a:p>
            <a:pPr indent="-330200" lvl="0" marL="457200" rtl="0">
              <a:spcBef>
                <a:spcPts val="0"/>
              </a:spcBef>
              <a:buSzPct val="100000"/>
            </a:pPr>
            <a:r>
              <a:rPr lang="en" sz="1600"/>
              <a:t>Signing Up</a:t>
            </a:r>
          </a:p>
          <a:p>
            <a:pPr lvl="0" marR="0" rtl="0" algn="l">
              <a:lnSpc>
                <a:spcPct val="115000"/>
              </a:lnSpc>
              <a:spcBef>
                <a:spcPts val="0"/>
              </a:spcBef>
              <a:spcAft>
                <a:spcPts val="0"/>
              </a:spcAft>
              <a:buNone/>
            </a:pPr>
            <a:r>
              <a:t/>
            </a:r>
            <a:endParaRPr sz="1600"/>
          </a:p>
          <a:p>
            <a:pPr lvl="0" rtl="0">
              <a:spcBef>
                <a:spcPts val="0"/>
              </a:spcBef>
              <a:buNone/>
            </a:pPr>
            <a:r>
              <a:t/>
            </a:r>
            <a:endParaRPr sz="16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6" name="Shape 1106"/>
        <p:cNvGrpSpPr/>
        <p:nvPr/>
      </p:nvGrpSpPr>
      <p:grpSpPr>
        <a:xfrm>
          <a:off x="0" y="0"/>
          <a:ext cx="0" cy="0"/>
          <a:chOff x="0" y="0"/>
          <a:chExt cx="0" cy="0"/>
        </a:xfrm>
      </p:grpSpPr>
      <p:sp>
        <p:nvSpPr>
          <p:cNvPr id="1107" name="Shape 1107"/>
          <p:cNvSpPr txBox="1"/>
          <p:nvPr>
            <p:ph type="ctrTitle"/>
          </p:nvPr>
        </p:nvSpPr>
        <p:spPr>
          <a:xfrm>
            <a:off x="530699" y="1379775"/>
            <a:ext cx="4164000" cy="1478100"/>
          </a:xfrm>
          <a:prstGeom prst="rect">
            <a:avLst/>
          </a:prstGeom>
        </p:spPr>
        <p:txBody>
          <a:bodyPr anchorCtr="0" anchor="b" bIns="91425" lIns="91425" rIns="91425" tIns="91425">
            <a:noAutofit/>
          </a:bodyPr>
          <a:lstStyle/>
          <a:p>
            <a:pPr lvl="0" rtl="0">
              <a:spcBef>
                <a:spcPts val="0"/>
              </a:spcBef>
              <a:buNone/>
            </a:pPr>
            <a:r>
              <a:rPr lang="en"/>
              <a:t>Sign up demo</a:t>
            </a:r>
          </a:p>
        </p:txBody>
      </p:sp>
      <p:sp>
        <p:nvSpPr>
          <p:cNvPr id="1108" name="Shape 1108"/>
          <p:cNvSpPr txBox="1"/>
          <p:nvPr>
            <p:ph idx="1" type="subTitle"/>
          </p:nvPr>
        </p:nvSpPr>
        <p:spPr>
          <a:xfrm>
            <a:off x="534824" y="2838975"/>
            <a:ext cx="4164000" cy="1111200"/>
          </a:xfrm>
          <a:prstGeom prst="rect">
            <a:avLst/>
          </a:prstGeom>
        </p:spPr>
        <p:txBody>
          <a:bodyPr anchorCtr="0" anchor="t" bIns="91425" lIns="91425" rIns="91425" tIns="91425">
            <a:noAutofit/>
          </a:bodyPr>
          <a:lstStyle/>
          <a:p>
            <a:pPr lvl="0" rtl="0">
              <a:spcBef>
                <a:spcPts val="0"/>
              </a:spcBef>
              <a:buNone/>
            </a:pPr>
            <a:r>
              <a:rPr lang="en"/>
              <a:t>Let’s get an account</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5" name="Shape 295"/>
        <p:cNvGrpSpPr/>
        <p:nvPr/>
      </p:nvGrpSpPr>
      <p:grpSpPr>
        <a:xfrm>
          <a:off x="0" y="0"/>
          <a:ext cx="0" cy="0"/>
          <a:chOff x="0" y="0"/>
          <a:chExt cx="0" cy="0"/>
        </a:xfrm>
      </p:grpSpPr>
      <p:sp>
        <p:nvSpPr>
          <p:cNvPr id="296" name="Shape 296"/>
          <p:cNvSpPr txBox="1"/>
          <p:nvPr>
            <p:ph type="ctrTitle"/>
          </p:nvPr>
        </p:nvSpPr>
        <p:spPr>
          <a:xfrm>
            <a:off x="530699" y="1379775"/>
            <a:ext cx="4164000" cy="1478100"/>
          </a:xfrm>
          <a:prstGeom prst="rect">
            <a:avLst/>
          </a:prstGeom>
          <a:noFill/>
          <a:ln>
            <a:noFill/>
          </a:ln>
        </p:spPr>
        <p:txBody>
          <a:bodyPr anchorCtr="0" anchor="b" bIns="91425" lIns="91425" rIns="91425" tIns="91425">
            <a:noAutofit/>
          </a:bodyPr>
          <a:lstStyle/>
          <a:p>
            <a:pPr lvl="0" rtl="0">
              <a:spcBef>
                <a:spcPts val="0"/>
              </a:spcBef>
              <a:buClr>
                <a:srgbClr val="000000"/>
              </a:buClr>
              <a:buSzPct val="32352"/>
              <a:buFont typeface="Arial"/>
              <a:buNone/>
            </a:pPr>
            <a:r>
              <a:rPr lang="en">
                <a:solidFill>
                  <a:srgbClr val="FFFFFF"/>
                </a:solidFill>
              </a:rPr>
              <a:t>UI Overview</a:t>
            </a:r>
          </a:p>
        </p:txBody>
      </p:sp>
      <p:sp>
        <p:nvSpPr>
          <p:cNvPr id="297" name="Shape 297"/>
          <p:cNvSpPr txBox="1"/>
          <p:nvPr>
            <p:ph idx="1" type="subTitle"/>
          </p:nvPr>
        </p:nvSpPr>
        <p:spPr>
          <a:xfrm>
            <a:off x="534824" y="2838975"/>
            <a:ext cx="4164000" cy="1111200"/>
          </a:xfrm>
          <a:prstGeom prst="rect">
            <a:avLst/>
          </a:prstGeom>
        </p:spPr>
        <p:txBody>
          <a:bodyPr anchorCtr="0" anchor="t" bIns="91425" lIns="91425" rIns="91425" tIns="91425">
            <a:noAutofit/>
          </a:bodyPr>
          <a:lstStyle/>
          <a:p>
            <a:pPr lvl="0" rtl="0">
              <a:spcBef>
                <a:spcPts val="0"/>
              </a:spcBef>
              <a:buNone/>
            </a:pPr>
            <a:r>
              <a:rPr lang="en"/>
              <a:t>Navigating GCP</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EXT 2017 Master">
  <a:themeElements>
    <a:clrScheme name="Google Cloud Slides Template">
      <a:dk1>
        <a:srgbClr val="000000"/>
      </a:dk1>
      <a:lt1>
        <a:srgbClr val="FFFFFF"/>
      </a:lt1>
      <a:dk2>
        <a:srgbClr val="414141"/>
      </a:dk2>
      <a:lt2>
        <a:srgbClr val="F6F6F6"/>
      </a:lt2>
      <a:accent1>
        <a:srgbClr val="4285F4"/>
      </a:accent1>
      <a:accent2>
        <a:srgbClr val="EA4335"/>
      </a:accent2>
      <a:accent3>
        <a:srgbClr val="FABB05"/>
      </a:accent3>
      <a:accent4>
        <a:srgbClr val="34A853"/>
      </a:accent4>
      <a:accent5>
        <a:srgbClr val="757575"/>
      </a:accent5>
      <a:accent6>
        <a:srgbClr val="D7D7D7"/>
      </a:accent6>
      <a:hlink>
        <a:srgbClr val="5454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